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96" r:id="rId1"/>
  </p:sldMasterIdLst>
  <p:notesMasterIdLst>
    <p:notesMasterId r:id="rId46"/>
  </p:notesMasterIdLst>
  <p:sldIdLst>
    <p:sldId id="256" r:id="rId2"/>
    <p:sldId id="265" r:id="rId3"/>
    <p:sldId id="263" r:id="rId4"/>
    <p:sldId id="262" r:id="rId5"/>
    <p:sldId id="264" r:id="rId6"/>
    <p:sldId id="273" r:id="rId7"/>
    <p:sldId id="267" r:id="rId8"/>
    <p:sldId id="268" r:id="rId9"/>
    <p:sldId id="269" r:id="rId10"/>
    <p:sldId id="260" r:id="rId11"/>
    <p:sldId id="259" r:id="rId12"/>
    <p:sldId id="270" r:id="rId13"/>
    <p:sldId id="271" r:id="rId14"/>
    <p:sldId id="266" r:id="rId15"/>
    <p:sldId id="257" r:id="rId16"/>
    <p:sldId id="272" r:id="rId17"/>
    <p:sldId id="301" r:id="rId18"/>
    <p:sldId id="274" r:id="rId19"/>
    <p:sldId id="275" r:id="rId20"/>
    <p:sldId id="278" r:id="rId21"/>
    <p:sldId id="276" r:id="rId22"/>
    <p:sldId id="277" r:id="rId23"/>
    <p:sldId id="299" r:id="rId24"/>
    <p:sldId id="279" r:id="rId25"/>
    <p:sldId id="280" r:id="rId26"/>
    <p:sldId id="297" r:id="rId27"/>
    <p:sldId id="281" r:id="rId28"/>
    <p:sldId id="282" r:id="rId29"/>
    <p:sldId id="283" r:id="rId30"/>
    <p:sldId id="286" r:id="rId31"/>
    <p:sldId id="287" r:id="rId32"/>
    <p:sldId id="288" r:id="rId33"/>
    <p:sldId id="284" r:id="rId34"/>
    <p:sldId id="289" r:id="rId35"/>
    <p:sldId id="292" r:id="rId36"/>
    <p:sldId id="291" r:id="rId37"/>
    <p:sldId id="290" r:id="rId38"/>
    <p:sldId id="293" r:id="rId39"/>
    <p:sldId id="296" r:id="rId40"/>
    <p:sldId id="294" r:id="rId41"/>
    <p:sldId id="298" r:id="rId42"/>
    <p:sldId id="295" r:id="rId43"/>
    <p:sldId id="285" r:id="rId44"/>
    <p:sldId id="300" r:id="rId4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374"/>
    <p:restoredTop sz="94474"/>
  </p:normalViewPr>
  <p:slideViewPr>
    <p:cSldViewPr snapToGrid="0" snapToObjects="1">
      <p:cViewPr varScale="1">
        <p:scale>
          <a:sx n="96" d="100"/>
          <a:sy n="96" d="100"/>
        </p:scale>
        <p:origin x="200" y="7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90AA978-2970-AD4D-977E-D6D0632D9ADD}" type="datetimeFigureOut">
              <a:rPr lang="en-US" smtClean="0"/>
              <a:t>4/11/19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04E80D-96B7-0F4A-94A0-B39EC9252D9A}" type="slidenum">
              <a:rPr lang="en-US" smtClean="0"/>
              <a:t>‹#›</a:t>
            </a:fld>
            <a:endParaRPr lang="en-US"/>
          </a:p>
        </p:txBody>
      </p:sp>
    </p:spTree>
    <p:extLst>
      <p:ext uri="{BB962C8B-B14F-4D97-AF65-F5344CB8AC3E}">
        <p14:creationId xmlns:p14="http://schemas.microsoft.com/office/powerpoint/2010/main" val="5769135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 social sciences specialization using linear regression methods , clustering exercises , and mixed effects models. </a:t>
            </a:r>
          </a:p>
          <a:p>
            <a:endParaRPr lang="en-US" dirty="0"/>
          </a:p>
        </p:txBody>
      </p:sp>
      <p:sp>
        <p:nvSpPr>
          <p:cNvPr id="4" name="Slide Number Placeholder 3"/>
          <p:cNvSpPr>
            <a:spLocks noGrp="1"/>
          </p:cNvSpPr>
          <p:nvPr>
            <p:ph type="sldNum" sz="quarter" idx="10"/>
          </p:nvPr>
        </p:nvSpPr>
        <p:spPr/>
        <p:txBody>
          <a:bodyPr/>
          <a:lstStyle/>
          <a:p>
            <a:fld id="{EE04E80D-96B7-0F4A-94A0-B39EC9252D9A}" type="slidenum">
              <a:rPr lang="en-US" smtClean="0"/>
              <a:t>3</a:t>
            </a:fld>
            <a:endParaRPr lang="en-US"/>
          </a:p>
        </p:txBody>
      </p:sp>
    </p:spTree>
    <p:extLst>
      <p:ext uri="{BB962C8B-B14F-4D97-AF65-F5344CB8AC3E}">
        <p14:creationId xmlns:p14="http://schemas.microsoft.com/office/powerpoint/2010/main" val="9149601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04E80D-96B7-0F4A-94A0-B39EC9252D9A}" type="slidenum">
              <a:rPr lang="en-US" smtClean="0"/>
              <a:t>5</a:t>
            </a:fld>
            <a:endParaRPr lang="en-US"/>
          </a:p>
        </p:txBody>
      </p:sp>
    </p:spTree>
    <p:extLst>
      <p:ext uri="{BB962C8B-B14F-4D97-AF65-F5344CB8AC3E}">
        <p14:creationId xmlns:p14="http://schemas.microsoft.com/office/powerpoint/2010/main" val="34960213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data head here , take out comment  make slide for data features </a:t>
            </a:r>
          </a:p>
          <a:p>
            <a:endParaRPr lang="en-US" dirty="0"/>
          </a:p>
        </p:txBody>
      </p:sp>
      <p:sp>
        <p:nvSpPr>
          <p:cNvPr id="4" name="Slide Number Placeholder 3"/>
          <p:cNvSpPr>
            <a:spLocks noGrp="1"/>
          </p:cNvSpPr>
          <p:nvPr>
            <p:ph type="sldNum" sz="quarter" idx="10"/>
          </p:nvPr>
        </p:nvSpPr>
        <p:spPr/>
        <p:txBody>
          <a:bodyPr/>
          <a:lstStyle/>
          <a:p>
            <a:fld id="{EE04E80D-96B7-0F4A-94A0-B39EC9252D9A}" type="slidenum">
              <a:rPr lang="en-US" smtClean="0"/>
              <a:t>6</a:t>
            </a:fld>
            <a:endParaRPr lang="en-US"/>
          </a:p>
        </p:txBody>
      </p:sp>
    </p:spTree>
    <p:extLst>
      <p:ext uri="{BB962C8B-B14F-4D97-AF65-F5344CB8AC3E}">
        <p14:creationId xmlns:p14="http://schemas.microsoft.com/office/powerpoint/2010/main" val="9609330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Make histograms based on </a:t>
            </a:r>
            <a:r>
              <a:rPr lang="en-US" dirty="0" err="1"/>
              <a:t>statu</a:t>
            </a:r>
            <a:r>
              <a:rPr lang="en-US" dirty="0"/>
              <a:t> </a:t>
            </a:r>
          </a:p>
        </p:txBody>
      </p:sp>
      <p:sp>
        <p:nvSpPr>
          <p:cNvPr id="4" name="Slide Number Placeholder 3"/>
          <p:cNvSpPr>
            <a:spLocks noGrp="1"/>
          </p:cNvSpPr>
          <p:nvPr>
            <p:ph type="sldNum" sz="quarter" idx="10"/>
          </p:nvPr>
        </p:nvSpPr>
        <p:spPr/>
        <p:txBody>
          <a:bodyPr/>
          <a:lstStyle/>
          <a:p>
            <a:fld id="{EE04E80D-96B7-0F4A-94A0-B39EC9252D9A}" type="slidenum">
              <a:rPr lang="en-US" smtClean="0"/>
              <a:t>15</a:t>
            </a:fld>
            <a:endParaRPr lang="en-US"/>
          </a:p>
        </p:txBody>
      </p:sp>
    </p:spTree>
    <p:extLst>
      <p:ext uri="{BB962C8B-B14F-4D97-AF65-F5344CB8AC3E}">
        <p14:creationId xmlns:p14="http://schemas.microsoft.com/office/powerpoint/2010/main" val="31880379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Theil Sen-robust regression method by choosing the median of slope of all lines through pairs of points. It is able to ignore outliers present in the data.</a:t>
            </a:r>
          </a:p>
          <a:p>
            <a:r>
              <a:rPr lang="en-US" dirty="0"/>
              <a:t>Ridge-great with correlated features present in data. </a:t>
            </a:r>
          </a:p>
          <a:p>
            <a:r>
              <a:rPr lang="en-US" dirty="0"/>
              <a:t>Gradient Boosting- efficient and high powered gives feature importance </a:t>
            </a:r>
          </a:p>
          <a:p>
            <a:endParaRPr lang="en-US" dirty="0"/>
          </a:p>
          <a:p>
            <a:r>
              <a:rPr lang="en-US" dirty="0"/>
              <a:t>72% Training , 28 % </a:t>
            </a:r>
            <a:r>
              <a:rPr lang="en-US" dirty="0" err="1"/>
              <a:t>Testings</a:t>
            </a:r>
            <a:endParaRPr lang="en-US" dirty="0"/>
          </a:p>
        </p:txBody>
      </p:sp>
      <p:sp>
        <p:nvSpPr>
          <p:cNvPr id="4" name="Slide Number Placeholder 3"/>
          <p:cNvSpPr>
            <a:spLocks noGrp="1"/>
          </p:cNvSpPr>
          <p:nvPr>
            <p:ph type="sldNum" sz="quarter" idx="10"/>
          </p:nvPr>
        </p:nvSpPr>
        <p:spPr/>
        <p:txBody>
          <a:bodyPr/>
          <a:lstStyle/>
          <a:p>
            <a:fld id="{EE04E80D-96B7-0F4A-94A0-B39EC9252D9A}" type="slidenum">
              <a:rPr lang="en-US" smtClean="0"/>
              <a:t>19</a:t>
            </a:fld>
            <a:endParaRPr lang="en-US"/>
          </a:p>
        </p:txBody>
      </p:sp>
    </p:spTree>
    <p:extLst>
      <p:ext uri="{BB962C8B-B14F-4D97-AF65-F5344CB8AC3E}">
        <p14:creationId xmlns:p14="http://schemas.microsoft.com/office/powerpoint/2010/main" val="5495623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err="1">
                <a:solidFill>
                  <a:schemeClr val="tx1"/>
                </a:solidFill>
                <a:effectLst/>
                <a:latin typeface="+mn-lt"/>
                <a:ea typeface="+mn-ea"/>
                <a:cs typeface="+mn-cs"/>
              </a:rPr>
              <a:t>Calinski-Harabaz</a:t>
            </a:r>
            <a:r>
              <a:rPr lang="en-US" sz="1200" b="0" i="0" u="none" strike="noStrike" kern="1200" dirty="0">
                <a:solidFill>
                  <a:schemeClr val="tx1"/>
                </a:solidFill>
                <a:effectLst/>
                <a:latin typeface="+mn-lt"/>
                <a:ea typeface="+mn-ea"/>
                <a:cs typeface="+mn-cs"/>
              </a:rPr>
              <a:t> Index- additionally known as the Variance Ratio Criterion where a higher score means a better defined cluster. It compares the ratio of the between-clusters dispersion mean and the within-cluster dispersion. Scores are higher when dense and separated from other clusters. The score is normalized with respect to the others scores for comparison in one chart</a:t>
            </a:r>
          </a:p>
          <a:p>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Silhouette Score- is the ratio of difference between the mean nearest-cluster distance and mean intra-cluster distance over the maximum between both scores. The score ranges from -1 to +1. +1 indicates a highly dense cluster while scores close to 0 indicates overlapping clusters and -1 indicates incorrect clustering.</a:t>
            </a:r>
          </a:p>
          <a:p>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EE04E80D-96B7-0F4A-94A0-B39EC9252D9A}" type="slidenum">
              <a:rPr lang="en-US" smtClean="0"/>
              <a:t>25</a:t>
            </a:fld>
            <a:endParaRPr lang="en-US"/>
          </a:p>
        </p:txBody>
      </p:sp>
    </p:spTree>
    <p:extLst>
      <p:ext uri="{BB962C8B-B14F-4D97-AF65-F5344CB8AC3E}">
        <p14:creationId xmlns:p14="http://schemas.microsoft.com/office/powerpoint/2010/main" val="18704756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err="1">
                <a:solidFill>
                  <a:schemeClr val="tx1"/>
                </a:solidFill>
                <a:effectLst/>
                <a:latin typeface="+mn-lt"/>
                <a:ea typeface="+mn-ea"/>
                <a:cs typeface="+mn-cs"/>
              </a:rPr>
              <a:t>Calinski-Harabaz</a:t>
            </a:r>
            <a:r>
              <a:rPr lang="en-US" sz="1200" b="0" i="0" u="none" strike="noStrike" kern="1200" dirty="0">
                <a:solidFill>
                  <a:schemeClr val="tx1"/>
                </a:solidFill>
                <a:effectLst/>
                <a:latin typeface="+mn-lt"/>
                <a:ea typeface="+mn-ea"/>
                <a:cs typeface="+mn-cs"/>
              </a:rPr>
              <a:t> Index- additionally known as the Variance Ratio Criterion where a higher score means a better defined cluster. It compares the ratio of the between-clusters dispersion mean and the within-cluster dispersion. Scores are higher when dense and separated from other clusters. The score is normalized with respect to the others scores for comparison in one chart</a:t>
            </a:r>
          </a:p>
          <a:p>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Silhouette Score- is the ratio of difference between the mean nearest-cluster distance and mean intra-cluster distance over the maximum between both scores. The score ranges from -1 to +1. +1 indicates a highly dense cluster while scores close to 0 indicates overlapping clusters and -1 indicates incorrect clustering.</a:t>
            </a:r>
          </a:p>
          <a:p>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EE04E80D-96B7-0F4A-94A0-B39EC9252D9A}" type="slidenum">
              <a:rPr lang="en-US" smtClean="0"/>
              <a:t>26</a:t>
            </a:fld>
            <a:endParaRPr lang="en-US"/>
          </a:p>
        </p:txBody>
      </p:sp>
    </p:spTree>
    <p:extLst>
      <p:ext uri="{BB962C8B-B14F-4D97-AF65-F5344CB8AC3E}">
        <p14:creationId xmlns:p14="http://schemas.microsoft.com/office/powerpoint/2010/main" val="2621925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Random Intercepts-individuals within a group are allowed to have different intercepts while all keeping the same slope. (No RE Added)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Random Slopes-individuals within a group are allowed to have different slopes while all keeping the same common interval.</a:t>
            </a:r>
          </a:p>
          <a:p>
            <a:endParaRPr lang="en-US" dirty="0"/>
          </a:p>
          <a:p>
            <a:r>
              <a:rPr lang="en-US" dirty="0"/>
              <a:t>Random Slopes and Intercepts-individuals within a group are allowed to have different slopes and intercepts.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EE04E80D-96B7-0F4A-94A0-B39EC9252D9A}" type="slidenum">
              <a:rPr lang="en-US" smtClean="0"/>
              <a:t>35</a:t>
            </a:fld>
            <a:endParaRPr lang="en-US"/>
          </a:p>
        </p:txBody>
      </p:sp>
    </p:spTree>
    <p:extLst>
      <p:ext uri="{BB962C8B-B14F-4D97-AF65-F5344CB8AC3E}">
        <p14:creationId xmlns:p14="http://schemas.microsoft.com/office/powerpoint/2010/main" val="37263671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1160EA64-D806-43AC-9DF2-F8C432F32B4C}" type="datetimeFigureOut">
              <a:rPr lang="en-US" dirty="0"/>
              <a:t>4/11/19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9F9C37B-1D36-470B-8223-D6C91242EC14}" type="datetimeFigureOut">
              <a:rPr lang="en-US" dirty="0"/>
              <a:t>4/11/19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7C6F52A-A82B-47A2-A83A-8C4C91F2D59F}" type="datetimeFigureOut">
              <a:rPr lang="en-US" dirty="0"/>
              <a:t>4/11/19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070A7B3-6521-4DCA-87E5-044747A908C1}" type="datetimeFigureOut">
              <a:rPr lang="en-US" dirty="0"/>
              <a:t>4/11/19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7" name="Date Placeholder 6"/>
          <p:cNvSpPr>
            <a:spLocks noGrp="1"/>
          </p:cNvSpPr>
          <p:nvPr>
            <p:ph type="dt" sz="half" idx="10"/>
          </p:nvPr>
        </p:nvSpPr>
        <p:spPr/>
        <p:txBody>
          <a:bodyPr/>
          <a:lstStyle/>
          <a:p>
            <a:fld id="{1160EA64-D806-43AC-9DF2-F8C432F32B4C}" type="datetimeFigureOut">
              <a:rPr lang="en-US" dirty="0"/>
              <a:t>4/11/19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AB134690-1557-4C89-A502-4959FE7FAD70}" type="datetimeFigureOut">
              <a:rPr lang="en-US" dirty="0"/>
              <a:t>4/11/19</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7" name="Date Placeholder 6"/>
          <p:cNvSpPr>
            <a:spLocks noGrp="1"/>
          </p:cNvSpPr>
          <p:nvPr>
            <p:ph type="dt" sz="half" idx="10"/>
          </p:nvPr>
        </p:nvSpPr>
        <p:spPr/>
        <p:txBody>
          <a:bodyPr/>
          <a:lstStyle/>
          <a:p>
            <a:fld id="{4F7D4976-E339-4826-83B7-FBD03F55ECF8}" type="datetimeFigureOut">
              <a:rPr lang="en-US" dirty="0"/>
              <a:t>4/11/19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t>‹#›</a:t>
            </a:fld>
            <a:endParaRPr lang="en-US" dirty="0"/>
          </a:p>
        </p:txBody>
      </p:sp>
      <p:sp>
        <p:nvSpPr>
          <p:cNvPr id="10" name="Title 9"/>
          <p:cNvSpPr>
            <a:spLocks noGrp="1"/>
          </p:cNvSpPr>
          <p:nvPr>
            <p:ph type="title"/>
          </p:nvPr>
        </p:nvSpPr>
        <p:spPr/>
        <p:txBody>
          <a:bodyPr/>
          <a:lstStyle/>
          <a:p>
            <a:r>
              <a:rPr lang="en-US"/>
              <a:t>Click to edit Master title style</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1037C31-9E7A-4F99-8774-A0E530DE1A42}" type="datetimeFigureOut">
              <a:rPr lang="en-US" dirty="0"/>
              <a:t>4/11/19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278504F-A551-4DE0-9316-4DCD1D8CC752}" type="datetimeFigureOut">
              <a:rPr lang="en-US" dirty="0"/>
              <a:t>4/11/19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9" name="Date Placeholder 8"/>
          <p:cNvSpPr>
            <a:spLocks noGrp="1"/>
          </p:cNvSpPr>
          <p:nvPr>
            <p:ph type="dt" sz="half" idx="10"/>
          </p:nvPr>
        </p:nvSpPr>
        <p:spPr/>
        <p:txBody>
          <a:bodyPr/>
          <a:lstStyle/>
          <a:p>
            <a:fld id="{D1BE4249-C0D0-4B06-8692-E8BB871AF643}" type="datetimeFigureOut">
              <a:rPr lang="en-US" dirty="0"/>
              <a:t>4/11/19</a:t>
            </a:fld>
            <a:endParaRPr lang="en-US" dirty="0"/>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1" name="Slide Number Placeholder 10"/>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042B0DB6-F5C7-45FB-8CF3-31B45F9C2DAC}" type="datetimeFigureOut">
              <a:rPr lang="en-US" dirty="0"/>
              <a:t>4/11/19</a:t>
            </a:fld>
            <a:endParaRPr lang="en-US" dirty="0"/>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1160EA64-D806-43AC-9DF2-F8C432F32B4C}" type="datetimeFigureOut">
              <a:rPr lang="en-US" dirty="0"/>
              <a:t>4/11/19</a:t>
            </a:fld>
            <a:endParaRPr lang="en-US" dirty="0"/>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dirty="0"/>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8A7A6979-0714-4377-B894-6BE4C2D6E202}"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sldNum="0" hdr="0" ftr="0" dt="0"/>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4.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3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2.png"/></Relationships>
</file>

<file path=ppt/slides/_rels/slide3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51.png"/></Relationships>
</file>

<file path=ppt/slides/_rels/slide4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www.kaggle.com/kumarajarshi/life-expectancy-who"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70AE53-2A9C-CD46-B738-4F20CD9E1F42}"/>
              </a:ext>
            </a:extLst>
          </p:cNvPr>
          <p:cNvSpPr>
            <a:spLocks noGrp="1"/>
          </p:cNvSpPr>
          <p:nvPr>
            <p:ph type="ctrTitle"/>
          </p:nvPr>
        </p:nvSpPr>
        <p:spPr/>
        <p:txBody>
          <a:bodyPr/>
          <a:lstStyle/>
          <a:p>
            <a:r>
              <a:rPr lang="en-US" dirty="0"/>
              <a:t>Life expectancy prediction </a:t>
            </a:r>
          </a:p>
        </p:txBody>
      </p:sp>
      <p:sp>
        <p:nvSpPr>
          <p:cNvPr id="3" name="Subtitle 2">
            <a:extLst>
              <a:ext uri="{FF2B5EF4-FFF2-40B4-BE49-F238E27FC236}">
                <a16:creationId xmlns:a16="http://schemas.microsoft.com/office/drawing/2014/main" id="{EA841AD6-6A2E-2E47-876B-AEBD3A2F53B4}"/>
              </a:ext>
            </a:extLst>
          </p:cNvPr>
          <p:cNvSpPr>
            <a:spLocks noGrp="1"/>
          </p:cNvSpPr>
          <p:nvPr>
            <p:ph type="subTitle" idx="1"/>
          </p:nvPr>
        </p:nvSpPr>
        <p:spPr>
          <a:xfrm>
            <a:off x="2695194" y="4352544"/>
            <a:ext cx="6801612" cy="471704"/>
          </a:xfrm>
        </p:spPr>
        <p:txBody>
          <a:bodyPr/>
          <a:lstStyle/>
          <a:p>
            <a:r>
              <a:rPr lang="en-US" dirty="0"/>
              <a:t>By Trent Casillas</a:t>
            </a:r>
          </a:p>
        </p:txBody>
      </p:sp>
    </p:spTree>
    <p:extLst>
      <p:ext uri="{BB962C8B-B14F-4D97-AF65-F5344CB8AC3E}">
        <p14:creationId xmlns:p14="http://schemas.microsoft.com/office/powerpoint/2010/main" val="38555929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2">
            <a:lumMod val="60000"/>
            <a:lumOff val="4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7BC186-56CE-B045-A60F-A7A347BE9272}"/>
              </a:ext>
            </a:extLst>
          </p:cNvPr>
          <p:cNvSpPr>
            <a:spLocks noGrp="1"/>
          </p:cNvSpPr>
          <p:nvPr>
            <p:ph type="title"/>
          </p:nvPr>
        </p:nvSpPr>
        <p:spPr>
          <a:xfrm>
            <a:off x="4489774" y="92970"/>
            <a:ext cx="3357562" cy="594360"/>
          </a:xfrm>
        </p:spPr>
        <p:txBody>
          <a:bodyPr>
            <a:normAutofit fontScale="90000"/>
          </a:bodyPr>
          <a:lstStyle/>
          <a:p>
            <a:r>
              <a:rPr lang="en-US" dirty="0"/>
              <a:t>Life expectancy</a:t>
            </a:r>
          </a:p>
        </p:txBody>
      </p:sp>
      <p:pic>
        <p:nvPicPr>
          <p:cNvPr id="11" name="Content Placeholder 10">
            <a:extLst>
              <a:ext uri="{FF2B5EF4-FFF2-40B4-BE49-F238E27FC236}">
                <a16:creationId xmlns:a16="http://schemas.microsoft.com/office/drawing/2014/main" id="{A6BB5648-A545-2B45-9237-162F5A327CF4}"/>
              </a:ext>
            </a:extLst>
          </p:cNvPr>
          <p:cNvPicPr>
            <a:picLocks noGrp="1" noChangeAspect="1"/>
          </p:cNvPicPr>
          <p:nvPr>
            <p:ph sz="half" idx="2"/>
          </p:nvPr>
        </p:nvPicPr>
        <p:blipFill>
          <a:blip r:embed="rId2"/>
          <a:stretch>
            <a:fillRect/>
          </a:stretch>
        </p:blipFill>
        <p:spPr>
          <a:xfrm>
            <a:off x="6443664" y="1144423"/>
            <a:ext cx="4948592" cy="4828869"/>
          </a:xfrm>
        </p:spPr>
      </p:pic>
      <p:pic>
        <p:nvPicPr>
          <p:cNvPr id="8" name="Content Placeholder 7">
            <a:extLst>
              <a:ext uri="{FF2B5EF4-FFF2-40B4-BE49-F238E27FC236}">
                <a16:creationId xmlns:a16="http://schemas.microsoft.com/office/drawing/2014/main" id="{3504510B-6071-3F40-AD33-AF77C11192E0}"/>
              </a:ext>
            </a:extLst>
          </p:cNvPr>
          <p:cNvPicPr>
            <a:picLocks noGrp="1" noChangeAspect="1"/>
          </p:cNvPicPr>
          <p:nvPr>
            <p:ph sz="half" idx="1"/>
          </p:nvPr>
        </p:nvPicPr>
        <p:blipFill>
          <a:blip r:embed="rId3"/>
          <a:stretch>
            <a:fillRect/>
          </a:stretch>
        </p:blipFill>
        <p:spPr>
          <a:xfrm>
            <a:off x="369738" y="1145260"/>
            <a:ext cx="4925077" cy="4828032"/>
          </a:xfrm>
        </p:spPr>
      </p:pic>
      <p:sp>
        <p:nvSpPr>
          <p:cNvPr id="3" name="TextBox 2">
            <a:extLst>
              <a:ext uri="{FF2B5EF4-FFF2-40B4-BE49-F238E27FC236}">
                <a16:creationId xmlns:a16="http://schemas.microsoft.com/office/drawing/2014/main" id="{A2D77BCA-0F87-1245-9B79-3A4A7E30C79A}"/>
              </a:ext>
            </a:extLst>
          </p:cNvPr>
          <p:cNvSpPr txBox="1"/>
          <p:nvPr/>
        </p:nvSpPr>
        <p:spPr>
          <a:xfrm>
            <a:off x="6973206" y="1667647"/>
            <a:ext cx="3214687" cy="553998"/>
          </a:xfrm>
          <a:prstGeom prst="rect">
            <a:avLst/>
          </a:prstGeom>
          <a:noFill/>
          <a:ln w="57150">
            <a:solidFill>
              <a:schemeClr val="tx1"/>
            </a:solidFill>
          </a:ln>
        </p:spPr>
        <p:txBody>
          <a:bodyPr wrap="square" rtlCol="0">
            <a:spAutoFit/>
          </a:bodyPr>
          <a:lstStyle/>
          <a:p>
            <a:pPr marL="285750" indent="-285750">
              <a:buFont typeface="Arial" panose="020B0604020202020204" pitchFamily="34" charset="0"/>
              <a:buChar char="•"/>
            </a:pPr>
            <a:r>
              <a:rPr lang="en-US" sz="1500" dirty="0"/>
              <a:t>Normal Fit : 0.9566084742546082,</a:t>
            </a:r>
          </a:p>
          <a:p>
            <a:pPr marL="285750" indent="-285750">
              <a:buFont typeface="Arial" panose="020B0604020202020204" pitchFamily="34" charset="0"/>
              <a:buChar char="•"/>
            </a:pPr>
            <a:r>
              <a:rPr lang="en-US" sz="1500" dirty="0"/>
              <a:t> P-value: 9.622531605232346e-29</a:t>
            </a:r>
          </a:p>
        </p:txBody>
      </p:sp>
      <p:sp>
        <p:nvSpPr>
          <p:cNvPr id="10" name="TextBox 9">
            <a:extLst>
              <a:ext uri="{FF2B5EF4-FFF2-40B4-BE49-F238E27FC236}">
                <a16:creationId xmlns:a16="http://schemas.microsoft.com/office/drawing/2014/main" id="{B8BFC835-DCC0-B94D-A27C-548FC8038943}"/>
              </a:ext>
            </a:extLst>
          </p:cNvPr>
          <p:cNvSpPr txBox="1"/>
          <p:nvPr/>
        </p:nvSpPr>
        <p:spPr>
          <a:xfrm>
            <a:off x="717031" y="1824810"/>
            <a:ext cx="2711970" cy="1015663"/>
          </a:xfrm>
          <a:prstGeom prst="rect">
            <a:avLst/>
          </a:prstGeom>
          <a:noFill/>
          <a:ln w="38100">
            <a:solidFill>
              <a:schemeClr val="tx1"/>
            </a:solidFill>
          </a:ln>
        </p:spPr>
        <p:txBody>
          <a:bodyPr wrap="square" rtlCol="0">
            <a:spAutoFit/>
          </a:bodyPr>
          <a:lstStyle/>
          <a:p>
            <a:pPr marL="285750" indent="-285750">
              <a:buFont typeface="Arial" panose="020B0604020202020204" pitchFamily="34" charset="0"/>
              <a:buChar char="•"/>
            </a:pPr>
            <a:r>
              <a:rPr lang="en-US" sz="1500" dirty="0"/>
              <a:t>Maximum value 89.0 years</a:t>
            </a:r>
          </a:p>
          <a:p>
            <a:pPr marL="285750" indent="-285750">
              <a:buFont typeface="Arial" panose="020B0604020202020204" pitchFamily="34" charset="0"/>
              <a:buChar char="•"/>
            </a:pPr>
            <a:r>
              <a:rPr lang="en-US" sz="1500" dirty="0"/>
              <a:t>Mean 69.2 years</a:t>
            </a:r>
          </a:p>
          <a:p>
            <a:pPr marL="285750" indent="-285750">
              <a:buFont typeface="Arial" panose="020B0604020202020204" pitchFamily="34" charset="0"/>
              <a:buChar char="•"/>
            </a:pPr>
            <a:r>
              <a:rPr lang="en-US" sz="1500" dirty="0"/>
              <a:t>Minimum 36.3 years</a:t>
            </a:r>
          </a:p>
          <a:p>
            <a:pPr marL="285750" indent="-285750">
              <a:buFont typeface="Arial" panose="020B0604020202020204" pitchFamily="34" charset="0"/>
              <a:buChar char="•"/>
            </a:pPr>
            <a:r>
              <a:rPr lang="en-US" sz="1500" dirty="0"/>
              <a:t>Standard Deviation 9.5 years</a:t>
            </a:r>
          </a:p>
        </p:txBody>
      </p:sp>
    </p:spTree>
    <p:extLst>
      <p:ext uri="{BB962C8B-B14F-4D97-AF65-F5344CB8AC3E}">
        <p14:creationId xmlns:p14="http://schemas.microsoft.com/office/powerpoint/2010/main" val="29733698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2">
            <a:lumMod val="60000"/>
            <a:lumOff val="4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7BC186-56CE-B045-A60F-A7A347BE9272}"/>
              </a:ext>
            </a:extLst>
          </p:cNvPr>
          <p:cNvSpPr>
            <a:spLocks noGrp="1"/>
          </p:cNvSpPr>
          <p:nvPr>
            <p:ph type="title"/>
          </p:nvPr>
        </p:nvSpPr>
        <p:spPr>
          <a:xfrm>
            <a:off x="4345994" y="97294"/>
            <a:ext cx="4561490" cy="378373"/>
          </a:xfrm>
        </p:spPr>
        <p:txBody>
          <a:bodyPr>
            <a:normAutofit fontScale="90000"/>
          </a:bodyPr>
          <a:lstStyle/>
          <a:p>
            <a:r>
              <a:rPr lang="en-US" dirty="0"/>
              <a:t>Country breakdown</a:t>
            </a:r>
          </a:p>
        </p:txBody>
      </p:sp>
      <p:pic>
        <p:nvPicPr>
          <p:cNvPr id="5" name="Content Placeholder 4">
            <a:extLst>
              <a:ext uri="{FF2B5EF4-FFF2-40B4-BE49-F238E27FC236}">
                <a16:creationId xmlns:a16="http://schemas.microsoft.com/office/drawing/2014/main" id="{D80D5EF5-215C-5047-9B07-AA8BE324D602}"/>
              </a:ext>
            </a:extLst>
          </p:cNvPr>
          <p:cNvPicPr>
            <a:picLocks noGrp="1" noChangeAspect="1"/>
          </p:cNvPicPr>
          <p:nvPr>
            <p:ph idx="1"/>
          </p:nvPr>
        </p:nvPicPr>
        <p:blipFill>
          <a:blip r:embed="rId2"/>
          <a:stretch>
            <a:fillRect/>
          </a:stretch>
        </p:blipFill>
        <p:spPr>
          <a:xfrm>
            <a:off x="144932" y="504497"/>
            <a:ext cx="4952585" cy="6263836"/>
          </a:xfrm>
        </p:spPr>
      </p:pic>
      <p:pic>
        <p:nvPicPr>
          <p:cNvPr id="7" name="Picture 6">
            <a:extLst>
              <a:ext uri="{FF2B5EF4-FFF2-40B4-BE49-F238E27FC236}">
                <a16:creationId xmlns:a16="http://schemas.microsoft.com/office/drawing/2014/main" id="{D45078E6-B4B8-4448-9DCC-7A5EC30CC651}"/>
              </a:ext>
            </a:extLst>
          </p:cNvPr>
          <p:cNvPicPr>
            <a:picLocks noChangeAspect="1"/>
          </p:cNvPicPr>
          <p:nvPr/>
        </p:nvPicPr>
        <p:blipFill>
          <a:blip r:embed="rId3"/>
          <a:stretch>
            <a:fillRect/>
          </a:stretch>
        </p:blipFill>
        <p:spPr>
          <a:xfrm>
            <a:off x="5570418" y="3808666"/>
            <a:ext cx="3103437" cy="2959667"/>
          </a:xfrm>
          <a:prstGeom prst="rect">
            <a:avLst/>
          </a:prstGeom>
        </p:spPr>
      </p:pic>
      <p:pic>
        <p:nvPicPr>
          <p:cNvPr id="9" name="Picture 8">
            <a:extLst>
              <a:ext uri="{FF2B5EF4-FFF2-40B4-BE49-F238E27FC236}">
                <a16:creationId xmlns:a16="http://schemas.microsoft.com/office/drawing/2014/main" id="{503879E3-FBFC-3142-8B6B-2AA09CE711E7}"/>
              </a:ext>
            </a:extLst>
          </p:cNvPr>
          <p:cNvPicPr>
            <a:picLocks noChangeAspect="1"/>
          </p:cNvPicPr>
          <p:nvPr/>
        </p:nvPicPr>
        <p:blipFill>
          <a:blip r:embed="rId4"/>
          <a:stretch>
            <a:fillRect/>
          </a:stretch>
        </p:blipFill>
        <p:spPr>
          <a:xfrm>
            <a:off x="8907484" y="3808666"/>
            <a:ext cx="3106571" cy="2962656"/>
          </a:xfrm>
          <a:prstGeom prst="rect">
            <a:avLst/>
          </a:prstGeom>
        </p:spPr>
      </p:pic>
      <p:sp>
        <p:nvSpPr>
          <p:cNvPr id="10" name="TextBox 9">
            <a:extLst>
              <a:ext uri="{FF2B5EF4-FFF2-40B4-BE49-F238E27FC236}">
                <a16:creationId xmlns:a16="http://schemas.microsoft.com/office/drawing/2014/main" id="{B8BFC835-DCC0-B94D-A27C-548FC8038943}"/>
              </a:ext>
            </a:extLst>
          </p:cNvPr>
          <p:cNvSpPr txBox="1"/>
          <p:nvPr/>
        </p:nvSpPr>
        <p:spPr>
          <a:xfrm>
            <a:off x="5997839" y="947827"/>
            <a:ext cx="4870367" cy="2031325"/>
          </a:xfrm>
          <a:prstGeom prst="rect">
            <a:avLst/>
          </a:prstGeom>
          <a:noFill/>
          <a:ln w="38100">
            <a:solidFill>
              <a:schemeClr val="tx1"/>
            </a:solidFill>
          </a:ln>
        </p:spPr>
        <p:txBody>
          <a:bodyPr wrap="square" rtlCol="0">
            <a:spAutoFit/>
          </a:bodyPr>
          <a:lstStyle/>
          <a:p>
            <a:r>
              <a:rPr lang="en-US" u="sng" dirty="0"/>
              <a:t>Country Status:</a:t>
            </a:r>
          </a:p>
          <a:p>
            <a:r>
              <a:rPr lang="en-US" dirty="0"/>
              <a:t>Developing: 82.6% Developed: 17.4%</a:t>
            </a:r>
          </a:p>
          <a:p>
            <a:endParaRPr lang="en-US" dirty="0"/>
          </a:p>
          <a:p>
            <a:r>
              <a:rPr lang="en-US" u="sng" dirty="0"/>
              <a:t>World Feature: </a:t>
            </a:r>
          </a:p>
          <a:p>
            <a:r>
              <a:rPr lang="en-US" dirty="0"/>
              <a:t>3</a:t>
            </a:r>
            <a:r>
              <a:rPr lang="en-US" baseline="30000" dirty="0"/>
              <a:t>rd  </a:t>
            </a:r>
            <a:r>
              <a:rPr lang="en-US" dirty="0"/>
              <a:t>World:16.0% 2</a:t>
            </a:r>
            <a:r>
              <a:rPr lang="en-US" baseline="30000" dirty="0"/>
              <a:t>nd</a:t>
            </a:r>
            <a:r>
              <a:rPr lang="en-US" dirty="0"/>
              <a:t> World:63.8% 1</a:t>
            </a:r>
            <a:r>
              <a:rPr lang="en-US" baseline="30000" dirty="0"/>
              <a:t>st</a:t>
            </a:r>
            <a:r>
              <a:rPr lang="en-US" dirty="0"/>
              <a:t> World: 20.3%</a:t>
            </a:r>
            <a:endParaRPr lang="en-US" baseline="30000" dirty="0"/>
          </a:p>
          <a:p>
            <a:endParaRPr lang="en-US" dirty="0"/>
          </a:p>
          <a:p>
            <a:r>
              <a:rPr lang="en-US" dirty="0"/>
              <a:t>3</a:t>
            </a:r>
            <a:r>
              <a:rPr lang="en-US" baseline="30000" dirty="0"/>
              <a:t>rd</a:t>
            </a:r>
            <a:r>
              <a:rPr lang="en-US" dirty="0"/>
              <a:t> World is below 60 and 1</a:t>
            </a:r>
            <a:r>
              <a:rPr lang="en-US" baseline="30000" dirty="0"/>
              <a:t>st</a:t>
            </a:r>
            <a:r>
              <a:rPr lang="en-US" dirty="0"/>
              <a:t> world is above 78</a:t>
            </a:r>
          </a:p>
        </p:txBody>
      </p:sp>
    </p:spTree>
    <p:extLst>
      <p:ext uri="{BB962C8B-B14F-4D97-AF65-F5344CB8AC3E}">
        <p14:creationId xmlns:p14="http://schemas.microsoft.com/office/powerpoint/2010/main" val="3257466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2">
            <a:lumMod val="60000"/>
            <a:lumOff val="40000"/>
          </a:schemeClr>
        </a:solidFill>
        <a:effectLst/>
      </p:bgPr>
    </p:bg>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03309561-F83D-6249-A3F8-6029390F1092}"/>
              </a:ext>
            </a:extLst>
          </p:cNvPr>
          <p:cNvPicPr>
            <a:picLocks noGrp="1" noChangeAspect="1"/>
          </p:cNvPicPr>
          <p:nvPr>
            <p:ph sz="half" idx="1"/>
          </p:nvPr>
        </p:nvPicPr>
        <p:blipFill>
          <a:blip r:embed="rId2"/>
          <a:stretch>
            <a:fillRect/>
          </a:stretch>
        </p:blipFill>
        <p:spPr>
          <a:xfrm>
            <a:off x="345554" y="771248"/>
            <a:ext cx="5569474" cy="4341216"/>
          </a:xfrm>
        </p:spPr>
      </p:pic>
      <p:sp>
        <p:nvSpPr>
          <p:cNvPr id="2" name="Title 1">
            <a:extLst>
              <a:ext uri="{FF2B5EF4-FFF2-40B4-BE49-F238E27FC236}">
                <a16:creationId xmlns:a16="http://schemas.microsoft.com/office/drawing/2014/main" id="{3F7BC186-56CE-B045-A60F-A7A347BE9272}"/>
              </a:ext>
            </a:extLst>
          </p:cNvPr>
          <p:cNvSpPr>
            <a:spLocks noGrp="1"/>
          </p:cNvSpPr>
          <p:nvPr>
            <p:ph type="title"/>
          </p:nvPr>
        </p:nvSpPr>
        <p:spPr>
          <a:xfrm>
            <a:off x="3402177" y="135376"/>
            <a:ext cx="5025701" cy="594360"/>
          </a:xfrm>
        </p:spPr>
        <p:txBody>
          <a:bodyPr>
            <a:normAutofit fontScale="90000"/>
          </a:bodyPr>
          <a:lstStyle/>
          <a:p>
            <a:r>
              <a:rPr lang="en-US" dirty="0"/>
              <a:t>Status vs world feature</a:t>
            </a:r>
          </a:p>
        </p:txBody>
      </p:sp>
      <p:pic>
        <p:nvPicPr>
          <p:cNvPr id="18" name="Content Placeholder 17">
            <a:extLst>
              <a:ext uri="{FF2B5EF4-FFF2-40B4-BE49-F238E27FC236}">
                <a16:creationId xmlns:a16="http://schemas.microsoft.com/office/drawing/2014/main" id="{9C2BFB3D-DFC7-F141-A609-BA2C68F6351E}"/>
              </a:ext>
            </a:extLst>
          </p:cNvPr>
          <p:cNvPicPr>
            <a:picLocks noGrp="1" noChangeAspect="1"/>
          </p:cNvPicPr>
          <p:nvPr>
            <p:ph sz="half" idx="2"/>
          </p:nvPr>
        </p:nvPicPr>
        <p:blipFill>
          <a:blip r:embed="rId3"/>
          <a:stretch>
            <a:fillRect/>
          </a:stretch>
        </p:blipFill>
        <p:spPr>
          <a:xfrm>
            <a:off x="6300787" y="771444"/>
            <a:ext cx="5559552" cy="4341020"/>
          </a:xfrm>
        </p:spPr>
      </p:pic>
      <p:graphicFrame>
        <p:nvGraphicFramePr>
          <p:cNvPr id="21" name="Table 20">
            <a:extLst>
              <a:ext uri="{FF2B5EF4-FFF2-40B4-BE49-F238E27FC236}">
                <a16:creationId xmlns:a16="http://schemas.microsoft.com/office/drawing/2014/main" id="{A158EFE3-CF62-B942-89EC-E7F2730789B4}"/>
              </a:ext>
            </a:extLst>
          </p:cNvPr>
          <p:cNvGraphicFramePr>
            <a:graphicFrameLocks noGrp="1"/>
          </p:cNvGraphicFramePr>
          <p:nvPr>
            <p:extLst>
              <p:ext uri="{D42A27DB-BD31-4B8C-83A1-F6EECF244321}">
                <p14:modId xmlns:p14="http://schemas.microsoft.com/office/powerpoint/2010/main" val="2521200277"/>
              </p:ext>
            </p:extLst>
          </p:nvPr>
        </p:nvGraphicFramePr>
        <p:xfrm>
          <a:off x="345555" y="5457825"/>
          <a:ext cx="5569473" cy="633412"/>
        </p:xfrm>
        <a:graphic>
          <a:graphicData uri="http://schemas.openxmlformats.org/drawingml/2006/table">
            <a:tbl>
              <a:tblPr>
                <a:tableStyleId>{5C22544A-7EE6-4342-B048-85BDC9FD1C3A}</a:tableStyleId>
              </a:tblPr>
              <a:tblGrid>
                <a:gridCol w="658553">
                  <a:extLst>
                    <a:ext uri="{9D8B030D-6E8A-4147-A177-3AD203B41FA5}">
                      <a16:colId xmlns:a16="http://schemas.microsoft.com/office/drawing/2014/main" val="1049394344"/>
                    </a:ext>
                  </a:extLst>
                </a:gridCol>
                <a:gridCol w="613865">
                  <a:extLst>
                    <a:ext uri="{9D8B030D-6E8A-4147-A177-3AD203B41FA5}">
                      <a16:colId xmlns:a16="http://schemas.microsoft.com/office/drawing/2014/main" val="924742799"/>
                    </a:ext>
                  </a:extLst>
                </a:gridCol>
                <a:gridCol w="613865">
                  <a:extLst>
                    <a:ext uri="{9D8B030D-6E8A-4147-A177-3AD203B41FA5}">
                      <a16:colId xmlns:a16="http://schemas.microsoft.com/office/drawing/2014/main" val="3008300720"/>
                    </a:ext>
                  </a:extLst>
                </a:gridCol>
                <a:gridCol w="613865">
                  <a:extLst>
                    <a:ext uri="{9D8B030D-6E8A-4147-A177-3AD203B41FA5}">
                      <a16:colId xmlns:a16="http://schemas.microsoft.com/office/drawing/2014/main" val="4115417148"/>
                    </a:ext>
                  </a:extLst>
                </a:gridCol>
                <a:gridCol w="613865">
                  <a:extLst>
                    <a:ext uri="{9D8B030D-6E8A-4147-A177-3AD203B41FA5}">
                      <a16:colId xmlns:a16="http://schemas.microsoft.com/office/drawing/2014/main" val="2255914847"/>
                    </a:ext>
                  </a:extLst>
                </a:gridCol>
                <a:gridCol w="613865">
                  <a:extLst>
                    <a:ext uri="{9D8B030D-6E8A-4147-A177-3AD203B41FA5}">
                      <a16:colId xmlns:a16="http://schemas.microsoft.com/office/drawing/2014/main" val="2752313181"/>
                    </a:ext>
                  </a:extLst>
                </a:gridCol>
                <a:gridCol w="613865">
                  <a:extLst>
                    <a:ext uri="{9D8B030D-6E8A-4147-A177-3AD203B41FA5}">
                      <a16:colId xmlns:a16="http://schemas.microsoft.com/office/drawing/2014/main" val="3401799783"/>
                    </a:ext>
                  </a:extLst>
                </a:gridCol>
                <a:gridCol w="613865">
                  <a:extLst>
                    <a:ext uri="{9D8B030D-6E8A-4147-A177-3AD203B41FA5}">
                      <a16:colId xmlns:a16="http://schemas.microsoft.com/office/drawing/2014/main" val="1698872981"/>
                    </a:ext>
                  </a:extLst>
                </a:gridCol>
                <a:gridCol w="613865">
                  <a:extLst>
                    <a:ext uri="{9D8B030D-6E8A-4147-A177-3AD203B41FA5}">
                      <a16:colId xmlns:a16="http://schemas.microsoft.com/office/drawing/2014/main" val="1963381225"/>
                    </a:ext>
                  </a:extLst>
                </a:gridCol>
              </a:tblGrid>
              <a:tr h="227012">
                <a:tc>
                  <a:txBody>
                    <a:bodyPr/>
                    <a:lstStyle/>
                    <a:p>
                      <a:pPr algn="ctr" fontAlgn="ctr"/>
                      <a:r>
                        <a:rPr lang="en-US" sz="1000" u="none" strike="noStrike">
                          <a:effectLst/>
                        </a:rPr>
                        <a:t>Status</a:t>
                      </a:r>
                      <a:endParaRPr lang="en-US" sz="10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000" u="none" strike="noStrike">
                          <a:effectLst/>
                        </a:rPr>
                        <a:t>count</a:t>
                      </a:r>
                      <a:endParaRPr lang="en-US" sz="10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000" u="none" strike="noStrike" dirty="0">
                          <a:effectLst/>
                        </a:rPr>
                        <a:t>mean</a:t>
                      </a:r>
                      <a:endParaRPr lang="en-US" sz="1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000" u="none" strike="noStrike">
                          <a:effectLst/>
                        </a:rPr>
                        <a:t>std</a:t>
                      </a:r>
                      <a:endParaRPr lang="en-US" sz="10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000" u="none" strike="noStrike">
                          <a:effectLst/>
                        </a:rPr>
                        <a:t>min</a:t>
                      </a:r>
                      <a:endParaRPr lang="en-US" sz="10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000" u="none" strike="noStrike">
                          <a:effectLst/>
                        </a:rPr>
                        <a:t>25%</a:t>
                      </a:r>
                      <a:endParaRPr lang="en-US" sz="10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000" u="none" strike="noStrike">
                          <a:effectLst/>
                        </a:rPr>
                        <a:t>50%</a:t>
                      </a:r>
                      <a:endParaRPr lang="en-US" sz="10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000" u="none" strike="noStrike">
                          <a:effectLst/>
                        </a:rPr>
                        <a:t>75%</a:t>
                      </a:r>
                      <a:endParaRPr lang="en-US" sz="10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000" u="none" strike="noStrike">
                          <a:effectLst/>
                        </a:rPr>
                        <a:t>max</a:t>
                      </a:r>
                      <a:endParaRPr lang="en-US" sz="10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887357033"/>
                  </a:ext>
                </a:extLst>
              </a:tr>
              <a:tr h="203200">
                <a:tc>
                  <a:txBody>
                    <a:bodyPr/>
                    <a:lstStyle/>
                    <a:p>
                      <a:pPr algn="ctr" fontAlgn="ctr"/>
                      <a:r>
                        <a:rPr lang="en-US" sz="1000" u="none" strike="noStrike">
                          <a:effectLst/>
                        </a:rPr>
                        <a:t>Developed</a:t>
                      </a:r>
                      <a:endParaRPr lang="en-US" sz="10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000" u="none" strike="noStrike">
                          <a:effectLst/>
                        </a:rPr>
                        <a:t>512</a:t>
                      </a:r>
                      <a:endParaRPr lang="en-US" sz="10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000" u="none" strike="noStrike">
                          <a:effectLst/>
                        </a:rPr>
                        <a:t>79.2</a:t>
                      </a:r>
                      <a:endParaRPr lang="en-US" sz="10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000" u="none" strike="noStrike">
                          <a:effectLst/>
                        </a:rPr>
                        <a:t>3.9</a:t>
                      </a:r>
                      <a:endParaRPr lang="en-US" sz="10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000" u="none" strike="noStrike">
                          <a:effectLst/>
                        </a:rPr>
                        <a:t>69.9</a:t>
                      </a:r>
                      <a:endParaRPr lang="en-US" sz="10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000" u="none" strike="noStrike">
                          <a:effectLst/>
                        </a:rPr>
                        <a:t>76.8</a:t>
                      </a:r>
                      <a:endParaRPr lang="en-US" sz="10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000" u="none" strike="noStrike">
                          <a:effectLst/>
                        </a:rPr>
                        <a:t>79.25</a:t>
                      </a:r>
                      <a:endParaRPr lang="en-US" sz="10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000" u="none" strike="noStrike">
                          <a:effectLst/>
                        </a:rPr>
                        <a:t>81.7</a:t>
                      </a:r>
                      <a:endParaRPr lang="en-US" sz="10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000" u="none" strike="noStrike">
                          <a:effectLst/>
                        </a:rPr>
                        <a:t>89</a:t>
                      </a:r>
                      <a:endParaRPr lang="en-US" sz="10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614316797"/>
                  </a:ext>
                </a:extLst>
              </a:tr>
              <a:tr h="203200">
                <a:tc>
                  <a:txBody>
                    <a:bodyPr/>
                    <a:lstStyle/>
                    <a:p>
                      <a:pPr algn="ctr" fontAlgn="ctr"/>
                      <a:r>
                        <a:rPr lang="en-US" sz="1000" u="none" strike="noStrike">
                          <a:effectLst/>
                        </a:rPr>
                        <a:t>Developing</a:t>
                      </a:r>
                      <a:endParaRPr lang="en-US" sz="10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000" u="none" strike="noStrike">
                          <a:effectLst/>
                        </a:rPr>
                        <a:t>2426</a:t>
                      </a:r>
                      <a:endParaRPr lang="en-US" sz="10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000" u="none" strike="noStrike">
                          <a:effectLst/>
                        </a:rPr>
                        <a:t>67.1</a:t>
                      </a:r>
                      <a:endParaRPr lang="en-US" sz="10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000" u="none" strike="noStrike">
                          <a:effectLst/>
                        </a:rPr>
                        <a:t>9.0</a:t>
                      </a:r>
                      <a:endParaRPr lang="en-US" sz="10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000" u="none" strike="noStrike">
                          <a:effectLst/>
                        </a:rPr>
                        <a:t>36.3</a:t>
                      </a:r>
                      <a:endParaRPr lang="en-US" sz="10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000" u="none" strike="noStrike">
                          <a:effectLst/>
                        </a:rPr>
                        <a:t>61.1</a:t>
                      </a:r>
                      <a:endParaRPr lang="en-US" sz="10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000" u="none" strike="noStrike">
                          <a:effectLst/>
                        </a:rPr>
                        <a:t>69</a:t>
                      </a:r>
                      <a:endParaRPr lang="en-US" sz="10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000" u="none" strike="noStrike">
                          <a:effectLst/>
                        </a:rPr>
                        <a:t>74</a:t>
                      </a:r>
                      <a:endParaRPr lang="en-US" sz="10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000" u="none" strike="noStrike" dirty="0">
                          <a:effectLst/>
                        </a:rPr>
                        <a:t>89</a:t>
                      </a:r>
                      <a:endParaRPr lang="en-US" sz="1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40969053"/>
                  </a:ext>
                </a:extLst>
              </a:tr>
            </a:tbl>
          </a:graphicData>
        </a:graphic>
      </p:graphicFrame>
      <p:graphicFrame>
        <p:nvGraphicFramePr>
          <p:cNvPr id="22" name="Table 21">
            <a:extLst>
              <a:ext uri="{FF2B5EF4-FFF2-40B4-BE49-F238E27FC236}">
                <a16:creationId xmlns:a16="http://schemas.microsoft.com/office/drawing/2014/main" id="{2396783D-0FED-E54C-96FB-015E460F69B0}"/>
              </a:ext>
            </a:extLst>
          </p:cNvPr>
          <p:cNvGraphicFramePr>
            <a:graphicFrameLocks noGrp="1"/>
          </p:cNvGraphicFramePr>
          <p:nvPr>
            <p:extLst>
              <p:ext uri="{D42A27DB-BD31-4B8C-83A1-F6EECF244321}">
                <p14:modId xmlns:p14="http://schemas.microsoft.com/office/powerpoint/2010/main" val="3001675434"/>
              </p:ext>
            </p:extLst>
          </p:nvPr>
        </p:nvGraphicFramePr>
        <p:xfrm>
          <a:off x="6300787" y="5457825"/>
          <a:ext cx="5576758" cy="812800"/>
        </p:xfrm>
        <a:graphic>
          <a:graphicData uri="http://schemas.openxmlformats.org/drawingml/2006/table">
            <a:tbl>
              <a:tblPr>
                <a:tableStyleId>{5C22544A-7EE6-4342-B048-85BDC9FD1C3A}</a:tableStyleId>
              </a:tblPr>
              <a:tblGrid>
                <a:gridCol w="659414">
                  <a:extLst>
                    <a:ext uri="{9D8B030D-6E8A-4147-A177-3AD203B41FA5}">
                      <a16:colId xmlns:a16="http://schemas.microsoft.com/office/drawing/2014/main" val="3208050367"/>
                    </a:ext>
                  </a:extLst>
                </a:gridCol>
                <a:gridCol w="614668">
                  <a:extLst>
                    <a:ext uri="{9D8B030D-6E8A-4147-A177-3AD203B41FA5}">
                      <a16:colId xmlns:a16="http://schemas.microsoft.com/office/drawing/2014/main" val="2344368838"/>
                    </a:ext>
                  </a:extLst>
                </a:gridCol>
                <a:gridCol w="614668">
                  <a:extLst>
                    <a:ext uri="{9D8B030D-6E8A-4147-A177-3AD203B41FA5}">
                      <a16:colId xmlns:a16="http://schemas.microsoft.com/office/drawing/2014/main" val="3954491119"/>
                    </a:ext>
                  </a:extLst>
                </a:gridCol>
                <a:gridCol w="614668">
                  <a:extLst>
                    <a:ext uri="{9D8B030D-6E8A-4147-A177-3AD203B41FA5}">
                      <a16:colId xmlns:a16="http://schemas.microsoft.com/office/drawing/2014/main" val="2911613192"/>
                    </a:ext>
                  </a:extLst>
                </a:gridCol>
                <a:gridCol w="614668">
                  <a:extLst>
                    <a:ext uri="{9D8B030D-6E8A-4147-A177-3AD203B41FA5}">
                      <a16:colId xmlns:a16="http://schemas.microsoft.com/office/drawing/2014/main" val="112292148"/>
                    </a:ext>
                  </a:extLst>
                </a:gridCol>
                <a:gridCol w="614668">
                  <a:extLst>
                    <a:ext uri="{9D8B030D-6E8A-4147-A177-3AD203B41FA5}">
                      <a16:colId xmlns:a16="http://schemas.microsoft.com/office/drawing/2014/main" val="810332808"/>
                    </a:ext>
                  </a:extLst>
                </a:gridCol>
                <a:gridCol w="614668">
                  <a:extLst>
                    <a:ext uri="{9D8B030D-6E8A-4147-A177-3AD203B41FA5}">
                      <a16:colId xmlns:a16="http://schemas.microsoft.com/office/drawing/2014/main" val="3569240568"/>
                    </a:ext>
                  </a:extLst>
                </a:gridCol>
                <a:gridCol w="614668">
                  <a:extLst>
                    <a:ext uri="{9D8B030D-6E8A-4147-A177-3AD203B41FA5}">
                      <a16:colId xmlns:a16="http://schemas.microsoft.com/office/drawing/2014/main" val="929426192"/>
                    </a:ext>
                  </a:extLst>
                </a:gridCol>
                <a:gridCol w="614668">
                  <a:extLst>
                    <a:ext uri="{9D8B030D-6E8A-4147-A177-3AD203B41FA5}">
                      <a16:colId xmlns:a16="http://schemas.microsoft.com/office/drawing/2014/main" val="1378851979"/>
                    </a:ext>
                  </a:extLst>
                </a:gridCol>
              </a:tblGrid>
              <a:tr h="203200">
                <a:tc>
                  <a:txBody>
                    <a:bodyPr/>
                    <a:lstStyle/>
                    <a:p>
                      <a:pPr algn="ctr" fontAlgn="b"/>
                      <a:r>
                        <a:rPr lang="en-US" sz="1200" u="none" strike="noStrike">
                          <a:effectLst/>
                        </a:rPr>
                        <a:t>world</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none" strike="noStrike">
                          <a:effectLst/>
                        </a:rPr>
                        <a:t>count</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none" strike="noStrike">
                          <a:effectLst/>
                        </a:rPr>
                        <a:t>mean</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none" strike="noStrike">
                          <a:effectLst/>
                        </a:rPr>
                        <a:t>std</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none" strike="noStrike">
                          <a:effectLst/>
                        </a:rPr>
                        <a:t>min</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none" strike="noStrike">
                          <a:effectLst/>
                        </a:rPr>
                        <a:t>25%</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none" strike="noStrike">
                          <a:effectLst/>
                        </a:rPr>
                        <a:t>50%</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none" strike="noStrike">
                          <a:effectLst/>
                        </a:rPr>
                        <a:t>75%</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none" strike="noStrike">
                          <a:effectLst/>
                        </a:rPr>
                        <a:t>max</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436271433"/>
                  </a:ext>
                </a:extLst>
              </a:tr>
              <a:tr h="203200">
                <a:tc>
                  <a:txBody>
                    <a:bodyPr/>
                    <a:lstStyle/>
                    <a:p>
                      <a:pPr algn="ctr" fontAlgn="b"/>
                      <a:r>
                        <a:rPr lang="en-US" sz="1200" u="none" strike="noStrike">
                          <a:effectLst/>
                        </a:rPr>
                        <a:t>1</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none" strike="noStrike">
                          <a:effectLst/>
                        </a:rPr>
                        <a:t>594</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none" strike="noStrike">
                          <a:effectLst/>
                        </a:rPr>
                        <a:t>54.0</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none" strike="noStrike">
                          <a:effectLst/>
                        </a:rPr>
                        <a:t>4.5</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none" strike="noStrike">
                          <a:effectLst/>
                        </a:rPr>
                        <a:t>36.3</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none" strike="noStrike">
                          <a:effectLst/>
                        </a:rPr>
                        <a:t>51.425</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none" strike="noStrike">
                          <a:effectLst/>
                        </a:rPr>
                        <a:t>54.8</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none" strike="noStrike">
                          <a:effectLst/>
                        </a:rPr>
                        <a:t>57.9</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none" strike="noStrike">
                          <a:effectLst/>
                        </a:rPr>
                        <a:t>60</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134442070"/>
                  </a:ext>
                </a:extLst>
              </a:tr>
              <a:tr h="203200">
                <a:tc>
                  <a:txBody>
                    <a:bodyPr/>
                    <a:lstStyle/>
                    <a:p>
                      <a:pPr algn="ctr" fontAlgn="b"/>
                      <a:r>
                        <a:rPr lang="en-US" sz="1200" u="none" strike="noStrike">
                          <a:effectLst/>
                        </a:rPr>
                        <a:t>2</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none" strike="noStrike">
                          <a:effectLst/>
                        </a:rPr>
                        <a:t>1877</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none" strike="noStrike">
                          <a:effectLst/>
                        </a:rPr>
                        <a:t>71.0</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none" strike="noStrike">
                          <a:effectLst/>
                        </a:rPr>
                        <a:t>4.6</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none" strike="noStrike">
                          <a:effectLst/>
                        </a:rPr>
                        <a:t>61</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none" strike="noStrike">
                          <a:effectLst/>
                        </a:rPr>
                        <a:t>67.5</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none" strike="noStrike">
                          <a:effectLst/>
                        </a:rPr>
                        <a:t>72.5</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none" strike="noStrike">
                          <a:effectLst/>
                        </a:rPr>
                        <a:t>74.6</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none" strike="noStrike">
                          <a:effectLst/>
                        </a:rPr>
                        <a:t>78</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444619940"/>
                  </a:ext>
                </a:extLst>
              </a:tr>
              <a:tr h="203200">
                <a:tc>
                  <a:txBody>
                    <a:bodyPr/>
                    <a:lstStyle/>
                    <a:p>
                      <a:pPr algn="ctr" fontAlgn="b"/>
                      <a:r>
                        <a:rPr lang="en-US" sz="1200" u="none" strike="noStrike">
                          <a:effectLst/>
                        </a:rPr>
                        <a:t>3</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none" strike="noStrike">
                          <a:effectLst/>
                        </a:rPr>
                        <a:t>467</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none" strike="noStrike">
                          <a:effectLst/>
                        </a:rPr>
                        <a:t>81.2</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none" strike="noStrike">
                          <a:effectLst/>
                        </a:rPr>
                        <a:t>2.6</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none" strike="noStrike">
                          <a:effectLst/>
                        </a:rPr>
                        <a:t>78.1</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none" strike="noStrike">
                          <a:effectLst/>
                        </a:rPr>
                        <a:t>79.1</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none" strike="noStrike">
                          <a:effectLst/>
                        </a:rPr>
                        <a:t>81</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none" strike="noStrike">
                          <a:effectLst/>
                        </a:rPr>
                        <a:t>82.3</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none" strike="noStrike" dirty="0">
                          <a:effectLst/>
                        </a:rPr>
                        <a:t>89</a:t>
                      </a:r>
                      <a:endParaRPr lang="en-US" sz="12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348500890"/>
                  </a:ext>
                </a:extLst>
              </a:tr>
            </a:tbl>
          </a:graphicData>
        </a:graphic>
      </p:graphicFrame>
    </p:spTree>
    <p:extLst>
      <p:ext uri="{BB962C8B-B14F-4D97-AF65-F5344CB8AC3E}">
        <p14:creationId xmlns:p14="http://schemas.microsoft.com/office/powerpoint/2010/main" val="14226296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2">
            <a:lumMod val="60000"/>
            <a:lumOff val="4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975D7E-9E3B-9D48-94CB-C9F360B27630}"/>
              </a:ext>
            </a:extLst>
          </p:cNvPr>
          <p:cNvSpPr>
            <a:spLocks noGrp="1"/>
          </p:cNvSpPr>
          <p:nvPr>
            <p:ph type="title"/>
          </p:nvPr>
        </p:nvSpPr>
        <p:spPr>
          <a:xfrm>
            <a:off x="2135955" y="96648"/>
            <a:ext cx="6727127" cy="785813"/>
          </a:xfrm>
        </p:spPr>
        <p:txBody>
          <a:bodyPr/>
          <a:lstStyle/>
          <a:p>
            <a:r>
              <a:rPr lang="en-US" dirty="0"/>
              <a:t>LIFE EXPECTANCY </a:t>
            </a:r>
            <a:r>
              <a:rPr lang="en-US" dirty="0" err="1"/>
              <a:t>VERSus</a:t>
            </a:r>
            <a:r>
              <a:rPr lang="en-US" dirty="0"/>
              <a:t> year</a:t>
            </a:r>
          </a:p>
        </p:txBody>
      </p:sp>
      <p:pic>
        <p:nvPicPr>
          <p:cNvPr id="5" name="Content Placeholder 4">
            <a:extLst>
              <a:ext uri="{FF2B5EF4-FFF2-40B4-BE49-F238E27FC236}">
                <a16:creationId xmlns:a16="http://schemas.microsoft.com/office/drawing/2014/main" id="{9165A728-FDFB-904A-85C5-BF73D4B3B790}"/>
              </a:ext>
            </a:extLst>
          </p:cNvPr>
          <p:cNvPicPr>
            <a:picLocks noGrp="1" noChangeAspect="1"/>
          </p:cNvPicPr>
          <p:nvPr>
            <p:ph idx="1"/>
          </p:nvPr>
        </p:nvPicPr>
        <p:blipFill>
          <a:blip r:embed="rId2"/>
          <a:stretch>
            <a:fillRect/>
          </a:stretch>
        </p:blipFill>
        <p:spPr>
          <a:xfrm>
            <a:off x="2340813" y="919862"/>
            <a:ext cx="6317412" cy="5282207"/>
          </a:xfrm>
        </p:spPr>
      </p:pic>
    </p:spTree>
    <p:extLst>
      <p:ext uri="{BB962C8B-B14F-4D97-AF65-F5344CB8AC3E}">
        <p14:creationId xmlns:p14="http://schemas.microsoft.com/office/powerpoint/2010/main" val="24715447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2">
            <a:lumMod val="60000"/>
            <a:lumOff val="4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7BC186-56CE-B045-A60F-A7A347BE9272}"/>
              </a:ext>
            </a:extLst>
          </p:cNvPr>
          <p:cNvSpPr>
            <a:spLocks noGrp="1"/>
          </p:cNvSpPr>
          <p:nvPr>
            <p:ph type="title"/>
          </p:nvPr>
        </p:nvSpPr>
        <p:spPr>
          <a:xfrm>
            <a:off x="1502780" y="114300"/>
            <a:ext cx="9741482" cy="378373"/>
          </a:xfrm>
        </p:spPr>
        <p:txBody>
          <a:bodyPr>
            <a:normAutofit fontScale="90000"/>
          </a:bodyPr>
          <a:lstStyle/>
          <a:p>
            <a:r>
              <a:rPr lang="en-US" dirty="0"/>
              <a:t>Life expectancy correlation and heat map</a:t>
            </a:r>
          </a:p>
        </p:txBody>
      </p:sp>
      <p:pic>
        <p:nvPicPr>
          <p:cNvPr id="26" name="Picture 25">
            <a:extLst>
              <a:ext uri="{FF2B5EF4-FFF2-40B4-BE49-F238E27FC236}">
                <a16:creationId xmlns:a16="http://schemas.microsoft.com/office/drawing/2014/main" id="{E5237680-4C48-BC4D-B1B1-460E6D245474}"/>
              </a:ext>
            </a:extLst>
          </p:cNvPr>
          <p:cNvPicPr>
            <a:picLocks noChangeAspect="1"/>
          </p:cNvPicPr>
          <p:nvPr/>
        </p:nvPicPr>
        <p:blipFill>
          <a:blip r:embed="rId2"/>
          <a:stretch>
            <a:fillRect/>
          </a:stretch>
        </p:blipFill>
        <p:spPr>
          <a:xfrm>
            <a:off x="188332" y="605923"/>
            <a:ext cx="4826581" cy="5894890"/>
          </a:xfrm>
          <a:prstGeom prst="rect">
            <a:avLst/>
          </a:prstGeom>
          <a:ln>
            <a:solidFill>
              <a:schemeClr val="tx1"/>
            </a:solidFill>
          </a:ln>
        </p:spPr>
      </p:pic>
      <p:graphicFrame>
        <p:nvGraphicFramePr>
          <p:cNvPr id="8" name="Content Placeholder 7">
            <a:extLst>
              <a:ext uri="{FF2B5EF4-FFF2-40B4-BE49-F238E27FC236}">
                <a16:creationId xmlns:a16="http://schemas.microsoft.com/office/drawing/2014/main" id="{A5CDDDCC-17DD-0140-8EE1-5D62CF3ED59C}"/>
              </a:ext>
            </a:extLst>
          </p:cNvPr>
          <p:cNvGraphicFramePr>
            <a:graphicFrameLocks noGrp="1"/>
          </p:cNvGraphicFramePr>
          <p:nvPr>
            <p:ph idx="1"/>
            <p:extLst>
              <p:ext uri="{D42A27DB-BD31-4B8C-83A1-F6EECF244321}">
                <p14:modId xmlns:p14="http://schemas.microsoft.com/office/powerpoint/2010/main" val="3419445277"/>
              </p:ext>
            </p:extLst>
          </p:nvPr>
        </p:nvGraphicFramePr>
        <p:xfrm>
          <a:off x="5133190" y="605923"/>
          <a:ext cx="2081998" cy="3062160"/>
        </p:xfrm>
        <a:graphic>
          <a:graphicData uri="http://schemas.openxmlformats.org/drawingml/2006/table">
            <a:tbl>
              <a:tblPr>
                <a:tableStyleId>{5C22544A-7EE6-4342-B048-85BDC9FD1C3A}</a:tableStyleId>
              </a:tblPr>
              <a:tblGrid>
                <a:gridCol w="1297869">
                  <a:extLst>
                    <a:ext uri="{9D8B030D-6E8A-4147-A177-3AD203B41FA5}">
                      <a16:colId xmlns:a16="http://schemas.microsoft.com/office/drawing/2014/main" val="3755150186"/>
                    </a:ext>
                  </a:extLst>
                </a:gridCol>
                <a:gridCol w="784129">
                  <a:extLst>
                    <a:ext uri="{9D8B030D-6E8A-4147-A177-3AD203B41FA5}">
                      <a16:colId xmlns:a16="http://schemas.microsoft.com/office/drawing/2014/main" val="3169204492"/>
                    </a:ext>
                  </a:extLst>
                </a:gridCol>
              </a:tblGrid>
              <a:tr h="180664">
                <a:tc>
                  <a:txBody>
                    <a:bodyPr/>
                    <a:lstStyle/>
                    <a:p>
                      <a:pPr algn="ctr" fontAlgn="ctr"/>
                      <a:r>
                        <a:rPr lang="en-US" sz="1100" u="none" strike="noStrike">
                          <a:effectLst/>
                        </a:rPr>
                        <a:t>Schooling</a:t>
                      </a:r>
                      <a:endParaRPr lang="en-US" sz="1100" b="0" i="0" u="none" strike="noStrike">
                        <a:solidFill>
                          <a:srgbClr val="000000"/>
                        </a:solidFill>
                        <a:effectLst/>
                        <a:latin typeface="Calibri" panose="020F0502020204030204" pitchFamily="34" charset="0"/>
                      </a:endParaRPr>
                    </a:p>
                  </a:txBody>
                  <a:tcPr marL="8460" marR="8460" marT="8460" marB="0" anchor="ctr"/>
                </a:tc>
                <a:tc>
                  <a:txBody>
                    <a:bodyPr/>
                    <a:lstStyle/>
                    <a:p>
                      <a:pPr algn="ctr" fontAlgn="ctr"/>
                      <a:r>
                        <a:rPr lang="en-US" sz="1100" u="none" strike="noStrike">
                          <a:effectLst/>
                        </a:rPr>
                        <a:t>0.732084</a:t>
                      </a:r>
                      <a:endParaRPr lang="en-US" sz="1100" b="0" i="0" u="none" strike="noStrike">
                        <a:solidFill>
                          <a:srgbClr val="000000"/>
                        </a:solidFill>
                        <a:effectLst/>
                        <a:latin typeface="Calibri" panose="020F0502020204030204" pitchFamily="34" charset="0"/>
                      </a:endParaRPr>
                    </a:p>
                  </a:txBody>
                  <a:tcPr marL="8460" marR="8460" marT="8460" marB="0" anchor="ctr"/>
                </a:tc>
                <a:extLst>
                  <a:ext uri="{0D108BD9-81ED-4DB2-BD59-A6C34878D82A}">
                    <a16:rowId xmlns:a16="http://schemas.microsoft.com/office/drawing/2014/main" val="2049767989"/>
                  </a:ext>
                </a:extLst>
              </a:tr>
              <a:tr h="180664">
                <a:tc>
                  <a:txBody>
                    <a:bodyPr/>
                    <a:lstStyle/>
                    <a:p>
                      <a:pPr algn="ctr" fontAlgn="ctr"/>
                      <a:r>
                        <a:rPr lang="en-US" sz="1100" u="none" strike="noStrike">
                          <a:effectLst/>
                        </a:rPr>
                        <a:t>Income Composition</a:t>
                      </a:r>
                      <a:endParaRPr lang="en-US" sz="1100" b="0" i="0" u="none" strike="noStrike">
                        <a:solidFill>
                          <a:srgbClr val="000000"/>
                        </a:solidFill>
                        <a:effectLst/>
                        <a:latin typeface="Calibri" panose="020F0502020204030204" pitchFamily="34" charset="0"/>
                      </a:endParaRPr>
                    </a:p>
                  </a:txBody>
                  <a:tcPr marL="8460" marR="8460" marT="8460" marB="0" anchor="ctr"/>
                </a:tc>
                <a:tc>
                  <a:txBody>
                    <a:bodyPr/>
                    <a:lstStyle/>
                    <a:p>
                      <a:pPr algn="ctr" fontAlgn="ctr"/>
                      <a:r>
                        <a:rPr lang="en-US" sz="1100" u="none" strike="noStrike">
                          <a:effectLst/>
                        </a:rPr>
                        <a:t>0.708651</a:t>
                      </a:r>
                      <a:endParaRPr lang="en-US" sz="1100" b="0" i="0" u="none" strike="noStrike">
                        <a:solidFill>
                          <a:srgbClr val="000000"/>
                        </a:solidFill>
                        <a:effectLst/>
                        <a:latin typeface="Calibri" panose="020F0502020204030204" pitchFamily="34" charset="0"/>
                      </a:endParaRPr>
                    </a:p>
                  </a:txBody>
                  <a:tcPr marL="8460" marR="8460" marT="8460" marB="0" anchor="ctr"/>
                </a:tc>
                <a:extLst>
                  <a:ext uri="{0D108BD9-81ED-4DB2-BD59-A6C34878D82A}">
                    <a16:rowId xmlns:a16="http://schemas.microsoft.com/office/drawing/2014/main" val="968817151"/>
                  </a:ext>
                </a:extLst>
              </a:tr>
              <a:tr h="180664">
                <a:tc>
                  <a:txBody>
                    <a:bodyPr/>
                    <a:lstStyle/>
                    <a:p>
                      <a:pPr algn="ctr" fontAlgn="ctr"/>
                      <a:r>
                        <a:rPr lang="en-US" sz="1100" u="none" strike="noStrike">
                          <a:effectLst/>
                        </a:rPr>
                        <a:t>BMI</a:t>
                      </a:r>
                      <a:endParaRPr lang="en-US" sz="1100" b="0" i="0" u="none" strike="noStrike">
                        <a:solidFill>
                          <a:srgbClr val="000000"/>
                        </a:solidFill>
                        <a:effectLst/>
                        <a:latin typeface="Calibri" panose="020F0502020204030204" pitchFamily="34" charset="0"/>
                      </a:endParaRPr>
                    </a:p>
                  </a:txBody>
                  <a:tcPr marL="8460" marR="8460" marT="8460" marB="0" anchor="ctr"/>
                </a:tc>
                <a:tc>
                  <a:txBody>
                    <a:bodyPr/>
                    <a:lstStyle/>
                    <a:p>
                      <a:pPr algn="ctr" fontAlgn="ctr"/>
                      <a:r>
                        <a:rPr lang="en-US" sz="1100" u="none" strike="noStrike">
                          <a:effectLst/>
                        </a:rPr>
                        <a:t>0.560105</a:t>
                      </a:r>
                      <a:endParaRPr lang="en-US" sz="1100" b="0" i="0" u="none" strike="noStrike">
                        <a:solidFill>
                          <a:srgbClr val="000000"/>
                        </a:solidFill>
                        <a:effectLst/>
                        <a:latin typeface="Calibri" panose="020F0502020204030204" pitchFamily="34" charset="0"/>
                      </a:endParaRPr>
                    </a:p>
                  </a:txBody>
                  <a:tcPr marL="8460" marR="8460" marT="8460" marB="0" anchor="ctr"/>
                </a:tc>
                <a:extLst>
                  <a:ext uri="{0D108BD9-81ED-4DB2-BD59-A6C34878D82A}">
                    <a16:rowId xmlns:a16="http://schemas.microsoft.com/office/drawing/2014/main" val="581317657"/>
                  </a:ext>
                </a:extLst>
              </a:tr>
              <a:tr h="180664">
                <a:tc>
                  <a:txBody>
                    <a:bodyPr/>
                    <a:lstStyle/>
                    <a:p>
                      <a:pPr algn="ctr" fontAlgn="ctr"/>
                      <a:r>
                        <a:rPr lang="en-US" sz="1100" u="none" strike="noStrike">
                          <a:effectLst/>
                        </a:rPr>
                        <a:t>Diphtheria</a:t>
                      </a:r>
                      <a:endParaRPr lang="en-US" sz="1100" b="0" i="0" u="none" strike="noStrike">
                        <a:solidFill>
                          <a:srgbClr val="000000"/>
                        </a:solidFill>
                        <a:effectLst/>
                        <a:latin typeface="Calibri" panose="020F0502020204030204" pitchFamily="34" charset="0"/>
                      </a:endParaRPr>
                    </a:p>
                  </a:txBody>
                  <a:tcPr marL="8460" marR="8460" marT="8460" marB="0" anchor="ctr"/>
                </a:tc>
                <a:tc>
                  <a:txBody>
                    <a:bodyPr/>
                    <a:lstStyle/>
                    <a:p>
                      <a:pPr algn="ctr" fontAlgn="ctr"/>
                      <a:r>
                        <a:rPr lang="en-US" sz="1100" u="none" strike="noStrike">
                          <a:effectLst/>
                        </a:rPr>
                        <a:t>0.483574</a:t>
                      </a:r>
                      <a:endParaRPr lang="en-US" sz="1100" b="0" i="0" u="none" strike="noStrike">
                        <a:solidFill>
                          <a:srgbClr val="000000"/>
                        </a:solidFill>
                        <a:effectLst/>
                        <a:latin typeface="Calibri" panose="020F0502020204030204" pitchFamily="34" charset="0"/>
                      </a:endParaRPr>
                    </a:p>
                  </a:txBody>
                  <a:tcPr marL="8460" marR="8460" marT="8460" marB="0" anchor="ctr"/>
                </a:tc>
                <a:extLst>
                  <a:ext uri="{0D108BD9-81ED-4DB2-BD59-A6C34878D82A}">
                    <a16:rowId xmlns:a16="http://schemas.microsoft.com/office/drawing/2014/main" val="758211629"/>
                  </a:ext>
                </a:extLst>
              </a:tr>
              <a:tr h="180664">
                <a:tc>
                  <a:txBody>
                    <a:bodyPr/>
                    <a:lstStyle/>
                    <a:p>
                      <a:pPr algn="ctr" fontAlgn="ctr"/>
                      <a:r>
                        <a:rPr lang="en-US" sz="1100" u="none" strike="noStrike">
                          <a:effectLst/>
                        </a:rPr>
                        <a:t>Polio</a:t>
                      </a:r>
                      <a:endParaRPr lang="en-US" sz="1100" b="0" i="0" u="none" strike="noStrike">
                        <a:solidFill>
                          <a:srgbClr val="000000"/>
                        </a:solidFill>
                        <a:effectLst/>
                        <a:latin typeface="Calibri" panose="020F0502020204030204" pitchFamily="34" charset="0"/>
                      </a:endParaRPr>
                    </a:p>
                  </a:txBody>
                  <a:tcPr marL="8460" marR="8460" marT="8460" marB="0" anchor="ctr"/>
                </a:tc>
                <a:tc>
                  <a:txBody>
                    <a:bodyPr/>
                    <a:lstStyle/>
                    <a:p>
                      <a:pPr algn="ctr" fontAlgn="ctr"/>
                      <a:r>
                        <a:rPr lang="en-US" sz="1100" u="none" strike="noStrike">
                          <a:effectLst/>
                        </a:rPr>
                        <a:t>0.470396</a:t>
                      </a:r>
                      <a:endParaRPr lang="en-US" sz="1100" b="0" i="0" u="none" strike="noStrike">
                        <a:solidFill>
                          <a:srgbClr val="000000"/>
                        </a:solidFill>
                        <a:effectLst/>
                        <a:latin typeface="Calibri" panose="020F0502020204030204" pitchFamily="34" charset="0"/>
                      </a:endParaRPr>
                    </a:p>
                  </a:txBody>
                  <a:tcPr marL="8460" marR="8460" marT="8460" marB="0" anchor="ctr"/>
                </a:tc>
                <a:extLst>
                  <a:ext uri="{0D108BD9-81ED-4DB2-BD59-A6C34878D82A}">
                    <a16:rowId xmlns:a16="http://schemas.microsoft.com/office/drawing/2014/main" val="1215513499"/>
                  </a:ext>
                </a:extLst>
              </a:tr>
              <a:tr h="180664">
                <a:tc>
                  <a:txBody>
                    <a:bodyPr/>
                    <a:lstStyle/>
                    <a:p>
                      <a:pPr algn="ctr" fontAlgn="ctr"/>
                      <a:r>
                        <a:rPr lang="en-US" sz="1100" u="none" strike="noStrike">
                          <a:effectLst/>
                        </a:rPr>
                        <a:t>Alcohol</a:t>
                      </a:r>
                      <a:endParaRPr lang="en-US" sz="1100" b="0" i="0" u="none" strike="noStrike">
                        <a:solidFill>
                          <a:srgbClr val="000000"/>
                        </a:solidFill>
                        <a:effectLst/>
                        <a:latin typeface="Calibri" panose="020F0502020204030204" pitchFamily="34" charset="0"/>
                      </a:endParaRPr>
                    </a:p>
                  </a:txBody>
                  <a:tcPr marL="8460" marR="8460" marT="8460" marB="0" anchor="ctr"/>
                </a:tc>
                <a:tc>
                  <a:txBody>
                    <a:bodyPr/>
                    <a:lstStyle/>
                    <a:p>
                      <a:pPr algn="ctr" fontAlgn="ctr"/>
                      <a:r>
                        <a:rPr lang="en-US" sz="1100" u="none" strike="noStrike">
                          <a:effectLst/>
                        </a:rPr>
                        <a:t>0.407103</a:t>
                      </a:r>
                      <a:endParaRPr lang="en-US" sz="1100" b="0" i="0" u="none" strike="noStrike">
                        <a:solidFill>
                          <a:srgbClr val="000000"/>
                        </a:solidFill>
                        <a:effectLst/>
                        <a:latin typeface="Calibri" panose="020F0502020204030204" pitchFamily="34" charset="0"/>
                      </a:endParaRPr>
                    </a:p>
                  </a:txBody>
                  <a:tcPr marL="8460" marR="8460" marT="8460" marB="0" anchor="ctr"/>
                </a:tc>
                <a:extLst>
                  <a:ext uri="{0D108BD9-81ED-4DB2-BD59-A6C34878D82A}">
                    <a16:rowId xmlns:a16="http://schemas.microsoft.com/office/drawing/2014/main" val="4094348899"/>
                  </a:ext>
                </a:extLst>
              </a:tr>
              <a:tr h="180664">
                <a:tc>
                  <a:txBody>
                    <a:bodyPr/>
                    <a:lstStyle/>
                    <a:p>
                      <a:pPr algn="ctr" fontAlgn="ctr"/>
                      <a:r>
                        <a:rPr lang="en-US" sz="1100" u="none" strike="noStrike">
                          <a:effectLst/>
                        </a:rPr>
                        <a:t>Percent Expenditure</a:t>
                      </a:r>
                      <a:endParaRPr lang="en-US" sz="1100" b="0" i="0" u="none" strike="noStrike">
                        <a:solidFill>
                          <a:srgbClr val="000000"/>
                        </a:solidFill>
                        <a:effectLst/>
                        <a:latin typeface="Calibri" panose="020F0502020204030204" pitchFamily="34" charset="0"/>
                      </a:endParaRPr>
                    </a:p>
                  </a:txBody>
                  <a:tcPr marL="8460" marR="8460" marT="8460" marB="0" anchor="ctr"/>
                </a:tc>
                <a:tc>
                  <a:txBody>
                    <a:bodyPr/>
                    <a:lstStyle/>
                    <a:p>
                      <a:pPr algn="ctr" fontAlgn="ctr"/>
                      <a:r>
                        <a:rPr lang="en-US" sz="1100" u="none" strike="noStrike">
                          <a:effectLst/>
                        </a:rPr>
                        <a:t>0.38199</a:t>
                      </a:r>
                      <a:endParaRPr lang="en-US" sz="1100" b="0" i="0" u="none" strike="noStrike">
                        <a:solidFill>
                          <a:srgbClr val="000000"/>
                        </a:solidFill>
                        <a:effectLst/>
                        <a:latin typeface="Calibri" panose="020F0502020204030204" pitchFamily="34" charset="0"/>
                      </a:endParaRPr>
                    </a:p>
                  </a:txBody>
                  <a:tcPr marL="8460" marR="8460" marT="8460" marB="0" anchor="ctr"/>
                </a:tc>
                <a:extLst>
                  <a:ext uri="{0D108BD9-81ED-4DB2-BD59-A6C34878D82A}">
                    <a16:rowId xmlns:a16="http://schemas.microsoft.com/office/drawing/2014/main" val="647090321"/>
                  </a:ext>
                </a:extLst>
              </a:tr>
              <a:tr h="180664">
                <a:tc>
                  <a:txBody>
                    <a:bodyPr/>
                    <a:lstStyle/>
                    <a:p>
                      <a:pPr algn="ctr" fontAlgn="ctr"/>
                      <a:r>
                        <a:rPr lang="en-US" sz="1100" u="none" strike="noStrike">
                          <a:effectLst/>
                        </a:rPr>
                        <a:t>Hep B</a:t>
                      </a:r>
                      <a:endParaRPr lang="en-US" sz="1100" b="0" i="0" u="none" strike="noStrike">
                        <a:solidFill>
                          <a:srgbClr val="000000"/>
                        </a:solidFill>
                        <a:effectLst/>
                        <a:latin typeface="Calibri" panose="020F0502020204030204" pitchFamily="34" charset="0"/>
                      </a:endParaRPr>
                    </a:p>
                  </a:txBody>
                  <a:tcPr marL="8460" marR="8460" marT="8460" marB="0" anchor="ctr"/>
                </a:tc>
                <a:tc>
                  <a:txBody>
                    <a:bodyPr/>
                    <a:lstStyle/>
                    <a:p>
                      <a:pPr algn="ctr" fontAlgn="ctr"/>
                      <a:r>
                        <a:rPr lang="en-US" sz="1100" u="none" strike="noStrike">
                          <a:effectLst/>
                        </a:rPr>
                        <a:t>0.314744</a:t>
                      </a:r>
                      <a:endParaRPr lang="en-US" sz="1100" b="0" i="0" u="none" strike="noStrike">
                        <a:solidFill>
                          <a:srgbClr val="000000"/>
                        </a:solidFill>
                        <a:effectLst/>
                        <a:latin typeface="Calibri" panose="020F0502020204030204" pitchFamily="34" charset="0"/>
                      </a:endParaRPr>
                    </a:p>
                  </a:txBody>
                  <a:tcPr marL="8460" marR="8460" marT="8460" marB="0" anchor="ctr"/>
                </a:tc>
                <a:extLst>
                  <a:ext uri="{0D108BD9-81ED-4DB2-BD59-A6C34878D82A}">
                    <a16:rowId xmlns:a16="http://schemas.microsoft.com/office/drawing/2014/main" val="3934799622"/>
                  </a:ext>
                </a:extLst>
              </a:tr>
              <a:tr h="180664">
                <a:tc>
                  <a:txBody>
                    <a:bodyPr/>
                    <a:lstStyle/>
                    <a:p>
                      <a:pPr algn="ctr" fontAlgn="ctr"/>
                      <a:r>
                        <a:rPr lang="en-US" sz="1100" u="none" strike="noStrike">
                          <a:effectLst/>
                        </a:rPr>
                        <a:t>Total Expenditure</a:t>
                      </a:r>
                      <a:endParaRPr lang="en-US" sz="1100" b="0" i="0" u="none" strike="noStrike">
                        <a:solidFill>
                          <a:srgbClr val="000000"/>
                        </a:solidFill>
                        <a:effectLst/>
                        <a:latin typeface="Calibri" panose="020F0502020204030204" pitchFamily="34" charset="0"/>
                      </a:endParaRPr>
                    </a:p>
                  </a:txBody>
                  <a:tcPr marL="8460" marR="8460" marT="8460" marB="0" anchor="ctr"/>
                </a:tc>
                <a:tc>
                  <a:txBody>
                    <a:bodyPr/>
                    <a:lstStyle/>
                    <a:p>
                      <a:pPr algn="ctr" fontAlgn="ctr"/>
                      <a:r>
                        <a:rPr lang="en-US" sz="1100" u="none" strike="noStrike">
                          <a:effectLst/>
                        </a:rPr>
                        <a:t>0.226319</a:t>
                      </a:r>
                      <a:endParaRPr lang="en-US" sz="1100" b="0" i="0" u="none" strike="noStrike">
                        <a:solidFill>
                          <a:srgbClr val="000000"/>
                        </a:solidFill>
                        <a:effectLst/>
                        <a:latin typeface="Calibri" panose="020F0502020204030204" pitchFamily="34" charset="0"/>
                      </a:endParaRPr>
                    </a:p>
                  </a:txBody>
                  <a:tcPr marL="8460" marR="8460" marT="8460" marB="0" anchor="ctr"/>
                </a:tc>
                <a:extLst>
                  <a:ext uri="{0D108BD9-81ED-4DB2-BD59-A6C34878D82A}">
                    <a16:rowId xmlns:a16="http://schemas.microsoft.com/office/drawing/2014/main" val="553611665"/>
                  </a:ext>
                </a:extLst>
              </a:tr>
              <a:tr h="139826">
                <a:tc>
                  <a:txBody>
                    <a:bodyPr/>
                    <a:lstStyle/>
                    <a:p>
                      <a:pPr algn="ctr" fontAlgn="ctr"/>
                      <a:r>
                        <a:rPr lang="en-US" sz="1100" u="none" strike="noStrike">
                          <a:effectLst/>
                        </a:rPr>
                        <a:t>Year</a:t>
                      </a:r>
                      <a:endParaRPr lang="en-US" sz="1100" b="0" i="0" u="none" strike="noStrike">
                        <a:solidFill>
                          <a:srgbClr val="000000"/>
                        </a:solidFill>
                        <a:effectLst/>
                        <a:latin typeface="Calibri" panose="020F0502020204030204" pitchFamily="34" charset="0"/>
                      </a:endParaRPr>
                    </a:p>
                  </a:txBody>
                  <a:tcPr marL="8460" marR="8460" marT="8460" marB="0" anchor="ctr"/>
                </a:tc>
                <a:tc>
                  <a:txBody>
                    <a:bodyPr/>
                    <a:lstStyle/>
                    <a:p>
                      <a:pPr algn="ctr" fontAlgn="ctr"/>
                      <a:r>
                        <a:rPr lang="en-US" sz="1100" u="none" strike="noStrike">
                          <a:effectLst/>
                        </a:rPr>
                        <a:t>0.168709</a:t>
                      </a:r>
                      <a:endParaRPr lang="en-US" sz="1100" b="0" i="0" u="none" strike="noStrike">
                        <a:solidFill>
                          <a:srgbClr val="000000"/>
                        </a:solidFill>
                        <a:effectLst/>
                        <a:latin typeface="Calibri" panose="020F0502020204030204" pitchFamily="34" charset="0"/>
                      </a:endParaRPr>
                    </a:p>
                  </a:txBody>
                  <a:tcPr marL="8460" marR="8460" marT="8460" marB="0" anchor="ctr"/>
                </a:tc>
                <a:extLst>
                  <a:ext uri="{0D108BD9-81ED-4DB2-BD59-A6C34878D82A}">
                    <a16:rowId xmlns:a16="http://schemas.microsoft.com/office/drawing/2014/main" val="3453435362"/>
                  </a:ext>
                </a:extLst>
              </a:tr>
              <a:tr h="180664">
                <a:tc>
                  <a:txBody>
                    <a:bodyPr/>
                    <a:lstStyle/>
                    <a:p>
                      <a:pPr algn="ctr" fontAlgn="ctr"/>
                      <a:r>
                        <a:rPr lang="en-US" sz="1100" u="none" strike="noStrike">
                          <a:effectLst/>
                        </a:rPr>
                        <a:t>Measles</a:t>
                      </a:r>
                      <a:endParaRPr lang="en-US" sz="1100" b="0" i="0" u="none" strike="noStrike">
                        <a:solidFill>
                          <a:srgbClr val="000000"/>
                        </a:solidFill>
                        <a:effectLst/>
                        <a:latin typeface="Calibri" panose="020F0502020204030204" pitchFamily="34" charset="0"/>
                      </a:endParaRPr>
                    </a:p>
                  </a:txBody>
                  <a:tcPr marL="8460" marR="8460" marT="8460" marB="0" anchor="ctr"/>
                </a:tc>
                <a:tc>
                  <a:txBody>
                    <a:bodyPr/>
                    <a:lstStyle/>
                    <a:p>
                      <a:pPr algn="ctr" fontAlgn="ctr"/>
                      <a:r>
                        <a:rPr lang="en-US" sz="1100" u="none" strike="noStrike">
                          <a:effectLst/>
                        </a:rPr>
                        <a:t>-0.157401</a:t>
                      </a:r>
                      <a:endParaRPr lang="en-US" sz="1100" b="0" i="0" u="none" strike="noStrike">
                        <a:solidFill>
                          <a:srgbClr val="000000"/>
                        </a:solidFill>
                        <a:effectLst/>
                        <a:latin typeface="Calibri" panose="020F0502020204030204" pitchFamily="34" charset="0"/>
                      </a:endParaRPr>
                    </a:p>
                  </a:txBody>
                  <a:tcPr marL="8460" marR="8460" marT="8460" marB="0" anchor="ctr"/>
                </a:tc>
                <a:extLst>
                  <a:ext uri="{0D108BD9-81ED-4DB2-BD59-A6C34878D82A}">
                    <a16:rowId xmlns:a16="http://schemas.microsoft.com/office/drawing/2014/main" val="2021458510"/>
                  </a:ext>
                </a:extLst>
              </a:tr>
              <a:tr h="0">
                <a:tc>
                  <a:txBody>
                    <a:bodyPr/>
                    <a:lstStyle/>
                    <a:p>
                      <a:pPr algn="ctr" fontAlgn="ctr"/>
                      <a:r>
                        <a:rPr lang="en-US" sz="1100" u="none" strike="noStrike">
                          <a:effectLst/>
                        </a:rPr>
                        <a:t>Infant Deaths</a:t>
                      </a:r>
                      <a:endParaRPr lang="en-US" sz="1100" b="0" i="0" u="none" strike="noStrike">
                        <a:solidFill>
                          <a:srgbClr val="000000"/>
                        </a:solidFill>
                        <a:effectLst/>
                        <a:latin typeface="Calibri" panose="020F0502020204030204" pitchFamily="34" charset="0"/>
                      </a:endParaRPr>
                    </a:p>
                  </a:txBody>
                  <a:tcPr marL="8460" marR="8460" marT="8460" marB="0" anchor="ctr"/>
                </a:tc>
                <a:tc>
                  <a:txBody>
                    <a:bodyPr/>
                    <a:lstStyle/>
                    <a:p>
                      <a:pPr algn="ctr" fontAlgn="ctr"/>
                      <a:r>
                        <a:rPr lang="en-US" sz="1100" u="none" strike="noStrike">
                          <a:effectLst/>
                        </a:rPr>
                        <a:t>-0.196324</a:t>
                      </a:r>
                      <a:endParaRPr lang="en-US" sz="1100" b="0" i="0" u="none" strike="noStrike">
                        <a:solidFill>
                          <a:srgbClr val="000000"/>
                        </a:solidFill>
                        <a:effectLst/>
                        <a:latin typeface="Calibri" panose="020F0502020204030204" pitchFamily="34" charset="0"/>
                      </a:endParaRPr>
                    </a:p>
                  </a:txBody>
                  <a:tcPr marL="8460" marR="8460" marT="8460" marB="0" anchor="ctr"/>
                </a:tc>
                <a:extLst>
                  <a:ext uri="{0D108BD9-81ED-4DB2-BD59-A6C34878D82A}">
                    <a16:rowId xmlns:a16="http://schemas.microsoft.com/office/drawing/2014/main" val="2751029783"/>
                  </a:ext>
                </a:extLst>
              </a:tr>
              <a:tr h="180664">
                <a:tc>
                  <a:txBody>
                    <a:bodyPr/>
                    <a:lstStyle/>
                    <a:p>
                      <a:pPr algn="ctr" fontAlgn="ctr"/>
                      <a:r>
                        <a:rPr lang="en-US" sz="1100" u="none" strike="noStrike">
                          <a:effectLst/>
                        </a:rPr>
                        <a:t>U-5 Deaths</a:t>
                      </a:r>
                      <a:endParaRPr lang="en-US" sz="1100" b="0" i="0" u="none" strike="noStrike">
                        <a:solidFill>
                          <a:srgbClr val="000000"/>
                        </a:solidFill>
                        <a:effectLst/>
                        <a:latin typeface="Calibri" panose="020F0502020204030204" pitchFamily="34" charset="0"/>
                      </a:endParaRPr>
                    </a:p>
                  </a:txBody>
                  <a:tcPr marL="8460" marR="8460" marT="8460" marB="0" anchor="ctr"/>
                </a:tc>
                <a:tc>
                  <a:txBody>
                    <a:bodyPr/>
                    <a:lstStyle/>
                    <a:p>
                      <a:pPr algn="ctr" fontAlgn="ctr"/>
                      <a:r>
                        <a:rPr lang="en-US" sz="1100" u="none" strike="noStrike">
                          <a:effectLst/>
                        </a:rPr>
                        <a:t>-0.222286</a:t>
                      </a:r>
                      <a:endParaRPr lang="en-US" sz="1100" b="0" i="0" u="none" strike="noStrike">
                        <a:solidFill>
                          <a:srgbClr val="000000"/>
                        </a:solidFill>
                        <a:effectLst/>
                        <a:latin typeface="Calibri" panose="020F0502020204030204" pitchFamily="34" charset="0"/>
                      </a:endParaRPr>
                    </a:p>
                  </a:txBody>
                  <a:tcPr marL="8460" marR="8460" marT="8460" marB="0" anchor="ctr"/>
                </a:tc>
                <a:extLst>
                  <a:ext uri="{0D108BD9-81ED-4DB2-BD59-A6C34878D82A}">
                    <a16:rowId xmlns:a16="http://schemas.microsoft.com/office/drawing/2014/main" val="3402716428"/>
                  </a:ext>
                </a:extLst>
              </a:tr>
              <a:tr h="180664">
                <a:tc>
                  <a:txBody>
                    <a:bodyPr/>
                    <a:lstStyle/>
                    <a:p>
                      <a:pPr algn="ctr" fontAlgn="ctr"/>
                      <a:r>
                        <a:rPr lang="en-US" sz="1100" u="none" strike="noStrike">
                          <a:effectLst/>
                        </a:rPr>
                        <a:t>Thinness 5-9</a:t>
                      </a:r>
                      <a:endParaRPr lang="en-US" sz="1100" b="0" i="0" u="none" strike="noStrike">
                        <a:solidFill>
                          <a:srgbClr val="000000"/>
                        </a:solidFill>
                        <a:effectLst/>
                        <a:latin typeface="Calibri" panose="020F0502020204030204" pitchFamily="34" charset="0"/>
                      </a:endParaRPr>
                    </a:p>
                  </a:txBody>
                  <a:tcPr marL="8460" marR="8460" marT="8460" marB="0" anchor="ctr"/>
                </a:tc>
                <a:tc>
                  <a:txBody>
                    <a:bodyPr/>
                    <a:lstStyle/>
                    <a:p>
                      <a:pPr algn="ctr" fontAlgn="ctr"/>
                      <a:r>
                        <a:rPr lang="en-US" sz="1100" u="none" strike="noStrike">
                          <a:effectLst/>
                        </a:rPr>
                        <a:t>-0.468218</a:t>
                      </a:r>
                      <a:endParaRPr lang="en-US" sz="1100" b="0" i="0" u="none" strike="noStrike">
                        <a:solidFill>
                          <a:srgbClr val="000000"/>
                        </a:solidFill>
                        <a:effectLst/>
                        <a:latin typeface="Calibri" panose="020F0502020204030204" pitchFamily="34" charset="0"/>
                      </a:endParaRPr>
                    </a:p>
                  </a:txBody>
                  <a:tcPr marL="8460" marR="8460" marT="8460" marB="0" anchor="ctr"/>
                </a:tc>
                <a:extLst>
                  <a:ext uri="{0D108BD9-81ED-4DB2-BD59-A6C34878D82A}">
                    <a16:rowId xmlns:a16="http://schemas.microsoft.com/office/drawing/2014/main" val="777453026"/>
                  </a:ext>
                </a:extLst>
              </a:tr>
              <a:tr h="180664">
                <a:tc>
                  <a:txBody>
                    <a:bodyPr/>
                    <a:lstStyle/>
                    <a:p>
                      <a:pPr algn="ctr" fontAlgn="ctr"/>
                      <a:r>
                        <a:rPr lang="en-US" sz="1100" u="none" strike="noStrike">
                          <a:effectLst/>
                        </a:rPr>
                        <a:t>Thinness 10-19</a:t>
                      </a:r>
                      <a:endParaRPr lang="en-US" sz="1100" b="0" i="0" u="none" strike="noStrike">
                        <a:solidFill>
                          <a:srgbClr val="000000"/>
                        </a:solidFill>
                        <a:effectLst/>
                        <a:latin typeface="Calibri" panose="020F0502020204030204" pitchFamily="34" charset="0"/>
                      </a:endParaRPr>
                    </a:p>
                  </a:txBody>
                  <a:tcPr marL="8460" marR="8460" marT="8460" marB="0" anchor="ctr"/>
                </a:tc>
                <a:tc>
                  <a:txBody>
                    <a:bodyPr/>
                    <a:lstStyle/>
                    <a:p>
                      <a:pPr algn="ctr" fontAlgn="ctr"/>
                      <a:r>
                        <a:rPr lang="en-US" sz="1100" u="none" strike="noStrike">
                          <a:effectLst/>
                        </a:rPr>
                        <a:t>-0.473757</a:t>
                      </a:r>
                      <a:endParaRPr lang="en-US" sz="1100" b="0" i="0" u="none" strike="noStrike">
                        <a:solidFill>
                          <a:srgbClr val="000000"/>
                        </a:solidFill>
                        <a:effectLst/>
                        <a:latin typeface="Calibri" panose="020F0502020204030204" pitchFamily="34" charset="0"/>
                      </a:endParaRPr>
                    </a:p>
                  </a:txBody>
                  <a:tcPr marL="8460" marR="8460" marT="8460" marB="0" anchor="ctr"/>
                </a:tc>
                <a:extLst>
                  <a:ext uri="{0D108BD9-81ED-4DB2-BD59-A6C34878D82A}">
                    <a16:rowId xmlns:a16="http://schemas.microsoft.com/office/drawing/2014/main" val="1575113438"/>
                  </a:ext>
                </a:extLst>
              </a:tr>
              <a:tr h="180664">
                <a:tc>
                  <a:txBody>
                    <a:bodyPr/>
                    <a:lstStyle/>
                    <a:p>
                      <a:pPr algn="ctr" fontAlgn="ctr"/>
                      <a:r>
                        <a:rPr lang="en-US" sz="1100" u="none" strike="noStrike">
                          <a:effectLst/>
                        </a:rPr>
                        <a:t>HIV/AIDS</a:t>
                      </a:r>
                      <a:endParaRPr lang="en-US" sz="1100" b="0" i="0" u="none" strike="noStrike">
                        <a:solidFill>
                          <a:srgbClr val="000000"/>
                        </a:solidFill>
                        <a:effectLst/>
                        <a:latin typeface="Calibri" panose="020F0502020204030204" pitchFamily="34" charset="0"/>
                      </a:endParaRPr>
                    </a:p>
                  </a:txBody>
                  <a:tcPr marL="8460" marR="8460" marT="8460" marB="0" anchor="ctr"/>
                </a:tc>
                <a:tc>
                  <a:txBody>
                    <a:bodyPr/>
                    <a:lstStyle/>
                    <a:p>
                      <a:pPr algn="ctr" fontAlgn="ctr"/>
                      <a:r>
                        <a:rPr lang="en-US" sz="1100" u="none" strike="noStrike">
                          <a:effectLst/>
                        </a:rPr>
                        <a:t>-0.556165</a:t>
                      </a:r>
                      <a:endParaRPr lang="en-US" sz="1100" b="0" i="0" u="none" strike="noStrike">
                        <a:solidFill>
                          <a:srgbClr val="000000"/>
                        </a:solidFill>
                        <a:effectLst/>
                        <a:latin typeface="Calibri" panose="020F0502020204030204" pitchFamily="34" charset="0"/>
                      </a:endParaRPr>
                    </a:p>
                  </a:txBody>
                  <a:tcPr marL="8460" marR="8460" marT="8460" marB="0" anchor="ctr"/>
                </a:tc>
                <a:extLst>
                  <a:ext uri="{0D108BD9-81ED-4DB2-BD59-A6C34878D82A}">
                    <a16:rowId xmlns:a16="http://schemas.microsoft.com/office/drawing/2014/main" val="413361611"/>
                  </a:ext>
                </a:extLst>
              </a:tr>
              <a:tr h="180664">
                <a:tc>
                  <a:txBody>
                    <a:bodyPr/>
                    <a:lstStyle/>
                    <a:p>
                      <a:pPr algn="ctr" fontAlgn="ctr"/>
                      <a:r>
                        <a:rPr lang="en-US" sz="1100" u="none" strike="noStrike">
                          <a:effectLst/>
                        </a:rPr>
                        <a:t>Adult Mortality</a:t>
                      </a:r>
                      <a:endParaRPr lang="en-US" sz="1100" b="0" i="0" u="none" strike="noStrike">
                        <a:solidFill>
                          <a:srgbClr val="000000"/>
                        </a:solidFill>
                        <a:effectLst/>
                        <a:latin typeface="Calibri" panose="020F0502020204030204" pitchFamily="34" charset="0"/>
                      </a:endParaRPr>
                    </a:p>
                  </a:txBody>
                  <a:tcPr marL="8460" marR="8460" marT="8460" marB="0" anchor="ctr"/>
                </a:tc>
                <a:tc>
                  <a:txBody>
                    <a:bodyPr/>
                    <a:lstStyle/>
                    <a:p>
                      <a:pPr algn="ctr" fontAlgn="ctr"/>
                      <a:r>
                        <a:rPr lang="en-US" sz="1100" u="none" strike="noStrike" dirty="0">
                          <a:effectLst/>
                        </a:rPr>
                        <a:t>-0.696386</a:t>
                      </a:r>
                      <a:endParaRPr lang="en-US" sz="1100" b="0" i="0" u="none" strike="noStrike" dirty="0">
                        <a:solidFill>
                          <a:srgbClr val="000000"/>
                        </a:solidFill>
                        <a:effectLst/>
                        <a:latin typeface="Calibri" panose="020F0502020204030204" pitchFamily="34" charset="0"/>
                      </a:endParaRPr>
                    </a:p>
                  </a:txBody>
                  <a:tcPr marL="8460" marR="8460" marT="8460" marB="0" anchor="ctr"/>
                </a:tc>
                <a:extLst>
                  <a:ext uri="{0D108BD9-81ED-4DB2-BD59-A6C34878D82A}">
                    <a16:rowId xmlns:a16="http://schemas.microsoft.com/office/drawing/2014/main" val="1083201841"/>
                  </a:ext>
                </a:extLst>
              </a:tr>
            </a:tbl>
          </a:graphicData>
        </a:graphic>
      </p:graphicFrame>
      <p:sp>
        <p:nvSpPr>
          <p:cNvPr id="9" name="TextBox 8">
            <a:extLst>
              <a:ext uri="{FF2B5EF4-FFF2-40B4-BE49-F238E27FC236}">
                <a16:creationId xmlns:a16="http://schemas.microsoft.com/office/drawing/2014/main" id="{3C2293F0-EFDB-504C-B793-7F331DA47C04}"/>
              </a:ext>
            </a:extLst>
          </p:cNvPr>
          <p:cNvSpPr txBox="1"/>
          <p:nvPr/>
        </p:nvSpPr>
        <p:spPr>
          <a:xfrm>
            <a:off x="7333466" y="605923"/>
            <a:ext cx="4525160" cy="5632311"/>
          </a:xfrm>
          <a:prstGeom prst="rect">
            <a:avLst/>
          </a:prstGeom>
          <a:noFill/>
          <a:ln>
            <a:noFill/>
          </a:ln>
        </p:spPr>
        <p:txBody>
          <a:bodyPr wrap="square" rtlCol="0">
            <a:spAutoFit/>
          </a:bodyPr>
          <a:lstStyle/>
          <a:p>
            <a:pPr algn="ctr"/>
            <a:r>
              <a:rPr lang="en-US" u="sng" dirty="0"/>
              <a:t>Top 10  Positive and Negative Correlated Pairs</a:t>
            </a:r>
          </a:p>
          <a:p>
            <a:pPr algn="ctr"/>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graphicFrame>
        <p:nvGraphicFramePr>
          <p:cNvPr id="12" name="Table 11">
            <a:extLst>
              <a:ext uri="{FF2B5EF4-FFF2-40B4-BE49-F238E27FC236}">
                <a16:creationId xmlns:a16="http://schemas.microsoft.com/office/drawing/2014/main" id="{E0D1ED48-CC82-E84D-982F-F3B89749F854}"/>
              </a:ext>
            </a:extLst>
          </p:cNvPr>
          <p:cNvGraphicFramePr>
            <a:graphicFrameLocks noGrp="1"/>
          </p:cNvGraphicFramePr>
          <p:nvPr>
            <p:extLst>
              <p:ext uri="{D42A27DB-BD31-4B8C-83A1-F6EECF244321}">
                <p14:modId xmlns:p14="http://schemas.microsoft.com/office/powerpoint/2010/main" val="3032917278"/>
              </p:ext>
            </p:extLst>
          </p:nvPr>
        </p:nvGraphicFramePr>
        <p:xfrm>
          <a:off x="7675562" y="1088505"/>
          <a:ext cx="3568700" cy="2273300"/>
        </p:xfrm>
        <a:graphic>
          <a:graphicData uri="http://schemas.openxmlformats.org/drawingml/2006/table">
            <a:tbl>
              <a:tblPr>
                <a:tableStyleId>{5C22544A-7EE6-4342-B048-85BDC9FD1C3A}</a:tableStyleId>
              </a:tblPr>
              <a:tblGrid>
                <a:gridCol w="1370381">
                  <a:extLst>
                    <a:ext uri="{9D8B030D-6E8A-4147-A177-3AD203B41FA5}">
                      <a16:colId xmlns:a16="http://schemas.microsoft.com/office/drawing/2014/main" val="2485153646"/>
                    </a:ext>
                  </a:extLst>
                </a:gridCol>
                <a:gridCol w="1370381">
                  <a:extLst>
                    <a:ext uri="{9D8B030D-6E8A-4147-A177-3AD203B41FA5}">
                      <a16:colId xmlns:a16="http://schemas.microsoft.com/office/drawing/2014/main" val="2187890416"/>
                    </a:ext>
                  </a:extLst>
                </a:gridCol>
                <a:gridCol w="827938">
                  <a:extLst>
                    <a:ext uri="{9D8B030D-6E8A-4147-A177-3AD203B41FA5}">
                      <a16:colId xmlns:a16="http://schemas.microsoft.com/office/drawing/2014/main" val="265762608"/>
                    </a:ext>
                  </a:extLst>
                </a:gridCol>
              </a:tblGrid>
              <a:tr h="203200">
                <a:tc gridSpan="2">
                  <a:txBody>
                    <a:bodyPr/>
                    <a:lstStyle/>
                    <a:p>
                      <a:pPr algn="ctr" fontAlgn="ctr"/>
                      <a:r>
                        <a:rPr lang="en-US" sz="1200" u="none" strike="noStrike">
                          <a:effectLst/>
                        </a:rPr>
                        <a:t>Pair</a:t>
                      </a:r>
                      <a:endParaRPr lang="en-US" sz="1200" b="0" i="0" u="none" strike="noStrike">
                        <a:solidFill>
                          <a:srgbClr val="000000"/>
                        </a:solidFill>
                        <a:effectLst/>
                        <a:latin typeface="Calibri" panose="020F0502020204030204" pitchFamily="34" charset="0"/>
                      </a:endParaRPr>
                    </a:p>
                  </a:txBody>
                  <a:tcPr marL="9525" marR="9525" marT="9525" marB="0" anchor="ctr"/>
                </a:tc>
                <a:tc hMerge="1">
                  <a:txBody>
                    <a:bodyPr/>
                    <a:lstStyle/>
                    <a:p>
                      <a:endParaRPr lang="en-US"/>
                    </a:p>
                  </a:txBody>
                  <a:tcPr/>
                </a:tc>
                <a:tc>
                  <a:txBody>
                    <a:bodyPr/>
                    <a:lstStyle/>
                    <a:p>
                      <a:pPr algn="ctr" fontAlgn="ctr"/>
                      <a:r>
                        <a:rPr lang="en-US" sz="1200" u="none" strike="noStrike">
                          <a:effectLst/>
                        </a:rPr>
                        <a:t>Value</a:t>
                      </a:r>
                      <a:endParaRPr lang="en-US" sz="12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422426100"/>
                  </a:ext>
                </a:extLst>
              </a:tr>
              <a:tr h="203200">
                <a:tc>
                  <a:txBody>
                    <a:bodyPr/>
                    <a:lstStyle/>
                    <a:p>
                      <a:pPr algn="l" fontAlgn="b"/>
                      <a:r>
                        <a:rPr lang="en-US" sz="1200" u="none" strike="noStrike">
                          <a:effectLst/>
                        </a:rPr>
                        <a:t>Infant Deaths</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U-5 Deaths</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0.996629</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31678485"/>
                  </a:ext>
                </a:extLst>
              </a:tr>
              <a:tr h="203200">
                <a:tc>
                  <a:txBody>
                    <a:bodyPr/>
                    <a:lstStyle/>
                    <a:p>
                      <a:pPr algn="l" fontAlgn="b"/>
                      <a:r>
                        <a:rPr lang="en-US" sz="1200" u="none" strike="noStrike">
                          <a:effectLst/>
                        </a:rPr>
                        <a:t>Thinness 10-19</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Thinness 5-9</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0.939122</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609658198"/>
                  </a:ext>
                </a:extLst>
              </a:tr>
              <a:tr h="203200">
                <a:tc>
                  <a:txBody>
                    <a:bodyPr/>
                    <a:lstStyle/>
                    <a:p>
                      <a:pPr algn="l" fontAlgn="b"/>
                      <a:r>
                        <a:rPr lang="en-US" sz="1200" u="none" strike="noStrike">
                          <a:effectLst/>
                        </a:rPr>
                        <a:t>Income Composition</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Schooling</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dirty="0">
                          <a:effectLst/>
                        </a:rPr>
                        <a:t>0.801269</a:t>
                      </a:r>
                      <a:endParaRPr lang="en-US" sz="12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151062015"/>
                  </a:ext>
                </a:extLst>
              </a:tr>
              <a:tr h="203200">
                <a:tc>
                  <a:txBody>
                    <a:bodyPr/>
                    <a:lstStyle/>
                    <a:p>
                      <a:pPr algn="l" fontAlgn="b"/>
                      <a:r>
                        <a:rPr lang="en-US" sz="1200" u="none" strike="noStrike">
                          <a:effectLst/>
                        </a:rPr>
                        <a:t>Life Expectancy</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Schooling</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dirty="0">
                          <a:effectLst/>
                        </a:rPr>
                        <a:t>0.732084</a:t>
                      </a:r>
                      <a:endParaRPr lang="en-US" sz="12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88620170"/>
                  </a:ext>
                </a:extLst>
              </a:tr>
              <a:tr h="203200">
                <a:tc>
                  <a:txBody>
                    <a:bodyPr/>
                    <a:lstStyle/>
                    <a:p>
                      <a:pPr algn="l" fontAlgn="b"/>
                      <a:r>
                        <a:rPr lang="en-US" sz="1200" u="none" strike="noStrike">
                          <a:effectLst/>
                        </a:rPr>
                        <a:t> </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Income Composition</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0.708651</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212040678"/>
                  </a:ext>
                </a:extLst>
              </a:tr>
              <a:tr h="241300">
                <a:tc>
                  <a:txBody>
                    <a:bodyPr/>
                    <a:lstStyle/>
                    <a:p>
                      <a:pPr algn="l" fontAlgn="b"/>
                      <a:r>
                        <a:rPr lang="en-US" sz="1200" u="none" strike="noStrike">
                          <a:effectLst/>
                        </a:rPr>
                        <a:t>Polio</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dirty="0">
                          <a:effectLst/>
                        </a:rPr>
                        <a:t>Diphtheria</a:t>
                      </a:r>
                      <a:endParaRPr lang="en-US" sz="12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0.676641</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334332234"/>
                  </a:ext>
                </a:extLst>
              </a:tr>
              <a:tr h="203200">
                <a:tc>
                  <a:txBody>
                    <a:bodyPr/>
                    <a:lstStyle/>
                    <a:p>
                      <a:pPr algn="l" fontAlgn="b"/>
                      <a:r>
                        <a:rPr lang="en-US" sz="1200" u="none" strike="noStrike">
                          <a:effectLst/>
                        </a:rPr>
                        <a:t>Hep B</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Diphtheria</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0.600456</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334541994"/>
                  </a:ext>
                </a:extLst>
              </a:tr>
              <a:tr h="203200">
                <a:tc>
                  <a:txBody>
                    <a:bodyPr/>
                    <a:lstStyle/>
                    <a:p>
                      <a:pPr algn="l" fontAlgn="b"/>
                      <a:r>
                        <a:rPr lang="en-US" sz="1200" u="none" strike="noStrike">
                          <a:effectLst/>
                        </a:rPr>
                        <a:t>Life Expectancy</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BMI</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0.560105</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655309338"/>
                  </a:ext>
                </a:extLst>
              </a:tr>
              <a:tr h="203200">
                <a:tc>
                  <a:txBody>
                    <a:bodyPr/>
                    <a:lstStyle/>
                    <a:p>
                      <a:pPr algn="l" fontAlgn="b"/>
                      <a:r>
                        <a:rPr lang="en-US" sz="1200" u="none" strike="noStrike">
                          <a:effectLst/>
                        </a:rPr>
                        <a:t>Alcohol</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Schooling</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0.541402</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335696293"/>
                  </a:ext>
                </a:extLst>
              </a:tr>
              <a:tr h="203200">
                <a:tc>
                  <a:txBody>
                    <a:bodyPr/>
                    <a:lstStyle/>
                    <a:p>
                      <a:pPr algn="l" fontAlgn="b"/>
                      <a:r>
                        <a:rPr lang="en-US" sz="1200" u="none" strike="noStrike">
                          <a:effectLst/>
                        </a:rPr>
                        <a:t>BMI</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Schooling</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dirty="0">
                          <a:effectLst/>
                        </a:rPr>
                        <a:t>0.529271</a:t>
                      </a:r>
                      <a:endParaRPr lang="en-US" sz="12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53043220"/>
                  </a:ext>
                </a:extLst>
              </a:tr>
            </a:tbl>
          </a:graphicData>
        </a:graphic>
      </p:graphicFrame>
      <p:graphicFrame>
        <p:nvGraphicFramePr>
          <p:cNvPr id="13" name="Table 12">
            <a:extLst>
              <a:ext uri="{FF2B5EF4-FFF2-40B4-BE49-F238E27FC236}">
                <a16:creationId xmlns:a16="http://schemas.microsoft.com/office/drawing/2014/main" id="{921FE6B9-8E34-9F4E-AFF1-B36C80F5128D}"/>
              </a:ext>
            </a:extLst>
          </p:cNvPr>
          <p:cNvGraphicFramePr>
            <a:graphicFrameLocks noGrp="1"/>
          </p:cNvGraphicFramePr>
          <p:nvPr>
            <p:extLst>
              <p:ext uri="{D42A27DB-BD31-4B8C-83A1-F6EECF244321}">
                <p14:modId xmlns:p14="http://schemas.microsoft.com/office/powerpoint/2010/main" val="2112705998"/>
              </p:ext>
            </p:extLst>
          </p:nvPr>
        </p:nvGraphicFramePr>
        <p:xfrm>
          <a:off x="7675562" y="3668083"/>
          <a:ext cx="3568700" cy="2235200"/>
        </p:xfrm>
        <a:graphic>
          <a:graphicData uri="http://schemas.openxmlformats.org/drawingml/2006/table">
            <a:tbl>
              <a:tblPr>
                <a:tableStyleId>{5C22544A-7EE6-4342-B048-85BDC9FD1C3A}</a:tableStyleId>
              </a:tblPr>
              <a:tblGrid>
                <a:gridCol w="1370381">
                  <a:extLst>
                    <a:ext uri="{9D8B030D-6E8A-4147-A177-3AD203B41FA5}">
                      <a16:colId xmlns:a16="http://schemas.microsoft.com/office/drawing/2014/main" val="441608721"/>
                    </a:ext>
                  </a:extLst>
                </a:gridCol>
                <a:gridCol w="1370381">
                  <a:extLst>
                    <a:ext uri="{9D8B030D-6E8A-4147-A177-3AD203B41FA5}">
                      <a16:colId xmlns:a16="http://schemas.microsoft.com/office/drawing/2014/main" val="3955413607"/>
                    </a:ext>
                  </a:extLst>
                </a:gridCol>
                <a:gridCol w="827938">
                  <a:extLst>
                    <a:ext uri="{9D8B030D-6E8A-4147-A177-3AD203B41FA5}">
                      <a16:colId xmlns:a16="http://schemas.microsoft.com/office/drawing/2014/main" val="293588890"/>
                    </a:ext>
                  </a:extLst>
                </a:gridCol>
              </a:tblGrid>
              <a:tr h="203200">
                <a:tc gridSpan="2">
                  <a:txBody>
                    <a:bodyPr/>
                    <a:lstStyle/>
                    <a:p>
                      <a:pPr algn="ctr" fontAlgn="ctr"/>
                      <a:r>
                        <a:rPr lang="en-US" sz="1200" u="none" strike="noStrike" dirty="0">
                          <a:effectLst/>
                        </a:rPr>
                        <a:t>Pair</a:t>
                      </a:r>
                      <a:endParaRPr lang="en-US" sz="1200" b="0" i="0" u="none" strike="noStrike" dirty="0">
                        <a:solidFill>
                          <a:srgbClr val="000000"/>
                        </a:solidFill>
                        <a:effectLst/>
                        <a:latin typeface="Calibri" panose="020F0502020204030204" pitchFamily="34" charset="0"/>
                      </a:endParaRPr>
                    </a:p>
                  </a:txBody>
                  <a:tcPr marL="9525" marR="9525" marT="9525" marB="0" anchor="ctr"/>
                </a:tc>
                <a:tc hMerge="1">
                  <a:txBody>
                    <a:bodyPr/>
                    <a:lstStyle/>
                    <a:p>
                      <a:endParaRPr lang="en-US"/>
                    </a:p>
                  </a:txBody>
                  <a:tcPr/>
                </a:tc>
                <a:tc>
                  <a:txBody>
                    <a:bodyPr/>
                    <a:lstStyle/>
                    <a:p>
                      <a:pPr algn="ctr" fontAlgn="ctr"/>
                      <a:r>
                        <a:rPr lang="en-US" sz="1200" u="none" strike="noStrike">
                          <a:effectLst/>
                        </a:rPr>
                        <a:t>Value</a:t>
                      </a:r>
                      <a:endParaRPr lang="en-US" sz="12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907798991"/>
                  </a:ext>
                </a:extLst>
              </a:tr>
              <a:tr h="203200">
                <a:tc>
                  <a:txBody>
                    <a:bodyPr/>
                    <a:lstStyle/>
                    <a:p>
                      <a:pPr algn="l" fontAlgn="b"/>
                      <a:r>
                        <a:rPr lang="en-US" sz="1200" u="none" strike="noStrike" dirty="0">
                          <a:effectLst/>
                        </a:rPr>
                        <a:t>Adult Mortality</a:t>
                      </a:r>
                      <a:endParaRPr lang="en-US" sz="12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Schooling</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-0.451296</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942027001"/>
                  </a:ext>
                </a:extLst>
              </a:tr>
              <a:tr h="203200">
                <a:tc>
                  <a:txBody>
                    <a:bodyPr/>
                    <a:lstStyle/>
                    <a:p>
                      <a:pPr algn="l" fontAlgn="b"/>
                      <a:r>
                        <a:rPr lang="en-US" sz="1200" u="none" strike="noStrike">
                          <a:effectLst/>
                        </a:rPr>
                        <a:t>Thinness 5-9</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Schooling</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-0.452244</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807837629"/>
                  </a:ext>
                </a:extLst>
              </a:tr>
              <a:tr h="203200">
                <a:tc>
                  <a:txBody>
                    <a:bodyPr/>
                    <a:lstStyle/>
                    <a:p>
                      <a:pPr algn="l" fontAlgn="b"/>
                      <a:r>
                        <a:rPr lang="en-US" sz="1200" u="none" strike="noStrike">
                          <a:effectLst/>
                        </a:rPr>
                        <a:t>Adult Mortality</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Income Composition</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dirty="0">
                          <a:effectLst/>
                        </a:rPr>
                        <a:t>-0.455119</a:t>
                      </a:r>
                      <a:endParaRPr lang="en-US" sz="12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066629713"/>
                  </a:ext>
                </a:extLst>
              </a:tr>
              <a:tr h="203200">
                <a:tc>
                  <a:txBody>
                    <a:bodyPr/>
                    <a:lstStyle/>
                    <a:p>
                      <a:pPr algn="l" fontAlgn="b"/>
                      <a:r>
                        <a:rPr lang="en-US" sz="1200" u="none" strike="noStrike">
                          <a:effectLst/>
                        </a:rPr>
                        <a:t>Thinness 10-19</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Schooling</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dirty="0">
                          <a:effectLst/>
                        </a:rPr>
                        <a:t>-0.462581</a:t>
                      </a:r>
                      <a:endParaRPr lang="en-US" sz="12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143332131"/>
                  </a:ext>
                </a:extLst>
              </a:tr>
              <a:tr h="203200">
                <a:tc>
                  <a:txBody>
                    <a:bodyPr/>
                    <a:lstStyle/>
                    <a:p>
                      <a:pPr algn="l" fontAlgn="b"/>
                      <a:r>
                        <a:rPr lang="en-US" sz="1200" u="none" strike="noStrike">
                          <a:effectLst/>
                        </a:rPr>
                        <a:t>Life Expectancy</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Thinness 5-9</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-0.468218</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600250387"/>
                  </a:ext>
                </a:extLst>
              </a:tr>
              <a:tr h="203200">
                <a:tc>
                  <a:txBody>
                    <a:bodyPr/>
                    <a:lstStyle/>
                    <a:p>
                      <a:pPr algn="l" fontAlgn="b"/>
                      <a:r>
                        <a:rPr lang="en-US" sz="1200" u="none" strike="noStrike">
                          <a:effectLst/>
                        </a:rPr>
                        <a:t> </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Thinness 10-19</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-0.473757</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062777086"/>
                  </a:ext>
                </a:extLst>
              </a:tr>
              <a:tr h="203200">
                <a:tc>
                  <a:txBody>
                    <a:bodyPr/>
                    <a:lstStyle/>
                    <a:p>
                      <a:pPr algn="l" fontAlgn="b"/>
                      <a:r>
                        <a:rPr lang="en-US" sz="1200" u="none" strike="noStrike">
                          <a:effectLst/>
                        </a:rPr>
                        <a:t>BMI</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Thinness 10-19</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-0.532155</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666708419"/>
                  </a:ext>
                </a:extLst>
              </a:tr>
              <a:tr h="203200">
                <a:tc>
                  <a:txBody>
                    <a:bodyPr/>
                    <a:lstStyle/>
                    <a:p>
                      <a:pPr algn="l" fontAlgn="b"/>
                      <a:r>
                        <a:rPr lang="en-US" sz="1200" u="none" strike="noStrike">
                          <a:effectLst/>
                        </a:rPr>
                        <a:t> </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Thinness 5-9</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-0.539039</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42287946"/>
                  </a:ext>
                </a:extLst>
              </a:tr>
              <a:tr h="203200">
                <a:tc>
                  <a:txBody>
                    <a:bodyPr/>
                    <a:lstStyle/>
                    <a:p>
                      <a:pPr algn="l" fontAlgn="b"/>
                      <a:r>
                        <a:rPr lang="en-US" sz="1200" u="none" strike="noStrike">
                          <a:effectLst/>
                        </a:rPr>
                        <a:t>Life Expectancy</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HIV/AIDS</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-0.556165</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764767072"/>
                  </a:ext>
                </a:extLst>
              </a:tr>
              <a:tr h="203200">
                <a:tc>
                  <a:txBody>
                    <a:bodyPr/>
                    <a:lstStyle/>
                    <a:p>
                      <a:pPr algn="l" fontAlgn="b"/>
                      <a:r>
                        <a:rPr lang="en-US" sz="1200" u="none" strike="noStrike">
                          <a:effectLst/>
                        </a:rPr>
                        <a:t> </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Adult Mortality</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dirty="0">
                          <a:effectLst/>
                        </a:rPr>
                        <a:t>-0.696386</a:t>
                      </a:r>
                      <a:endParaRPr lang="en-US" sz="12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868081371"/>
                  </a:ext>
                </a:extLst>
              </a:tr>
            </a:tbl>
          </a:graphicData>
        </a:graphic>
      </p:graphicFrame>
    </p:spTree>
    <p:extLst>
      <p:ext uri="{BB962C8B-B14F-4D97-AF65-F5344CB8AC3E}">
        <p14:creationId xmlns:p14="http://schemas.microsoft.com/office/powerpoint/2010/main" val="20742542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2">
            <a:lumMod val="60000"/>
            <a:lumOff val="4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A9C7E3-CC5B-1447-8B99-6F939070FCCC}"/>
              </a:ext>
            </a:extLst>
          </p:cNvPr>
          <p:cNvSpPr>
            <a:spLocks noGrp="1"/>
          </p:cNvSpPr>
          <p:nvPr>
            <p:ph type="title"/>
          </p:nvPr>
        </p:nvSpPr>
        <p:spPr>
          <a:xfrm>
            <a:off x="4075968" y="177624"/>
            <a:ext cx="4101079" cy="368913"/>
          </a:xfrm>
        </p:spPr>
        <p:txBody>
          <a:bodyPr>
            <a:normAutofit fontScale="90000"/>
          </a:bodyPr>
          <a:lstStyle/>
          <a:p>
            <a:r>
              <a:rPr lang="en-US" dirty="0"/>
              <a:t>Feature Histograms</a:t>
            </a:r>
          </a:p>
        </p:txBody>
      </p:sp>
      <p:pic>
        <p:nvPicPr>
          <p:cNvPr id="5" name="Content Placeholder 4">
            <a:extLst>
              <a:ext uri="{FF2B5EF4-FFF2-40B4-BE49-F238E27FC236}">
                <a16:creationId xmlns:a16="http://schemas.microsoft.com/office/drawing/2014/main" id="{6A3AA470-6EC3-5E4E-9AEB-374811C81DAB}"/>
              </a:ext>
            </a:extLst>
          </p:cNvPr>
          <p:cNvPicPr>
            <a:picLocks noGrp="1" noChangeAspect="1"/>
          </p:cNvPicPr>
          <p:nvPr>
            <p:ph idx="1"/>
          </p:nvPr>
        </p:nvPicPr>
        <p:blipFill>
          <a:blip r:embed="rId3"/>
          <a:stretch>
            <a:fillRect/>
          </a:stretch>
        </p:blipFill>
        <p:spPr>
          <a:xfrm>
            <a:off x="903888" y="546537"/>
            <a:ext cx="9703796" cy="6068526"/>
          </a:xfrm>
        </p:spPr>
      </p:pic>
    </p:spTree>
    <p:extLst>
      <p:ext uri="{BB962C8B-B14F-4D97-AF65-F5344CB8AC3E}">
        <p14:creationId xmlns:p14="http://schemas.microsoft.com/office/powerpoint/2010/main" val="21275979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2">
            <a:lumMod val="60000"/>
            <a:lumOff val="4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15A4AD-5FB7-B145-B326-25CAD6451F4A}"/>
              </a:ext>
            </a:extLst>
          </p:cNvPr>
          <p:cNvSpPr>
            <a:spLocks noGrp="1"/>
          </p:cNvSpPr>
          <p:nvPr>
            <p:ph type="title"/>
          </p:nvPr>
        </p:nvSpPr>
        <p:spPr>
          <a:xfrm>
            <a:off x="2216087" y="252411"/>
            <a:ext cx="7729728" cy="433389"/>
          </a:xfrm>
        </p:spPr>
        <p:txBody>
          <a:bodyPr>
            <a:normAutofit fontScale="90000"/>
          </a:bodyPr>
          <a:lstStyle/>
          <a:p>
            <a:r>
              <a:rPr lang="en-US" dirty="0"/>
              <a:t>Life expectancy trends</a:t>
            </a:r>
          </a:p>
        </p:txBody>
      </p:sp>
      <p:pic>
        <p:nvPicPr>
          <p:cNvPr id="6" name="Content Placeholder 5">
            <a:extLst>
              <a:ext uri="{FF2B5EF4-FFF2-40B4-BE49-F238E27FC236}">
                <a16:creationId xmlns:a16="http://schemas.microsoft.com/office/drawing/2014/main" id="{FB4911A2-BE55-884E-85CA-D37C590C6D5B}"/>
              </a:ext>
            </a:extLst>
          </p:cNvPr>
          <p:cNvPicPr>
            <a:picLocks noGrp="1" noChangeAspect="1"/>
          </p:cNvPicPr>
          <p:nvPr>
            <p:ph sz="half" idx="1"/>
          </p:nvPr>
        </p:nvPicPr>
        <p:blipFill>
          <a:blip r:embed="rId2"/>
          <a:stretch>
            <a:fillRect/>
          </a:stretch>
        </p:blipFill>
        <p:spPr>
          <a:xfrm>
            <a:off x="635127" y="928687"/>
            <a:ext cx="3621024" cy="2743200"/>
          </a:xfrm>
        </p:spPr>
      </p:pic>
      <p:pic>
        <p:nvPicPr>
          <p:cNvPr id="9" name="Content Placeholder 8">
            <a:extLst>
              <a:ext uri="{FF2B5EF4-FFF2-40B4-BE49-F238E27FC236}">
                <a16:creationId xmlns:a16="http://schemas.microsoft.com/office/drawing/2014/main" id="{9D9F4601-1D5B-794F-98BF-89A55C29F4F8}"/>
              </a:ext>
            </a:extLst>
          </p:cNvPr>
          <p:cNvPicPr>
            <a:picLocks noGrp="1" noChangeAspect="1"/>
          </p:cNvPicPr>
          <p:nvPr>
            <p:ph sz="half" idx="2"/>
          </p:nvPr>
        </p:nvPicPr>
        <p:blipFill>
          <a:blip r:embed="rId3"/>
          <a:stretch>
            <a:fillRect/>
          </a:stretch>
        </p:blipFill>
        <p:spPr>
          <a:xfrm>
            <a:off x="635127" y="3671887"/>
            <a:ext cx="3621024" cy="2743200"/>
          </a:xfrm>
        </p:spPr>
      </p:pic>
      <p:pic>
        <p:nvPicPr>
          <p:cNvPr id="13" name="Picture 12">
            <a:extLst>
              <a:ext uri="{FF2B5EF4-FFF2-40B4-BE49-F238E27FC236}">
                <a16:creationId xmlns:a16="http://schemas.microsoft.com/office/drawing/2014/main" id="{A5490AEB-144B-6D45-AEB7-891039EE7F94}"/>
              </a:ext>
            </a:extLst>
          </p:cNvPr>
          <p:cNvPicPr>
            <a:picLocks noChangeAspect="1"/>
          </p:cNvPicPr>
          <p:nvPr/>
        </p:nvPicPr>
        <p:blipFill>
          <a:blip r:embed="rId4"/>
          <a:stretch>
            <a:fillRect/>
          </a:stretch>
        </p:blipFill>
        <p:spPr>
          <a:xfrm>
            <a:off x="7877175" y="928687"/>
            <a:ext cx="3621024" cy="2743200"/>
          </a:xfrm>
          <a:prstGeom prst="rect">
            <a:avLst/>
          </a:prstGeom>
        </p:spPr>
      </p:pic>
      <p:pic>
        <p:nvPicPr>
          <p:cNvPr id="15" name="Picture 14">
            <a:extLst>
              <a:ext uri="{FF2B5EF4-FFF2-40B4-BE49-F238E27FC236}">
                <a16:creationId xmlns:a16="http://schemas.microsoft.com/office/drawing/2014/main" id="{3152496D-BBD8-6C45-A1E3-7FBE64066A8B}"/>
              </a:ext>
            </a:extLst>
          </p:cNvPr>
          <p:cNvPicPr>
            <a:picLocks noChangeAspect="1"/>
          </p:cNvPicPr>
          <p:nvPr/>
        </p:nvPicPr>
        <p:blipFill>
          <a:blip r:embed="rId5"/>
          <a:stretch>
            <a:fillRect/>
          </a:stretch>
        </p:blipFill>
        <p:spPr>
          <a:xfrm>
            <a:off x="4256151" y="928687"/>
            <a:ext cx="3621024" cy="2743200"/>
          </a:xfrm>
          <a:prstGeom prst="rect">
            <a:avLst/>
          </a:prstGeom>
        </p:spPr>
      </p:pic>
      <p:pic>
        <p:nvPicPr>
          <p:cNvPr id="19" name="Picture 18">
            <a:extLst>
              <a:ext uri="{FF2B5EF4-FFF2-40B4-BE49-F238E27FC236}">
                <a16:creationId xmlns:a16="http://schemas.microsoft.com/office/drawing/2014/main" id="{8D0D71F9-1170-C649-8CFE-C963D1C80895}"/>
              </a:ext>
            </a:extLst>
          </p:cNvPr>
          <p:cNvPicPr>
            <a:picLocks noChangeAspect="1"/>
          </p:cNvPicPr>
          <p:nvPr/>
        </p:nvPicPr>
        <p:blipFill>
          <a:blip r:embed="rId6"/>
          <a:stretch>
            <a:fillRect/>
          </a:stretch>
        </p:blipFill>
        <p:spPr>
          <a:xfrm>
            <a:off x="4256151" y="3671887"/>
            <a:ext cx="3621024" cy="2743200"/>
          </a:xfrm>
          <a:prstGeom prst="rect">
            <a:avLst/>
          </a:prstGeom>
        </p:spPr>
      </p:pic>
      <p:pic>
        <p:nvPicPr>
          <p:cNvPr id="17" name="Picture 16">
            <a:extLst>
              <a:ext uri="{FF2B5EF4-FFF2-40B4-BE49-F238E27FC236}">
                <a16:creationId xmlns:a16="http://schemas.microsoft.com/office/drawing/2014/main" id="{18A6B817-6424-F348-81D6-F39E6FF505F3}"/>
              </a:ext>
            </a:extLst>
          </p:cNvPr>
          <p:cNvPicPr>
            <a:picLocks noChangeAspect="1"/>
          </p:cNvPicPr>
          <p:nvPr/>
        </p:nvPicPr>
        <p:blipFill>
          <a:blip r:embed="rId7"/>
          <a:stretch>
            <a:fillRect/>
          </a:stretch>
        </p:blipFill>
        <p:spPr>
          <a:xfrm>
            <a:off x="7877175" y="3671887"/>
            <a:ext cx="3621024" cy="2743200"/>
          </a:xfrm>
          <a:prstGeom prst="rect">
            <a:avLst/>
          </a:prstGeom>
        </p:spPr>
      </p:pic>
    </p:spTree>
    <p:extLst>
      <p:ext uri="{BB962C8B-B14F-4D97-AF65-F5344CB8AC3E}">
        <p14:creationId xmlns:p14="http://schemas.microsoft.com/office/powerpoint/2010/main" val="13320356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2">
            <a:lumMod val="60000"/>
            <a:lumOff val="4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15A4AD-5FB7-B145-B326-25CAD6451F4A}"/>
              </a:ext>
            </a:extLst>
          </p:cNvPr>
          <p:cNvSpPr>
            <a:spLocks noGrp="1"/>
          </p:cNvSpPr>
          <p:nvPr>
            <p:ph type="title"/>
          </p:nvPr>
        </p:nvSpPr>
        <p:spPr>
          <a:xfrm>
            <a:off x="2216087" y="252411"/>
            <a:ext cx="7729728" cy="433389"/>
          </a:xfrm>
        </p:spPr>
        <p:txBody>
          <a:bodyPr>
            <a:normAutofit fontScale="90000"/>
          </a:bodyPr>
          <a:lstStyle/>
          <a:p>
            <a:r>
              <a:rPr lang="en-US" dirty="0"/>
              <a:t>Life expectancy trends</a:t>
            </a:r>
          </a:p>
        </p:txBody>
      </p:sp>
      <p:pic>
        <p:nvPicPr>
          <p:cNvPr id="7" name="Content Placeholder 6">
            <a:extLst>
              <a:ext uri="{FF2B5EF4-FFF2-40B4-BE49-F238E27FC236}">
                <a16:creationId xmlns:a16="http://schemas.microsoft.com/office/drawing/2014/main" id="{63595E96-B96C-4E4A-A3C3-9FADB85AB033}"/>
              </a:ext>
            </a:extLst>
          </p:cNvPr>
          <p:cNvPicPr>
            <a:picLocks noGrp="1" noChangeAspect="1"/>
          </p:cNvPicPr>
          <p:nvPr>
            <p:ph sz="half" idx="1"/>
          </p:nvPr>
        </p:nvPicPr>
        <p:blipFill>
          <a:blip r:embed="rId2"/>
          <a:stretch>
            <a:fillRect/>
          </a:stretch>
        </p:blipFill>
        <p:spPr>
          <a:xfrm>
            <a:off x="2787588" y="1087097"/>
            <a:ext cx="5997184" cy="5333428"/>
          </a:xfrm>
        </p:spPr>
      </p:pic>
      <p:sp>
        <p:nvSpPr>
          <p:cNvPr id="10" name="Content Placeholder 9">
            <a:extLst>
              <a:ext uri="{FF2B5EF4-FFF2-40B4-BE49-F238E27FC236}">
                <a16:creationId xmlns:a16="http://schemas.microsoft.com/office/drawing/2014/main" id="{A392196F-CA9B-6243-8D87-B4D08542D6AC}"/>
              </a:ext>
            </a:extLst>
          </p:cNvPr>
          <p:cNvSpPr>
            <a:spLocks noGrp="1"/>
          </p:cNvSpPr>
          <p:nvPr>
            <p:ph sz="half" idx="2"/>
          </p:nvPr>
        </p:nvSpPr>
        <p:spPr/>
        <p:txBody>
          <a:bodyPr/>
          <a:lstStyle/>
          <a:p>
            <a:endParaRPr lang="en-US"/>
          </a:p>
        </p:txBody>
      </p:sp>
    </p:spTree>
    <p:extLst>
      <p:ext uri="{BB962C8B-B14F-4D97-AF65-F5344CB8AC3E}">
        <p14:creationId xmlns:p14="http://schemas.microsoft.com/office/powerpoint/2010/main" val="31814780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2">
            <a:lumMod val="60000"/>
            <a:lumOff val="4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9E7D2A-34DB-F64A-A0DB-2A13FEA8CE45}"/>
              </a:ext>
            </a:extLst>
          </p:cNvPr>
          <p:cNvSpPr>
            <a:spLocks noGrp="1"/>
          </p:cNvSpPr>
          <p:nvPr>
            <p:ph type="title"/>
          </p:nvPr>
        </p:nvSpPr>
        <p:spPr>
          <a:xfrm>
            <a:off x="1600200" y="2186719"/>
            <a:ext cx="8991600" cy="1645920"/>
          </a:xfrm>
        </p:spPr>
        <p:txBody>
          <a:bodyPr/>
          <a:lstStyle/>
          <a:p>
            <a:r>
              <a:rPr lang="en-US" dirty="0"/>
              <a:t>Regression </a:t>
            </a:r>
          </a:p>
        </p:txBody>
      </p:sp>
    </p:spTree>
    <p:extLst>
      <p:ext uri="{BB962C8B-B14F-4D97-AF65-F5344CB8AC3E}">
        <p14:creationId xmlns:p14="http://schemas.microsoft.com/office/powerpoint/2010/main" val="33649720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accent2">
            <a:lumMod val="60000"/>
            <a:lumOff val="4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1FCBBB-E3F5-6745-BC91-2E4CBDD00BCD}"/>
              </a:ext>
            </a:extLst>
          </p:cNvPr>
          <p:cNvSpPr>
            <a:spLocks noGrp="1"/>
          </p:cNvSpPr>
          <p:nvPr>
            <p:ph type="title"/>
          </p:nvPr>
        </p:nvSpPr>
        <p:spPr>
          <a:xfrm>
            <a:off x="3510161" y="475595"/>
            <a:ext cx="4871413" cy="672722"/>
          </a:xfrm>
        </p:spPr>
        <p:txBody>
          <a:bodyPr>
            <a:normAutofit fontScale="90000"/>
          </a:bodyPr>
          <a:lstStyle/>
          <a:p>
            <a:r>
              <a:rPr lang="en-US" dirty="0"/>
              <a:t>Preparation and regression methods</a:t>
            </a:r>
          </a:p>
        </p:txBody>
      </p:sp>
      <p:sp>
        <p:nvSpPr>
          <p:cNvPr id="3" name="Content Placeholder 2">
            <a:extLst>
              <a:ext uri="{FF2B5EF4-FFF2-40B4-BE49-F238E27FC236}">
                <a16:creationId xmlns:a16="http://schemas.microsoft.com/office/drawing/2014/main" id="{898C064F-7AE8-B440-90AF-51B9E59FE175}"/>
              </a:ext>
            </a:extLst>
          </p:cNvPr>
          <p:cNvSpPr>
            <a:spLocks noGrp="1"/>
          </p:cNvSpPr>
          <p:nvPr>
            <p:ph idx="1"/>
          </p:nvPr>
        </p:nvSpPr>
        <p:spPr>
          <a:xfrm>
            <a:off x="379911" y="1729192"/>
            <a:ext cx="4708924" cy="3810217"/>
          </a:xfrm>
          <a:ln>
            <a:solidFill>
              <a:schemeClr val="tx1"/>
            </a:solidFill>
          </a:ln>
        </p:spPr>
        <p:txBody>
          <a:bodyPr>
            <a:normAutofit fontScale="40000" lnSpcReduction="20000"/>
          </a:bodyPr>
          <a:lstStyle/>
          <a:p>
            <a:r>
              <a:rPr lang="en-US" sz="4600" dirty="0"/>
              <a:t>Outliers were removed from data and the data was scaled due to varying feature values. </a:t>
            </a:r>
          </a:p>
          <a:p>
            <a:endParaRPr lang="en-US" sz="4600" dirty="0"/>
          </a:p>
          <a:p>
            <a:r>
              <a:rPr lang="en-US" sz="4600" dirty="0"/>
              <a:t>Thiel-</a:t>
            </a:r>
            <a:r>
              <a:rPr lang="en-US" sz="4600" dirty="0" err="1"/>
              <a:t>sen</a:t>
            </a:r>
            <a:r>
              <a:rPr lang="en-US" sz="4600" dirty="0"/>
              <a:t> (Robust Regression), Ridge , and Gradient Boosting Regression methods. </a:t>
            </a:r>
          </a:p>
          <a:p>
            <a:endParaRPr lang="en-US" sz="4600" dirty="0"/>
          </a:p>
          <a:p>
            <a:r>
              <a:rPr lang="en-US" sz="4600" dirty="0"/>
              <a:t>The data was split into 5 different statuses:  Developed, Developing, 1</a:t>
            </a:r>
            <a:r>
              <a:rPr lang="en-US" sz="4600" baseline="30000" dirty="0"/>
              <a:t>st</a:t>
            </a:r>
            <a:r>
              <a:rPr lang="en-US" sz="4600" dirty="0"/>
              <a:t> World, 2</a:t>
            </a:r>
            <a:r>
              <a:rPr lang="en-US" sz="4600" baseline="30000" dirty="0"/>
              <a:t>nd</a:t>
            </a:r>
            <a:r>
              <a:rPr lang="en-US" sz="4600" dirty="0"/>
              <a:t> World,  3</a:t>
            </a:r>
            <a:r>
              <a:rPr lang="en-US" sz="4600" baseline="30000" dirty="0"/>
              <a:t>rd</a:t>
            </a:r>
            <a:r>
              <a:rPr lang="en-US" sz="4600" dirty="0"/>
              <a:t>  World, a training and test set with all statuses included, and a full data set. </a:t>
            </a:r>
          </a:p>
          <a:p>
            <a:pPr marL="0" indent="0">
              <a:buNone/>
            </a:pPr>
            <a:endParaRPr lang="en-US" sz="4600" dirty="0"/>
          </a:p>
          <a:p>
            <a:r>
              <a:rPr lang="en-US" sz="4600" dirty="0"/>
              <a:t>Training data was from 2000- 2011, Testing after 2011 to 2015.</a:t>
            </a:r>
          </a:p>
          <a:p>
            <a:endParaRPr lang="en-US" dirty="0"/>
          </a:p>
        </p:txBody>
      </p:sp>
      <p:pic>
        <p:nvPicPr>
          <p:cNvPr id="5" name="Picture 4">
            <a:extLst>
              <a:ext uri="{FF2B5EF4-FFF2-40B4-BE49-F238E27FC236}">
                <a16:creationId xmlns:a16="http://schemas.microsoft.com/office/drawing/2014/main" id="{436D71CE-5270-4B40-84B9-F0958D4AADB8}"/>
              </a:ext>
            </a:extLst>
          </p:cNvPr>
          <p:cNvPicPr>
            <a:picLocks noChangeAspect="1"/>
          </p:cNvPicPr>
          <p:nvPr/>
        </p:nvPicPr>
        <p:blipFill>
          <a:blip r:embed="rId3"/>
          <a:stretch>
            <a:fillRect/>
          </a:stretch>
        </p:blipFill>
        <p:spPr>
          <a:xfrm>
            <a:off x="5945867" y="1729192"/>
            <a:ext cx="5468020" cy="4572000"/>
          </a:xfrm>
          <a:prstGeom prst="rect">
            <a:avLst/>
          </a:prstGeom>
        </p:spPr>
      </p:pic>
    </p:spTree>
    <p:extLst>
      <p:ext uri="{BB962C8B-B14F-4D97-AF65-F5344CB8AC3E}">
        <p14:creationId xmlns:p14="http://schemas.microsoft.com/office/powerpoint/2010/main" val="6870373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2">
            <a:lumMod val="60000"/>
            <a:lumOff val="4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A64679-E6CA-CD49-AEAE-9A10263968F9}"/>
              </a:ext>
            </a:extLst>
          </p:cNvPr>
          <p:cNvSpPr>
            <a:spLocks noGrp="1"/>
          </p:cNvSpPr>
          <p:nvPr>
            <p:ph type="title"/>
          </p:nvPr>
        </p:nvSpPr>
        <p:spPr>
          <a:xfrm>
            <a:off x="3271741" y="291171"/>
            <a:ext cx="5017389" cy="542925"/>
          </a:xfrm>
        </p:spPr>
        <p:txBody>
          <a:bodyPr>
            <a:normAutofit fontScale="90000"/>
          </a:bodyPr>
          <a:lstStyle/>
          <a:p>
            <a:r>
              <a:rPr lang="en-US" dirty="0"/>
              <a:t>outline</a:t>
            </a:r>
          </a:p>
        </p:txBody>
      </p:sp>
      <p:sp>
        <p:nvSpPr>
          <p:cNvPr id="3" name="Content Placeholder 2">
            <a:extLst>
              <a:ext uri="{FF2B5EF4-FFF2-40B4-BE49-F238E27FC236}">
                <a16:creationId xmlns:a16="http://schemas.microsoft.com/office/drawing/2014/main" id="{AA4352C8-676D-2A45-AB77-26DEB655D276}"/>
              </a:ext>
            </a:extLst>
          </p:cNvPr>
          <p:cNvSpPr>
            <a:spLocks noGrp="1"/>
          </p:cNvSpPr>
          <p:nvPr>
            <p:ph idx="1"/>
          </p:nvPr>
        </p:nvSpPr>
        <p:spPr>
          <a:xfrm>
            <a:off x="1209579" y="928689"/>
            <a:ext cx="9141714" cy="5577269"/>
          </a:xfrm>
          <a:ln>
            <a:solidFill>
              <a:schemeClr val="tx1"/>
            </a:solidFill>
          </a:ln>
        </p:spPr>
        <p:txBody>
          <a:bodyPr>
            <a:noAutofit/>
          </a:bodyPr>
          <a:lstStyle/>
          <a:p>
            <a:r>
              <a:rPr lang="en-US" sz="1400" b="1" dirty="0"/>
              <a:t>Generalized Capstone Timeline:</a:t>
            </a:r>
          </a:p>
          <a:p>
            <a:r>
              <a:rPr lang="en-US" sz="1400" dirty="0"/>
              <a:t>Motivation</a:t>
            </a:r>
          </a:p>
          <a:p>
            <a:pPr fontAlgn="base"/>
            <a:r>
              <a:rPr lang="en-US" sz="1400" dirty="0"/>
              <a:t>Dataset Introduction</a:t>
            </a:r>
          </a:p>
          <a:p>
            <a:pPr fontAlgn="base"/>
            <a:r>
              <a:rPr lang="en-US" sz="1400" dirty="0"/>
              <a:t>Exploratory Data Analysis</a:t>
            </a:r>
          </a:p>
          <a:p>
            <a:pPr fontAlgn="base"/>
            <a:r>
              <a:rPr lang="en-US" sz="1400" dirty="0"/>
              <a:t>Feature Correlation</a:t>
            </a:r>
          </a:p>
          <a:p>
            <a:pPr lvl="1" fontAlgn="base"/>
            <a:r>
              <a:rPr lang="en-US" sz="1400" dirty="0"/>
              <a:t>Top Positive and Negative correlated features to Life Expectancy and correlated pairs overall</a:t>
            </a:r>
          </a:p>
          <a:p>
            <a:pPr fontAlgn="base"/>
            <a:r>
              <a:rPr lang="en-US" sz="1400" dirty="0"/>
              <a:t>Regression Methods and Evaluation</a:t>
            </a:r>
          </a:p>
          <a:p>
            <a:pPr lvl="1" fontAlgn="base"/>
            <a:r>
              <a:rPr lang="en-US" sz="1400" dirty="0"/>
              <a:t>Possible Models include: Ridge Regression, Random Forest , Robust (Thiel) Regression</a:t>
            </a:r>
          </a:p>
          <a:p>
            <a:pPr fontAlgn="base"/>
            <a:r>
              <a:rPr lang="en-US" sz="1600" dirty="0"/>
              <a:t>Clustering and Evaluation</a:t>
            </a:r>
          </a:p>
          <a:p>
            <a:pPr lvl="1" fontAlgn="base"/>
            <a:r>
              <a:rPr lang="en-US" sz="1400" dirty="0"/>
              <a:t>K-means, Mean-Shift</a:t>
            </a:r>
          </a:p>
          <a:p>
            <a:pPr fontAlgn="base"/>
            <a:r>
              <a:rPr lang="en-US" sz="1400" dirty="0"/>
              <a:t>Mixed Effect Model Evaluation</a:t>
            </a:r>
          </a:p>
          <a:p>
            <a:pPr lvl="1" fontAlgn="base"/>
            <a:r>
              <a:rPr lang="en-US" sz="1400" dirty="0"/>
              <a:t>Check ICC  </a:t>
            </a:r>
          </a:p>
          <a:p>
            <a:pPr lvl="1" fontAlgn="base"/>
            <a:r>
              <a:rPr lang="en-US" sz="1400" dirty="0"/>
              <a:t>Run Random Intercepts,  Random Slopes, Random Intercepts and Slopes Models</a:t>
            </a:r>
          </a:p>
          <a:p>
            <a:pPr lvl="1" fontAlgn="base"/>
            <a:r>
              <a:rPr lang="en-US" sz="1400" dirty="0"/>
              <a:t>Compare best model to Regression Methods </a:t>
            </a:r>
          </a:p>
          <a:p>
            <a:pPr fontAlgn="base"/>
            <a:r>
              <a:rPr lang="en-US" sz="1400" dirty="0"/>
              <a:t>Conclusions</a:t>
            </a:r>
          </a:p>
          <a:p>
            <a:pPr lvl="1" fontAlgn="base"/>
            <a:r>
              <a:rPr lang="en-US" sz="1400" dirty="0"/>
              <a:t>Takeaways and further studies</a:t>
            </a:r>
          </a:p>
        </p:txBody>
      </p:sp>
    </p:spTree>
    <p:extLst>
      <p:ext uri="{BB962C8B-B14F-4D97-AF65-F5344CB8AC3E}">
        <p14:creationId xmlns:p14="http://schemas.microsoft.com/office/powerpoint/2010/main" val="39547891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accent2">
            <a:lumMod val="60000"/>
            <a:lumOff val="4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1FCBBB-E3F5-6745-BC91-2E4CBDD00BCD}"/>
              </a:ext>
            </a:extLst>
          </p:cNvPr>
          <p:cNvSpPr>
            <a:spLocks noGrp="1"/>
          </p:cNvSpPr>
          <p:nvPr>
            <p:ph type="title"/>
          </p:nvPr>
        </p:nvSpPr>
        <p:spPr>
          <a:xfrm>
            <a:off x="1254644" y="406166"/>
            <a:ext cx="9526772" cy="572031"/>
          </a:xfrm>
        </p:spPr>
        <p:txBody>
          <a:bodyPr>
            <a:normAutofit fontScale="90000"/>
          </a:bodyPr>
          <a:lstStyle/>
          <a:p>
            <a:r>
              <a:rPr lang="en-US" dirty="0"/>
              <a:t>Compiled mean results by method and status</a:t>
            </a:r>
          </a:p>
        </p:txBody>
      </p:sp>
      <p:graphicFrame>
        <p:nvGraphicFramePr>
          <p:cNvPr id="4" name="Table 3">
            <a:extLst>
              <a:ext uri="{FF2B5EF4-FFF2-40B4-BE49-F238E27FC236}">
                <a16:creationId xmlns:a16="http://schemas.microsoft.com/office/drawing/2014/main" id="{199ED94D-9337-3441-BF1F-7EEC08AB492E}"/>
              </a:ext>
            </a:extLst>
          </p:cNvPr>
          <p:cNvGraphicFramePr>
            <a:graphicFrameLocks noGrp="1"/>
          </p:cNvGraphicFramePr>
          <p:nvPr>
            <p:extLst>
              <p:ext uri="{D42A27DB-BD31-4B8C-83A1-F6EECF244321}">
                <p14:modId xmlns:p14="http://schemas.microsoft.com/office/powerpoint/2010/main" val="3580117061"/>
              </p:ext>
            </p:extLst>
          </p:nvPr>
        </p:nvGraphicFramePr>
        <p:xfrm>
          <a:off x="1658681" y="1190847"/>
          <a:ext cx="8718697" cy="5076340"/>
        </p:xfrm>
        <a:graphic>
          <a:graphicData uri="http://schemas.openxmlformats.org/drawingml/2006/table">
            <a:tbl>
              <a:tblPr>
                <a:tableStyleId>{5C22544A-7EE6-4342-B048-85BDC9FD1C3A}</a:tableStyleId>
              </a:tblPr>
              <a:tblGrid>
                <a:gridCol w="790132">
                  <a:extLst>
                    <a:ext uri="{9D8B030D-6E8A-4147-A177-3AD203B41FA5}">
                      <a16:colId xmlns:a16="http://schemas.microsoft.com/office/drawing/2014/main" val="1268824082"/>
                    </a:ext>
                  </a:extLst>
                </a:gridCol>
                <a:gridCol w="1162492">
                  <a:extLst>
                    <a:ext uri="{9D8B030D-6E8A-4147-A177-3AD203B41FA5}">
                      <a16:colId xmlns:a16="http://schemas.microsoft.com/office/drawing/2014/main" val="921761307"/>
                    </a:ext>
                  </a:extLst>
                </a:gridCol>
                <a:gridCol w="1235149">
                  <a:extLst>
                    <a:ext uri="{9D8B030D-6E8A-4147-A177-3AD203B41FA5}">
                      <a16:colId xmlns:a16="http://schemas.microsoft.com/office/drawing/2014/main" val="2394056058"/>
                    </a:ext>
                  </a:extLst>
                </a:gridCol>
                <a:gridCol w="790132">
                  <a:extLst>
                    <a:ext uri="{9D8B030D-6E8A-4147-A177-3AD203B41FA5}">
                      <a16:colId xmlns:a16="http://schemas.microsoft.com/office/drawing/2014/main" val="3811360372"/>
                    </a:ext>
                  </a:extLst>
                </a:gridCol>
                <a:gridCol w="790132">
                  <a:extLst>
                    <a:ext uri="{9D8B030D-6E8A-4147-A177-3AD203B41FA5}">
                      <a16:colId xmlns:a16="http://schemas.microsoft.com/office/drawing/2014/main" val="3919109802"/>
                    </a:ext>
                  </a:extLst>
                </a:gridCol>
                <a:gridCol w="790132">
                  <a:extLst>
                    <a:ext uri="{9D8B030D-6E8A-4147-A177-3AD203B41FA5}">
                      <a16:colId xmlns:a16="http://schemas.microsoft.com/office/drawing/2014/main" val="2953368362"/>
                    </a:ext>
                  </a:extLst>
                </a:gridCol>
                <a:gridCol w="790132">
                  <a:extLst>
                    <a:ext uri="{9D8B030D-6E8A-4147-A177-3AD203B41FA5}">
                      <a16:colId xmlns:a16="http://schemas.microsoft.com/office/drawing/2014/main" val="1948959494"/>
                    </a:ext>
                  </a:extLst>
                </a:gridCol>
                <a:gridCol w="790132">
                  <a:extLst>
                    <a:ext uri="{9D8B030D-6E8A-4147-A177-3AD203B41FA5}">
                      <a16:colId xmlns:a16="http://schemas.microsoft.com/office/drawing/2014/main" val="4031428930"/>
                    </a:ext>
                  </a:extLst>
                </a:gridCol>
                <a:gridCol w="790132">
                  <a:extLst>
                    <a:ext uri="{9D8B030D-6E8A-4147-A177-3AD203B41FA5}">
                      <a16:colId xmlns:a16="http://schemas.microsoft.com/office/drawing/2014/main" val="283832351"/>
                    </a:ext>
                  </a:extLst>
                </a:gridCol>
                <a:gridCol w="790132">
                  <a:extLst>
                    <a:ext uri="{9D8B030D-6E8A-4147-A177-3AD203B41FA5}">
                      <a16:colId xmlns:a16="http://schemas.microsoft.com/office/drawing/2014/main" val="3415615822"/>
                    </a:ext>
                  </a:extLst>
                </a:gridCol>
              </a:tblGrid>
              <a:tr h="239332">
                <a:tc>
                  <a:txBody>
                    <a:bodyPr/>
                    <a:lstStyle/>
                    <a:p>
                      <a:pPr algn="ctr" fontAlgn="ctr"/>
                      <a:r>
                        <a:rPr lang="en-US" sz="700" u="none" strike="noStrike">
                          <a:effectLst/>
                        </a:rPr>
                        <a:t>Status</a:t>
                      </a:r>
                      <a:endParaRPr lang="en-US" sz="700" b="0" i="0" u="none" strike="noStrike">
                        <a:solidFill>
                          <a:srgbClr val="000000"/>
                        </a:solidFill>
                        <a:effectLst/>
                        <a:latin typeface="Calibri" panose="020F0502020204030204" pitchFamily="34" charset="0"/>
                      </a:endParaRPr>
                    </a:p>
                  </a:txBody>
                  <a:tcPr marL="5773" marR="5773" marT="5773" marB="0" anchor="ctr"/>
                </a:tc>
                <a:tc>
                  <a:txBody>
                    <a:bodyPr/>
                    <a:lstStyle/>
                    <a:p>
                      <a:pPr algn="ctr" fontAlgn="ctr"/>
                      <a:r>
                        <a:rPr lang="en-US" sz="700" u="none" strike="noStrike">
                          <a:effectLst/>
                        </a:rPr>
                        <a:t>Method</a:t>
                      </a:r>
                      <a:endParaRPr lang="en-US" sz="700" b="0" i="0" u="none" strike="noStrike">
                        <a:solidFill>
                          <a:srgbClr val="000000"/>
                        </a:solidFill>
                        <a:effectLst/>
                        <a:latin typeface="Calibri" panose="020F0502020204030204" pitchFamily="34" charset="0"/>
                      </a:endParaRPr>
                    </a:p>
                  </a:txBody>
                  <a:tcPr marL="5773" marR="5773" marT="5773" marB="0" anchor="ctr"/>
                </a:tc>
                <a:tc>
                  <a:txBody>
                    <a:bodyPr/>
                    <a:lstStyle/>
                    <a:p>
                      <a:pPr algn="ctr" fontAlgn="ctr"/>
                      <a:r>
                        <a:rPr lang="en-US" sz="700" u="none" strike="noStrike">
                          <a:effectLst/>
                        </a:rPr>
                        <a:t>Datapoint Count</a:t>
                      </a:r>
                      <a:endParaRPr lang="en-US" sz="700" b="0" i="0" u="none" strike="noStrike">
                        <a:solidFill>
                          <a:srgbClr val="000000"/>
                        </a:solidFill>
                        <a:effectLst/>
                        <a:latin typeface="Calibri" panose="020F0502020204030204" pitchFamily="34" charset="0"/>
                      </a:endParaRPr>
                    </a:p>
                  </a:txBody>
                  <a:tcPr marL="5773" marR="5773" marT="5773" marB="0" anchor="ctr"/>
                </a:tc>
                <a:tc>
                  <a:txBody>
                    <a:bodyPr/>
                    <a:lstStyle/>
                    <a:p>
                      <a:pPr algn="ctr" fontAlgn="ctr"/>
                      <a:r>
                        <a:rPr lang="en-US" sz="700" u="none" strike="noStrike">
                          <a:effectLst/>
                        </a:rPr>
                        <a:t>RMSE</a:t>
                      </a:r>
                      <a:endParaRPr lang="en-US" sz="700" b="0" i="0" u="none" strike="noStrike">
                        <a:solidFill>
                          <a:srgbClr val="000000"/>
                        </a:solidFill>
                        <a:effectLst/>
                        <a:latin typeface="Calibri" panose="020F0502020204030204" pitchFamily="34" charset="0"/>
                      </a:endParaRPr>
                    </a:p>
                  </a:txBody>
                  <a:tcPr marL="5773" marR="5773" marT="5773" marB="0" anchor="ctr"/>
                </a:tc>
                <a:tc>
                  <a:txBody>
                    <a:bodyPr/>
                    <a:lstStyle/>
                    <a:p>
                      <a:pPr algn="ctr" fontAlgn="ctr"/>
                      <a:r>
                        <a:rPr lang="en-US" sz="700" u="none" strike="noStrike">
                          <a:effectLst/>
                        </a:rPr>
                        <a:t>R</a:t>
                      </a:r>
                      <a:r>
                        <a:rPr lang="en-US" sz="700" u="none" strike="noStrike" baseline="30000">
                          <a:effectLst/>
                        </a:rPr>
                        <a:t>2</a:t>
                      </a:r>
                      <a:endParaRPr lang="en-US" sz="700" b="0" i="0" u="none" strike="noStrike">
                        <a:solidFill>
                          <a:srgbClr val="000000"/>
                        </a:solidFill>
                        <a:effectLst/>
                        <a:latin typeface="Calibri" panose="020F0502020204030204" pitchFamily="34" charset="0"/>
                      </a:endParaRPr>
                    </a:p>
                  </a:txBody>
                  <a:tcPr marL="5773" marR="5773" marT="5773" marB="0" anchor="ctr"/>
                </a:tc>
                <a:tc>
                  <a:txBody>
                    <a:bodyPr/>
                    <a:lstStyle/>
                    <a:p>
                      <a:pPr algn="ctr" fontAlgn="ctr"/>
                      <a:r>
                        <a:rPr lang="en-US" sz="700" u="none" strike="noStrike">
                          <a:effectLst/>
                        </a:rPr>
                        <a:t>LE Min</a:t>
                      </a:r>
                      <a:endParaRPr lang="en-US" sz="700" b="0" i="0" u="none" strike="noStrike">
                        <a:solidFill>
                          <a:srgbClr val="000000"/>
                        </a:solidFill>
                        <a:effectLst/>
                        <a:latin typeface="Calibri" panose="020F0502020204030204" pitchFamily="34" charset="0"/>
                      </a:endParaRPr>
                    </a:p>
                  </a:txBody>
                  <a:tcPr marL="5773" marR="5773" marT="5773" marB="0" anchor="ctr"/>
                </a:tc>
                <a:tc>
                  <a:txBody>
                    <a:bodyPr/>
                    <a:lstStyle/>
                    <a:p>
                      <a:pPr algn="ctr" fontAlgn="ctr"/>
                      <a:r>
                        <a:rPr lang="en-US" sz="700" u="none" strike="noStrike">
                          <a:effectLst/>
                        </a:rPr>
                        <a:t>LE Max</a:t>
                      </a:r>
                      <a:endParaRPr lang="en-US" sz="700" b="0" i="0" u="none" strike="noStrike">
                        <a:solidFill>
                          <a:srgbClr val="000000"/>
                        </a:solidFill>
                        <a:effectLst/>
                        <a:latin typeface="Calibri" panose="020F0502020204030204" pitchFamily="34" charset="0"/>
                      </a:endParaRPr>
                    </a:p>
                  </a:txBody>
                  <a:tcPr marL="5773" marR="5773" marT="5773" marB="0" anchor="ctr"/>
                </a:tc>
                <a:tc>
                  <a:txBody>
                    <a:bodyPr/>
                    <a:lstStyle/>
                    <a:p>
                      <a:pPr algn="ctr" fontAlgn="ctr"/>
                      <a:r>
                        <a:rPr lang="en-US" sz="700" u="none" strike="noStrike">
                          <a:effectLst/>
                        </a:rPr>
                        <a:t>Average LE</a:t>
                      </a:r>
                      <a:endParaRPr lang="en-US" sz="700" b="0" i="0" u="none" strike="noStrike">
                        <a:solidFill>
                          <a:srgbClr val="000000"/>
                        </a:solidFill>
                        <a:effectLst/>
                        <a:latin typeface="Calibri" panose="020F0502020204030204" pitchFamily="34" charset="0"/>
                      </a:endParaRPr>
                    </a:p>
                  </a:txBody>
                  <a:tcPr marL="5773" marR="5773" marT="5773" marB="0" anchor="ctr"/>
                </a:tc>
                <a:tc>
                  <a:txBody>
                    <a:bodyPr/>
                    <a:lstStyle/>
                    <a:p>
                      <a:pPr algn="ctr" fontAlgn="ctr"/>
                      <a:r>
                        <a:rPr lang="en-US" sz="700" u="none" strike="noStrike">
                          <a:effectLst/>
                        </a:rPr>
                        <a:t>LE Std</a:t>
                      </a:r>
                      <a:endParaRPr lang="en-US" sz="700" b="0" i="0" u="none" strike="noStrike">
                        <a:solidFill>
                          <a:srgbClr val="000000"/>
                        </a:solidFill>
                        <a:effectLst/>
                        <a:latin typeface="Calibri" panose="020F0502020204030204" pitchFamily="34" charset="0"/>
                      </a:endParaRPr>
                    </a:p>
                  </a:txBody>
                  <a:tcPr marL="5773" marR="5773" marT="5773" marB="0" anchor="ctr"/>
                </a:tc>
                <a:tc>
                  <a:txBody>
                    <a:bodyPr/>
                    <a:lstStyle/>
                    <a:p>
                      <a:pPr algn="ctr" fontAlgn="ctr"/>
                      <a:r>
                        <a:rPr lang="en-US" sz="700" u="none" strike="noStrike">
                          <a:effectLst/>
                        </a:rPr>
                        <a:t>LE Var</a:t>
                      </a:r>
                      <a:endParaRPr lang="en-US" sz="700" b="0" i="0" u="none" strike="noStrike">
                        <a:solidFill>
                          <a:srgbClr val="000000"/>
                        </a:solidFill>
                        <a:effectLst/>
                        <a:latin typeface="Calibri" panose="020F0502020204030204" pitchFamily="34" charset="0"/>
                      </a:endParaRPr>
                    </a:p>
                  </a:txBody>
                  <a:tcPr marL="5773" marR="5773" marT="5773" marB="0" anchor="ctr"/>
                </a:tc>
                <a:extLst>
                  <a:ext uri="{0D108BD9-81ED-4DB2-BD59-A6C34878D82A}">
                    <a16:rowId xmlns:a16="http://schemas.microsoft.com/office/drawing/2014/main" val="3971067580"/>
                  </a:ext>
                </a:extLst>
              </a:tr>
              <a:tr h="201542">
                <a:tc rowSpan="3">
                  <a:txBody>
                    <a:bodyPr/>
                    <a:lstStyle/>
                    <a:p>
                      <a:pPr algn="ctr" fontAlgn="ctr"/>
                      <a:r>
                        <a:rPr lang="en-US" sz="700" u="none" strike="noStrike">
                          <a:effectLst/>
                        </a:rPr>
                        <a:t>1st World</a:t>
                      </a:r>
                      <a:endParaRPr lang="en-US" sz="700" b="0" i="0" u="none" strike="noStrike">
                        <a:solidFill>
                          <a:srgbClr val="000000"/>
                        </a:solidFill>
                        <a:effectLst/>
                        <a:latin typeface="Calibri" panose="020F0502020204030204" pitchFamily="34" charset="0"/>
                      </a:endParaRPr>
                    </a:p>
                  </a:txBody>
                  <a:tcPr marL="5773" marR="5773" marT="5773" marB="0" anchor="ctr"/>
                </a:tc>
                <a:tc>
                  <a:txBody>
                    <a:bodyPr/>
                    <a:lstStyle/>
                    <a:p>
                      <a:pPr algn="ctr" fontAlgn="ctr"/>
                      <a:r>
                        <a:rPr lang="en-US" sz="700" u="none" strike="noStrike">
                          <a:effectLst/>
                        </a:rPr>
                        <a:t>Gradient Boosting</a:t>
                      </a:r>
                      <a:endParaRPr lang="en-US" sz="700" b="0" i="0" u="none" strike="noStrike">
                        <a:solidFill>
                          <a:srgbClr val="000000"/>
                        </a:solidFill>
                        <a:effectLst/>
                        <a:latin typeface="Calibri" panose="020F0502020204030204" pitchFamily="34" charset="0"/>
                      </a:endParaRPr>
                    </a:p>
                  </a:txBody>
                  <a:tcPr marL="5773" marR="5773" marT="5773" marB="0" anchor="ctr"/>
                </a:tc>
                <a:tc>
                  <a:txBody>
                    <a:bodyPr/>
                    <a:lstStyle/>
                    <a:p>
                      <a:pPr algn="ctr" fontAlgn="ctr"/>
                      <a:r>
                        <a:rPr lang="en-US" sz="700" u="none" strike="noStrike">
                          <a:effectLst/>
                        </a:rPr>
                        <a:t>3024</a:t>
                      </a:r>
                      <a:endParaRPr lang="en-US" sz="700" b="0" i="0" u="none" strike="noStrike">
                        <a:solidFill>
                          <a:srgbClr val="000000"/>
                        </a:solidFill>
                        <a:effectLst/>
                        <a:latin typeface="Calibri" panose="020F0502020204030204" pitchFamily="34" charset="0"/>
                      </a:endParaRPr>
                    </a:p>
                  </a:txBody>
                  <a:tcPr marL="5773" marR="5773" marT="5773" marB="0" anchor="ctr"/>
                </a:tc>
                <a:tc>
                  <a:txBody>
                    <a:bodyPr/>
                    <a:lstStyle/>
                    <a:p>
                      <a:pPr algn="ctr" fontAlgn="ctr"/>
                      <a:r>
                        <a:rPr lang="en-US" sz="700" u="none" strike="noStrike">
                          <a:effectLst/>
                        </a:rPr>
                        <a:t>0.4355</a:t>
                      </a:r>
                      <a:endParaRPr lang="en-US" sz="700" b="0" i="0" u="none" strike="noStrike">
                        <a:solidFill>
                          <a:srgbClr val="000000"/>
                        </a:solidFill>
                        <a:effectLst/>
                        <a:latin typeface="Calibri" panose="020F0502020204030204" pitchFamily="34" charset="0"/>
                      </a:endParaRPr>
                    </a:p>
                  </a:txBody>
                  <a:tcPr marL="5773" marR="5773" marT="5773" marB="0" anchor="ctr"/>
                </a:tc>
                <a:tc>
                  <a:txBody>
                    <a:bodyPr/>
                    <a:lstStyle/>
                    <a:p>
                      <a:pPr algn="ctr" fontAlgn="ctr"/>
                      <a:r>
                        <a:rPr lang="en-US" sz="700" u="none" strike="noStrike">
                          <a:effectLst/>
                        </a:rPr>
                        <a:t>0.96835</a:t>
                      </a:r>
                      <a:endParaRPr lang="en-US" sz="700" b="0" i="0" u="none" strike="noStrike">
                        <a:solidFill>
                          <a:srgbClr val="000000"/>
                        </a:solidFill>
                        <a:effectLst/>
                        <a:latin typeface="Calibri" panose="020F0502020204030204" pitchFamily="34" charset="0"/>
                      </a:endParaRPr>
                    </a:p>
                  </a:txBody>
                  <a:tcPr marL="5773" marR="5773" marT="5773" marB="0" anchor="ctr"/>
                </a:tc>
                <a:tc>
                  <a:txBody>
                    <a:bodyPr/>
                    <a:lstStyle/>
                    <a:p>
                      <a:pPr algn="ctr" fontAlgn="ctr"/>
                      <a:r>
                        <a:rPr lang="en-US" sz="700" u="none" strike="noStrike">
                          <a:effectLst/>
                        </a:rPr>
                        <a:t>78.15</a:t>
                      </a:r>
                      <a:endParaRPr lang="en-US" sz="700" b="0" i="0" u="none" strike="noStrike">
                        <a:solidFill>
                          <a:srgbClr val="000000"/>
                        </a:solidFill>
                        <a:effectLst/>
                        <a:latin typeface="Calibri" panose="020F0502020204030204" pitchFamily="34" charset="0"/>
                      </a:endParaRPr>
                    </a:p>
                  </a:txBody>
                  <a:tcPr marL="5773" marR="5773" marT="5773" marB="0" anchor="ctr"/>
                </a:tc>
                <a:tc>
                  <a:txBody>
                    <a:bodyPr/>
                    <a:lstStyle/>
                    <a:p>
                      <a:pPr algn="ctr" fontAlgn="ctr"/>
                      <a:r>
                        <a:rPr lang="en-US" sz="700" u="none" strike="noStrike">
                          <a:effectLst/>
                        </a:rPr>
                        <a:t>88.6</a:t>
                      </a:r>
                      <a:endParaRPr lang="en-US" sz="700" b="0" i="0" u="none" strike="noStrike">
                        <a:solidFill>
                          <a:srgbClr val="000000"/>
                        </a:solidFill>
                        <a:effectLst/>
                        <a:latin typeface="Calibri" panose="020F0502020204030204" pitchFamily="34" charset="0"/>
                      </a:endParaRPr>
                    </a:p>
                  </a:txBody>
                  <a:tcPr marL="5773" marR="5773" marT="5773" marB="0" anchor="ctr"/>
                </a:tc>
                <a:tc>
                  <a:txBody>
                    <a:bodyPr/>
                    <a:lstStyle/>
                    <a:p>
                      <a:pPr algn="ctr" fontAlgn="ctr"/>
                      <a:r>
                        <a:rPr lang="en-US" sz="700" u="none" strike="noStrike">
                          <a:effectLst/>
                        </a:rPr>
                        <a:t>81.45</a:t>
                      </a:r>
                      <a:endParaRPr lang="en-US" sz="700" b="0" i="0" u="none" strike="noStrike">
                        <a:solidFill>
                          <a:srgbClr val="000000"/>
                        </a:solidFill>
                        <a:effectLst/>
                        <a:latin typeface="Calibri" panose="020F0502020204030204" pitchFamily="34" charset="0"/>
                      </a:endParaRPr>
                    </a:p>
                  </a:txBody>
                  <a:tcPr marL="5773" marR="5773" marT="5773" marB="0" anchor="ctr"/>
                </a:tc>
                <a:tc>
                  <a:txBody>
                    <a:bodyPr/>
                    <a:lstStyle/>
                    <a:p>
                      <a:pPr algn="ctr" fontAlgn="ctr"/>
                      <a:r>
                        <a:rPr lang="en-US" sz="700" u="none" strike="noStrike">
                          <a:effectLst/>
                        </a:rPr>
                        <a:t>2.278</a:t>
                      </a:r>
                      <a:endParaRPr lang="en-US" sz="700" b="0" i="0" u="none" strike="noStrike">
                        <a:solidFill>
                          <a:srgbClr val="000000"/>
                        </a:solidFill>
                        <a:effectLst/>
                        <a:latin typeface="Calibri" panose="020F0502020204030204" pitchFamily="34" charset="0"/>
                      </a:endParaRPr>
                    </a:p>
                  </a:txBody>
                  <a:tcPr marL="5773" marR="5773" marT="5773" marB="0" anchor="ctr"/>
                </a:tc>
                <a:tc>
                  <a:txBody>
                    <a:bodyPr/>
                    <a:lstStyle/>
                    <a:p>
                      <a:pPr algn="ctr" fontAlgn="ctr"/>
                      <a:r>
                        <a:rPr lang="en-US" sz="700" u="none" strike="noStrike">
                          <a:effectLst/>
                        </a:rPr>
                        <a:t>5.188</a:t>
                      </a:r>
                      <a:endParaRPr lang="en-US" sz="700" b="0" i="0" u="none" strike="noStrike">
                        <a:solidFill>
                          <a:srgbClr val="000000"/>
                        </a:solidFill>
                        <a:effectLst/>
                        <a:latin typeface="Calibri" panose="020F0502020204030204" pitchFamily="34" charset="0"/>
                      </a:endParaRPr>
                    </a:p>
                  </a:txBody>
                  <a:tcPr marL="5773" marR="5773" marT="5773" marB="0" anchor="ctr"/>
                </a:tc>
                <a:extLst>
                  <a:ext uri="{0D108BD9-81ED-4DB2-BD59-A6C34878D82A}">
                    <a16:rowId xmlns:a16="http://schemas.microsoft.com/office/drawing/2014/main" val="2989275878"/>
                  </a:ext>
                </a:extLst>
              </a:tr>
              <a:tr h="201542">
                <a:tc vMerge="1">
                  <a:txBody>
                    <a:bodyPr/>
                    <a:lstStyle/>
                    <a:p>
                      <a:endParaRPr lang="en-US"/>
                    </a:p>
                  </a:txBody>
                  <a:tcPr/>
                </a:tc>
                <a:tc>
                  <a:txBody>
                    <a:bodyPr/>
                    <a:lstStyle/>
                    <a:p>
                      <a:pPr algn="ctr" fontAlgn="ctr"/>
                      <a:r>
                        <a:rPr lang="en-US" sz="700" u="none" strike="noStrike">
                          <a:effectLst/>
                        </a:rPr>
                        <a:t>Ridge</a:t>
                      </a:r>
                      <a:endParaRPr lang="en-US" sz="700" b="0" i="0" u="none" strike="noStrike">
                        <a:solidFill>
                          <a:srgbClr val="000000"/>
                        </a:solidFill>
                        <a:effectLst/>
                        <a:latin typeface="Calibri" panose="020F0502020204030204" pitchFamily="34" charset="0"/>
                      </a:endParaRPr>
                    </a:p>
                  </a:txBody>
                  <a:tcPr marL="5773" marR="5773" marT="5773" marB="0" anchor="ctr"/>
                </a:tc>
                <a:tc>
                  <a:txBody>
                    <a:bodyPr/>
                    <a:lstStyle/>
                    <a:p>
                      <a:pPr algn="ctr" fontAlgn="ctr"/>
                      <a:r>
                        <a:rPr lang="en-US" sz="700" u="none" strike="noStrike">
                          <a:effectLst/>
                        </a:rPr>
                        <a:t>3024</a:t>
                      </a:r>
                      <a:endParaRPr lang="en-US" sz="700" b="0" i="0" u="none" strike="noStrike">
                        <a:solidFill>
                          <a:srgbClr val="000000"/>
                        </a:solidFill>
                        <a:effectLst/>
                        <a:latin typeface="Calibri" panose="020F0502020204030204" pitchFamily="34" charset="0"/>
                      </a:endParaRPr>
                    </a:p>
                  </a:txBody>
                  <a:tcPr marL="5773" marR="5773" marT="5773" marB="0" anchor="ctr"/>
                </a:tc>
                <a:tc>
                  <a:txBody>
                    <a:bodyPr/>
                    <a:lstStyle/>
                    <a:p>
                      <a:pPr algn="ctr" fontAlgn="ctr"/>
                      <a:r>
                        <a:rPr lang="en-US" sz="700" u="none" strike="noStrike">
                          <a:effectLst/>
                        </a:rPr>
                        <a:t>2.069</a:t>
                      </a:r>
                      <a:endParaRPr lang="en-US" sz="700" b="0" i="0" u="none" strike="noStrike">
                        <a:solidFill>
                          <a:srgbClr val="000000"/>
                        </a:solidFill>
                        <a:effectLst/>
                        <a:latin typeface="Calibri" panose="020F0502020204030204" pitchFamily="34" charset="0"/>
                      </a:endParaRPr>
                    </a:p>
                  </a:txBody>
                  <a:tcPr marL="5773" marR="5773" marT="5773" marB="0" anchor="ctr"/>
                </a:tc>
                <a:tc>
                  <a:txBody>
                    <a:bodyPr/>
                    <a:lstStyle/>
                    <a:p>
                      <a:pPr algn="ctr" fontAlgn="ctr"/>
                      <a:r>
                        <a:rPr lang="en-US" sz="700" u="none" strike="noStrike">
                          <a:effectLst/>
                        </a:rPr>
                        <a:t>0.32315</a:t>
                      </a:r>
                      <a:endParaRPr lang="en-US" sz="700" b="0" i="0" u="none" strike="noStrike">
                        <a:solidFill>
                          <a:srgbClr val="000000"/>
                        </a:solidFill>
                        <a:effectLst/>
                        <a:latin typeface="Calibri" panose="020F0502020204030204" pitchFamily="34" charset="0"/>
                      </a:endParaRPr>
                    </a:p>
                  </a:txBody>
                  <a:tcPr marL="5773" marR="5773" marT="5773" marB="0" anchor="ctr"/>
                </a:tc>
                <a:tc>
                  <a:txBody>
                    <a:bodyPr/>
                    <a:lstStyle/>
                    <a:p>
                      <a:pPr algn="ctr" fontAlgn="ctr"/>
                      <a:r>
                        <a:rPr lang="en-US" sz="700" u="none" strike="noStrike">
                          <a:effectLst/>
                        </a:rPr>
                        <a:t>76.55</a:t>
                      </a:r>
                      <a:endParaRPr lang="en-US" sz="700" b="0" i="0" u="none" strike="noStrike">
                        <a:solidFill>
                          <a:srgbClr val="000000"/>
                        </a:solidFill>
                        <a:effectLst/>
                        <a:latin typeface="Calibri" panose="020F0502020204030204" pitchFamily="34" charset="0"/>
                      </a:endParaRPr>
                    </a:p>
                  </a:txBody>
                  <a:tcPr marL="5773" marR="5773" marT="5773" marB="0" anchor="ctr"/>
                </a:tc>
                <a:tc>
                  <a:txBody>
                    <a:bodyPr/>
                    <a:lstStyle/>
                    <a:p>
                      <a:pPr algn="ctr" fontAlgn="ctr"/>
                      <a:r>
                        <a:rPr lang="en-US" sz="700" u="none" strike="noStrike">
                          <a:effectLst/>
                        </a:rPr>
                        <a:t>85.2</a:t>
                      </a:r>
                      <a:endParaRPr lang="en-US" sz="700" b="0" i="0" u="none" strike="noStrike">
                        <a:solidFill>
                          <a:srgbClr val="000000"/>
                        </a:solidFill>
                        <a:effectLst/>
                        <a:latin typeface="Calibri" panose="020F0502020204030204" pitchFamily="34" charset="0"/>
                      </a:endParaRPr>
                    </a:p>
                  </a:txBody>
                  <a:tcPr marL="5773" marR="5773" marT="5773" marB="0" anchor="ctr"/>
                </a:tc>
                <a:tc>
                  <a:txBody>
                    <a:bodyPr/>
                    <a:lstStyle/>
                    <a:p>
                      <a:pPr algn="ctr" fontAlgn="ctr"/>
                      <a:r>
                        <a:rPr lang="en-US" sz="700" u="none" strike="noStrike">
                          <a:effectLst/>
                        </a:rPr>
                        <a:t>81.45</a:t>
                      </a:r>
                      <a:endParaRPr lang="en-US" sz="700" b="0" i="0" u="none" strike="noStrike">
                        <a:solidFill>
                          <a:srgbClr val="000000"/>
                        </a:solidFill>
                        <a:effectLst/>
                        <a:latin typeface="Calibri" panose="020F0502020204030204" pitchFamily="34" charset="0"/>
                      </a:endParaRPr>
                    </a:p>
                  </a:txBody>
                  <a:tcPr marL="5773" marR="5773" marT="5773" marB="0" anchor="ctr"/>
                </a:tc>
                <a:tc>
                  <a:txBody>
                    <a:bodyPr/>
                    <a:lstStyle/>
                    <a:p>
                      <a:pPr algn="ctr" fontAlgn="ctr"/>
                      <a:r>
                        <a:rPr lang="en-US" sz="700" u="none" strike="noStrike">
                          <a:effectLst/>
                        </a:rPr>
                        <a:t>1.331</a:t>
                      </a:r>
                      <a:endParaRPr lang="en-US" sz="700" b="0" i="0" u="none" strike="noStrike">
                        <a:solidFill>
                          <a:srgbClr val="000000"/>
                        </a:solidFill>
                        <a:effectLst/>
                        <a:latin typeface="Calibri" panose="020F0502020204030204" pitchFamily="34" charset="0"/>
                      </a:endParaRPr>
                    </a:p>
                  </a:txBody>
                  <a:tcPr marL="5773" marR="5773" marT="5773" marB="0" anchor="ctr"/>
                </a:tc>
                <a:tc>
                  <a:txBody>
                    <a:bodyPr/>
                    <a:lstStyle/>
                    <a:p>
                      <a:pPr algn="ctr" fontAlgn="ctr"/>
                      <a:r>
                        <a:rPr lang="en-US" sz="700" u="none" strike="noStrike">
                          <a:effectLst/>
                        </a:rPr>
                        <a:t>1.7725</a:t>
                      </a:r>
                      <a:endParaRPr lang="en-US" sz="700" b="0" i="0" u="none" strike="noStrike">
                        <a:solidFill>
                          <a:srgbClr val="000000"/>
                        </a:solidFill>
                        <a:effectLst/>
                        <a:latin typeface="Calibri" panose="020F0502020204030204" pitchFamily="34" charset="0"/>
                      </a:endParaRPr>
                    </a:p>
                  </a:txBody>
                  <a:tcPr marL="5773" marR="5773" marT="5773" marB="0" anchor="ctr"/>
                </a:tc>
                <a:extLst>
                  <a:ext uri="{0D108BD9-81ED-4DB2-BD59-A6C34878D82A}">
                    <a16:rowId xmlns:a16="http://schemas.microsoft.com/office/drawing/2014/main" val="3243244942"/>
                  </a:ext>
                </a:extLst>
              </a:tr>
              <a:tr h="201542">
                <a:tc vMerge="1">
                  <a:txBody>
                    <a:bodyPr/>
                    <a:lstStyle/>
                    <a:p>
                      <a:endParaRPr lang="en-US"/>
                    </a:p>
                  </a:txBody>
                  <a:tcPr/>
                </a:tc>
                <a:tc>
                  <a:txBody>
                    <a:bodyPr/>
                    <a:lstStyle/>
                    <a:p>
                      <a:pPr algn="ctr" fontAlgn="ctr"/>
                      <a:r>
                        <a:rPr lang="en-US" sz="700" u="none" strike="noStrike">
                          <a:effectLst/>
                        </a:rPr>
                        <a:t>Thiel</a:t>
                      </a:r>
                      <a:endParaRPr lang="en-US" sz="700" b="0" i="0" u="none" strike="noStrike">
                        <a:solidFill>
                          <a:srgbClr val="000000"/>
                        </a:solidFill>
                        <a:effectLst/>
                        <a:latin typeface="Calibri" panose="020F0502020204030204" pitchFamily="34" charset="0"/>
                      </a:endParaRPr>
                    </a:p>
                  </a:txBody>
                  <a:tcPr marL="5773" marR="5773" marT="5773" marB="0" anchor="ctr"/>
                </a:tc>
                <a:tc>
                  <a:txBody>
                    <a:bodyPr/>
                    <a:lstStyle/>
                    <a:p>
                      <a:pPr algn="ctr" fontAlgn="ctr"/>
                      <a:r>
                        <a:rPr lang="en-US" sz="700" u="none" strike="noStrike">
                          <a:effectLst/>
                        </a:rPr>
                        <a:t>2688</a:t>
                      </a:r>
                      <a:endParaRPr lang="en-US" sz="700" b="0" i="0" u="none" strike="noStrike">
                        <a:solidFill>
                          <a:srgbClr val="000000"/>
                        </a:solidFill>
                        <a:effectLst/>
                        <a:latin typeface="Calibri" panose="020F0502020204030204" pitchFamily="34" charset="0"/>
                      </a:endParaRPr>
                    </a:p>
                  </a:txBody>
                  <a:tcPr marL="5773" marR="5773" marT="5773" marB="0" anchor="ctr"/>
                </a:tc>
                <a:tc>
                  <a:txBody>
                    <a:bodyPr/>
                    <a:lstStyle/>
                    <a:p>
                      <a:pPr algn="ctr" fontAlgn="ctr"/>
                      <a:r>
                        <a:rPr lang="en-US" sz="700" u="none" strike="noStrike">
                          <a:effectLst/>
                        </a:rPr>
                        <a:t>5.2755</a:t>
                      </a:r>
                      <a:endParaRPr lang="en-US" sz="700" b="0" i="0" u="none" strike="noStrike">
                        <a:solidFill>
                          <a:srgbClr val="000000"/>
                        </a:solidFill>
                        <a:effectLst/>
                        <a:latin typeface="Calibri" panose="020F0502020204030204" pitchFamily="34" charset="0"/>
                      </a:endParaRPr>
                    </a:p>
                  </a:txBody>
                  <a:tcPr marL="5773" marR="5773" marT="5773" marB="0" anchor="ctr"/>
                </a:tc>
                <a:tc>
                  <a:txBody>
                    <a:bodyPr/>
                    <a:lstStyle/>
                    <a:p>
                      <a:pPr algn="ctr" fontAlgn="ctr"/>
                      <a:r>
                        <a:rPr lang="en-US" sz="700" u="none" strike="noStrike">
                          <a:effectLst/>
                        </a:rPr>
                        <a:t>-4.6652</a:t>
                      </a:r>
                      <a:endParaRPr lang="en-US" sz="700" b="0" i="0" u="none" strike="noStrike">
                        <a:solidFill>
                          <a:srgbClr val="000000"/>
                        </a:solidFill>
                        <a:effectLst/>
                        <a:latin typeface="Calibri" panose="020F0502020204030204" pitchFamily="34" charset="0"/>
                      </a:endParaRPr>
                    </a:p>
                  </a:txBody>
                  <a:tcPr marL="5773" marR="5773" marT="5773" marB="0" anchor="ctr"/>
                </a:tc>
                <a:tc>
                  <a:txBody>
                    <a:bodyPr/>
                    <a:lstStyle/>
                    <a:p>
                      <a:pPr algn="ctr" fontAlgn="ctr"/>
                      <a:r>
                        <a:rPr lang="en-US" sz="700" u="none" strike="noStrike">
                          <a:effectLst/>
                        </a:rPr>
                        <a:t>27.35</a:t>
                      </a:r>
                      <a:endParaRPr lang="en-US" sz="700" b="0" i="0" u="none" strike="noStrike">
                        <a:solidFill>
                          <a:srgbClr val="000000"/>
                        </a:solidFill>
                        <a:effectLst/>
                        <a:latin typeface="Calibri" panose="020F0502020204030204" pitchFamily="34" charset="0"/>
                      </a:endParaRPr>
                    </a:p>
                  </a:txBody>
                  <a:tcPr marL="5773" marR="5773" marT="5773" marB="0" anchor="ctr"/>
                </a:tc>
                <a:tc>
                  <a:txBody>
                    <a:bodyPr/>
                    <a:lstStyle/>
                    <a:p>
                      <a:pPr algn="ctr" fontAlgn="ctr"/>
                      <a:r>
                        <a:rPr lang="en-US" sz="700" u="none" strike="noStrike">
                          <a:effectLst/>
                        </a:rPr>
                        <a:t>86.15</a:t>
                      </a:r>
                      <a:endParaRPr lang="en-US" sz="700" b="0" i="0" u="none" strike="noStrike">
                        <a:solidFill>
                          <a:srgbClr val="000000"/>
                        </a:solidFill>
                        <a:effectLst/>
                        <a:latin typeface="Calibri" panose="020F0502020204030204" pitchFamily="34" charset="0"/>
                      </a:endParaRPr>
                    </a:p>
                  </a:txBody>
                  <a:tcPr marL="5773" marR="5773" marT="5773" marB="0" anchor="ctr"/>
                </a:tc>
                <a:tc>
                  <a:txBody>
                    <a:bodyPr/>
                    <a:lstStyle/>
                    <a:p>
                      <a:pPr algn="ctr" fontAlgn="ctr"/>
                      <a:r>
                        <a:rPr lang="en-US" sz="700" u="none" strike="noStrike">
                          <a:effectLst/>
                        </a:rPr>
                        <a:t>81</a:t>
                      </a:r>
                      <a:endParaRPr lang="en-US" sz="700" b="0" i="0" u="none" strike="noStrike">
                        <a:solidFill>
                          <a:srgbClr val="000000"/>
                        </a:solidFill>
                        <a:effectLst/>
                        <a:latin typeface="Calibri" panose="020F0502020204030204" pitchFamily="34" charset="0"/>
                      </a:endParaRPr>
                    </a:p>
                  </a:txBody>
                  <a:tcPr marL="5773" marR="5773" marT="5773" marB="0" anchor="ctr"/>
                </a:tc>
                <a:tc>
                  <a:txBody>
                    <a:bodyPr/>
                    <a:lstStyle/>
                    <a:p>
                      <a:pPr algn="ctr" fontAlgn="ctr"/>
                      <a:r>
                        <a:rPr lang="en-US" sz="700" u="none" strike="noStrike">
                          <a:effectLst/>
                        </a:rPr>
                        <a:t>4.956</a:t>
                      </a:r>
                      <a:endParaRPr lang="en-US" sz="700" b="0" i="0" u="none" strike="noStrike">
                        <a:solidFill>
                          <a:srgbClr val="000000"/>
                        </a:solidFill>
                        <a:effectLst/>
                        <a:latin typeface="Calibri" panose="020F0502020204030204" pitchFamily="34" charset="0"/>
                      </a:endParaRPr>
                    </a:p>
                  </a:txBody>
                  <a:tcPr marL="5773" marR="5773" marT="5773" marB="0" anchor="ctr"/>
                </a:tc>
                <a:tc>
                  <a:txBody>
                    <a:bodyPr/>
                    <a:lstStyle/>
                    <a:p>
                      <a:pPr algn="ctr" fontAlgn="ctr"/>
                      <a:r>
                        <a:rPr lang="en-US" sz="700" u="none" strike="noStrike">
                          <a:effectLst/>
                        </a:rPr>
                        <a:t>35.4245</a:t>
                      </a:r>
                      <a:endParaRPr lang="en-US" sz="700" b="0" i="0" u="none" strike="noStrike">
                        <a:solidFill>
                          <a:srgbClr val="000000"/>
                        </a:solidFill>
                        <a:effectLst/>
                        <a:latin typeface="Calibri" panose="020F0502020204030204" pitchFamily="34" charset="0"/>
                      </a:endParaRPr>
                    </a:p>
                  </a:txBody>
                  <a:tcPr marL="5773" marR="5773" marT="5773" marB="0" anchor="ctr"/>
                </a:tc>
                <a:extLst>
                  <a:ext uri="{0D108BD9-81ED-4DB2-BD59-A6C34878D82A}">
                    <a16:rowId xmlns:a16="http://schemas.microsoft.com/office/drawing/2014/main" val="1382749822"/>
                  </a:ext>
                </a:extLst>
              </a:tr>
              <a:tr h="201542">
                <a:tc rowSpan="3">
                  <a:txBody>
                    <a:bodyPr/>
                    <a:lstStyle/>
                    <a:p>
                      <a:pPr algn="ctr" fontAlgn="ctr"/>
                      <a:r>
                        <a:rPr lang="en-US" sz="700" u="none" strike="noStrike">
                          <a:effectLst/>
                        </a:rPr>
                        <a:t>2nd World</a:t>
                      </a:r>
                      <a:endParaRPr lang="en-US" sz="700" b="0" i="0" u="none" strike="noStrike">
                        <a:solidFill>
                          <a:srgbClr val="000000"/>
                        </a:solidFill>
                        <a:effectLst/>
                        <a:latin typeface="Calibri" panose="020F0502020204030204" pitchFamily="34" charset="0"/>
                      </a:endParaRPr>
                    </a:p>
                  </a:txBody>
                  <a:tcPr marL="5773" marR="5773" marT="5773" marB="0" anchor="ctr"/>
                </a:tc>
                <a:tc>
                  <a:txBody>
                    <a:bodyPr/>
                    <a:lstStyle/>
                    <a:p>
                      <a:pPr algn="ctr" fontAlgn="ctr"/>
                      <a:r>
                        <a:rPr lang="en-US" sz="700" u="none" strike="noStrike">
                          <a:effectLst/>
                        </a:rPr>
                        <a:t>Gradient Boosting</a:t>
                      </a:r>
                      <a:endParaRPr lang="en-US" sz="700" b="0" i="0" u="none" strike="noStrike">
                        <a:solidFill>
                          <a:srgbClr val="000000"/>
                        </a:solidFill>
                        <a:effectLst/>
                        <a:latin typeface="Calibri" panose="020F0502020204030204" pitchFamily="34" charset="0"/>
                      </a:endParaRPr>
                    </a:p>
                  </a:txBody>
                  <a:tcPr marL="5773" marR="5773" marT="5773" marB="0" anchor="ctr"/>
                </a:tc>
                <a:tc>
                  <a:txBody>
                    <a:bodyPr/>
                    <a:lstStyle/>
                    <a:p>
                      <a:pPr algn="ctr" fontAlgn="ctr"/>
                      <a:r>
                        <a:rPr lang="en-US" sz="700" u="none" strike="noStrike">
                          <a:effectLst/>
                        </a:rPr>
                        <a:t>12537</a:t>
                      </a:r>
                      <a:endParaRPr lang="en-US" sz="700" b="0" i="0" u="none" strike="noStrike">
                        <a:solidFill>
                          <a:srgbClr val="000000"/>
                        </a:solidFill>
                        <a:effectLst/>
                        <a:latin typeface="Calibri" panose="020F0502020204030204" pitchFamily="34" charset="0"/>
                      </a:endParaRPr>
                    </a:p>
                  </a:txBody>
                  <a:tcPr marL="5773" marR="5773" marT="5773" marB="0" anchor="ctr"/>
                </a:tc>
                <a:tc>
                  <a:txBody>
                    <a:bodyPr/>
                    <a:lstStyle/>
                    <a:p>
                      <a:pPr algn="ctr" fontAlgn="ctr"/>
                      <a:r>
                        <a:rPr lang="en-US" sz="700" u="none" strike="noStrike">
                          <a:effectLst/>
                        </a:rPr>
                        <a:t>0.939</a:t>
                      </a:r>
                      <a:endParaRPr lang="en-US" sz="700" b="0" i="0" u="none" strike="noStrike">
                        <a:solidFill>
                          <a:srgbClr val="000000"/>
                        </a:solidFill>
                        <a:effectLst/>
                        <a:latin typeface="Calibri" panose="020F0502020204030204" pitchFamily="34" charset="0"/>
                      </a:endParaRPr>
                    </a:p>
                  </a:txBody>
                  <a:tcPr marL="5773" marR="5773" marT="5773" marB="0" anchor="ctr"/>
                </a:tc>
                <a:tc>
                  <a:txBody>
                    <a:bodyPr/>
                    <a:lstStyle/>
                    <a:p>
                      <a:pPr algn="ctr" fontAlgn="ctr"/>
                      <a:r>
                        <a:rPr lang="en-US" sz="700" u="none" strike="noStrike">
                          <a:effectLst/>
                        </a:rPr>
                        <a:t>0.9543</a:t>
                      </a:r>
                      <a:endParaRPr lang="en-US" sz="700" b="0" i="0" u="none" strike="noStrike">
                        <a:solidFill>
                          <a:srgbClr val="000000"/>
                        </a:solidFill>
                        <a:effectLst/>
                        <a:latin typeface="Calibri" panose="020F0502020204030204" pitchFamily="34" charset="0"/>
                      </a:endParaRPr>
                    </a:p>
                  </a:txBody>
                  <a:tcPr marL="5773" marR="5773" marT="5773" marB="0" anchor="ctr"/>
                </a:tc>
                <a:tc>
                  <a:txBody>
                    <a:bodyPr/>
                    <a:lstStyle/>
                    <a:p>
                      <a:pPr algn="ctr" fontAlgn="ctr"/>
                      <a:r>
                        <a:rPr lang="en-US" sz="700" u="none" strike="noStrike">
                          <a:effectLst/>
                        </a:rPr>
                        <a:t>61.5</a:t>
                      </a:r>
                      <a:endParaRPr lang="en-US" sz="700" b="0" i="0" u="none" strike="noStrike">
                        <a:solidFill>
                          <a:srgbClr val="000000"/>
                        </a:solidFill>
                        <a:effectLst/>
                        <a:latin typeface="Calibri" panose="020F0502020204030204" pitchFamily="34" charset="0"/>
                      </a:endParaRPr>
                    </a:p>
                  </a:txBody>
                  <a:tcPr marL="5773" marR="5773" marT="5773" marB="0" anchor="ctr"/>
                </a:tc>
                <a:tc>
                  <a:txBody>
                    <a:bodyPr/>
                    <a:lstStyle/>
                    <a:p>
                      <a:pPr algn="ctr" fontAlgn="ctr"/>
                      <a:r>
                        <a:rPr lang="en-US" sz="700" u="none" strike="noStrike">
                          <a:effectLst/>
                        </a:rPr>
                        <a:t>77.65</a:t>
                      </a:r>
                      <a:endParaRPr lang="en-US" sz="700" b="0" i="0" u="none" strike="noStrike">
                        <a:solidFill>
                          <a:srgbClr val="000000"/>
                        </a:solidFill>
                        <a:effectLst/>
                        <a:latin typeface="Calibri" panose="020F0502020204030204" pitchFamily="34" charset="0"/>
                      </a:endParaRPr>
                    </a:p>
                  </a:txBody>
                  <a:tcPr marL="5773" marR="5773" marT="5773" marB="0" anchor="ctr"/>
                </a:tc>
                <a:tc>
                  <a:txBody>
                    <a:bodyPr/>
                    <a:lstStyle/>
                    <a:p>
                      <a:pPr algn="ctr" fontAlgn="ctr"/>
                      <a:r>
                        <a:rPr lang="en-US" sz="700" u="none" strike="noStrike">
                          <a:effectLst/>
                        </a:rPr>
                        <a:t>71.4</a:t>
                      </a:r>
                      <a:endParaRPr lang="en-US" sz="700" b="0" i="0" u="none" strike="noStrike">
                        <a:solidFill>
                          <a:srgbClr val="000000"/>
                        </a:solidFill>
                        <a:effectLst/>
                        <a:latin typeface="Calibri" panose="020F0502020204030204" pitchFamily="34" charset="0"/>
                      </a:endParaRPr>
                    </a:p>
                  </a:txBody>
                  <a:tcPr marL="5773" marR="5773" marT="5773" marB="0" anchor="ctr"/>
                </a:tc>
                <a:tc>
                  <a:txBody>
                    <a:bodyPr/>
                    <a:lstStyle/>
                    <a:p>
                      <a:pPr algn="ctr" fontAlgn="ctr"/>
                      <a:r>
                        <a:rPr lang="en-US" sz="700" u="none" strike="noStrike">
                          <a:effectLst/>
                        </a:rPr>
                        <a:t>4.271</a:t>
                      </a:r>
                      <a:endParaRPr lang="en-US" sz="700" b="0" i="0" u="none" strike="noStrike">
                        <a:solidFill>
                          <a:srgbClr val="000000"/>
                        </a:solidFill>
                        <a:effectLst/>
                        <a:latin typeface="Calibri" panose="020F0502020204030204" pitchFamily="34" charset="0"/>
                      </a:endParaRPr>
                    </a:p>
                  </a:txBody>
                  <a:tcPr marL="5773" marR="5773" marT="5773" marB="0" anchor="ctr"/>
                </a:tc>
                <a:tc>
                  <a:txBody>
                    <a:bodyPr/>
                    <a:lstStyle/>
                    <a:p>
                      <a:pPr algn="ctr" fontAlgn="ctr"/>
                      <a:r>
                        <a:rPr lang="en-US" sz="700" u="none" strike="noStrike">
                          <a:effectLst/>
                        </a:rPr>
                        <a:t>18.3215</a:t>
                      </a:r>
                      <a:endParaRPr lang="en-US" sz="700" b="0" i="0" u="none" strike="noStrike">
                        <a:solidFill>
                          <a:srgbClr val="000000"/>
                        </a:solidFill>
                        <a:effectLst/>
                        <a:latin typeface="Calibri" panose="020F0502020204030204" pitchFamily="34" charset="0"/>
                      </a:endParaRPr>
                    </a:p>
                  </a:txBody>
                  <a:tcPr marL="5773" marR="5773" marT="5773" marB="0" anchor="ctr"/>
                </a:tc>
                <a:extLst>
                  <a:ext uri="{0D108BD9-81ED-4DB2-BD59-A6C34878D82A}">
                    <a16:rowId xmlns:a16="http://schemas.microsoft.com/office/drawing/2014/main" val="1346514638"/>
                  </a:ext>
                </a:extLst>
              </a:tr>
              <a:tr h="201542">
                <a:tc vMerge="1">
                  <a:txBody>
                    <a:bodyPr/>
                    <a:lstStyle/>
                    <a:p>
                      <a:endParaRPr lang="en-US"/>
                    </a:p>
                  </a:txBody>
                  <a:tcPr/>
                </a:tc>
                <a:tc>
                  <a:txBody>
                    <a:bodyPr/>
                    <a:lstStyle/>
                    <a:p>
                      <a:pPr algn="ctr" fontAlgn="ctr"/>
                      <a:r>
                        <a:rPr lang="en-US" sz="700" u="none" strike="noStrike">
                          <a:effectLst/>
                        </a:rPr>
                        <a:t>Ridge</a:t>
                      </a:r>
                      <a:endParaRPr lang="en-US" sz="700" b="0" i="0" u="none" strike="noStrike">
                        <a:solidFill>
                          <a:srgbClr val="000000"/>
                        </a:solidFill>
                        <a:effectLst/>
                        <a:latin typeface="Calibri" panose="020F0502020204030204" pitchFamily="34" charset="0"/>
                      </a:endParaRPr>
                    </a:p>
                  </a:txBody>
                  <a:tcPr marL="5773" marR="5773" marT="5773" marB="0" anchor="ctr"/>
                </a:tc>
                <a:tc>
                  <a:txBody>
                    <a:bodyPr/>
                    <a:lstStyle/>
                    <a:p>
                      <a:pPr algn="ctr" fontAlgn="ctr"/>
                      <a:r>
                        <a:rPr lang="en-US" sz="700" u="none" strike="noStrike">
                          <a:effectLst/>
                        </a:rPr>
                        <a:t>12537</a:t>
                      </a:r>
                      <a:endParaRPr lang="en-US" sz="700" b="0" i="0" u="none" strike="noStrike">
                        <a:solidFill>
                          <a:srgbClr val="000000"/>
                        </a:solidFill>
                        <a:effectLst/>
                        <a:latin typeface="Calibri" panose="020F0502020204030204" pitchFamily="34" charset="0"/>
                      </a:endParaRPr>
                    </a:p>
                  </a:txBody>
                  <a:tcPr marL="5773" marR="5773" marT="5773" marB="0" anchor="ctr"/>
                </a:tc>
                <a:tc>
                  <a:txBody>
                    <a:bodyPr/>
                    <a:lstStyle/>
                    <a:p>
                      <a:pPr algn="ctr" fontAlgn="ctr"/>
                      <a:r>
                        <a:rPr lang="en-US" sz="700" u="none" strike="noStrike">
                          <a:effectLst/>
                        </a:rPr>
                        <a:t>2.352</a:t>
                      </a:r>
                      <a:endParaRPr lang="en-US" sz="700" b="0" i="0" u="none" strike="noStrike">
                        <a:solidFill>
                          <a:srgbClr val="000000"/>
                        </a:solidFill>
                        <a:effectLst/>
                        <a:latin typeface="Calibri" panose="020F0502020204030204" pitchFamily="34" charset="0"/>
                      </a:endParaRPr>
                    </a:p>
                  </a:txBody>
                  <a:tcPr marL="5773" marR="5773" marT="5773" marB="0" anchor="ctr"/>
                </a:tc>
                <a:tc>
                  <a:txBody>
                    <a:bodyPr/>
                    <a:lstStyle/>
                    <a:p>
                      <a:pPr algn="ctr" fontAlgn="ctr"/>
                      <a:r>
                        <a:rPr lang="en-US" sz="700" u="none" strike="noStrike">
                          <a:effectLst/>
                        </a:rPr>
                        <a:t>0.7287</a:t>
                      </a:r>
                      <a:endParaRPr lang="en-US" sz="700" b="0" i="0" u="none" strike="noStrike">
                        <a:solidFill>
                          <a:srgbClr val="000000"/>
                        </a:solidFill>
                        <a:effectLst/>
                        <a:latin typeface="Calibri" panose="020F0502020204030204" pitchFamily="34" charset="0"/>
                      </a:endParaRPr>
                    </a:p>
                  </a:txBody>
                  <a:tcPr marL="5773" marR="5773" marT="5773" marB="0" anchor="ctr"/>
                </a:tc>
                <a:tc>
                  <a:txBody>
                    <a:bodyPr/>
                    <a:lstStyle/>
                    <a:p>
                      <a:pPr algn="ctr" fontAlgn="ctr"/>
                      <a:r>
                        <a:rPr lang="en-US" sz="700" u="none" strike="noStrike">
                          <a:effectLst/>
                        </a:rPr>
                        <a:t>59.35</a:t>
                      </a:r>
                      <a:endParaRPr lang="en-US" sz="700" b="0" i="0" u="none" strike="noStrike">
                        <a:solidFill>
                          <a:srgbClr val="000000"/>
                        </a:solidFill>
                        <a:effectLst/>
                        <a:latin typeface="Calibri" panose="020F0502020204030204" pitchFamily="34" charset="0"/>
                      </a:endParaRPr>
                    </a:p>
                  </a:txBody>
                  <a:tcPr marL="5773" marR="5773" marT="5773" marB="0" anchor="ctr"/>
                </a:tc>
                <a:tc>
                  <a:txBody>
                    <a:bodyPr/>
                    <a:lstStyle/>
                    <a:p>
                      <a:pPr algn="ctr" fontAlgn="ctr"/>
                      <a:r>
                        <a:rPr lang="en-US" sz="700" u="none" strike="noStrike">
                          <a:effectLst/>
                        </a:rPr>
                        <a:t>78.8</a:t>
                      </a:r>
                      <a:endParaRPr lang="en-US" sz="700" b="0" i="0" u="none" strike="noStrike">
                        <a:solidFill>
                          <a:srgbClr val="000000"/>
                        </a:solidFill>
                        <a:effectLst/>
                        <a:latin typeface="Calibri" panose="020F0502020204030204" pitchFamily="34" charset="0"/>
                      </a:endParaRPr>
                    </a:p>
                  </a:txBody>
                  <a:tcPr marL="5773" marR="5773" marT="5773" marB="0" anchor="ctr"/>
                </a:tc>
                <a:tc>
                  <a:txBody>
                    <a:bodyPr/>
                    <a:lstStyle/>
                    <a:p>
                      <a:pPr algn="ctr" fontAlgn="ctr"/>
                      <a:r>
                        <a:rPr lang="en-US" sz="700" u="none" strike="noStrike">
                          <a:effectLst/>
                        </a:rPr>
                        <a:t>71.4</a:t>
                      </a:r>
                      <a:endParaRPr lang="en-US" sz="700" b="0" i="0" u="none" strike="noStrike">
                        <a:solidFill>
                          <a:srgbClr val="000000"/>
                        </a:solidFill>
                        <a:effectLst/>
                        <a:latin typeface="Calibri" panose="020F0502020204030204" pitchFamily="34" charset="0"/>
                      </a:endParaRPr>
                    </a:p>
                  </a:txBody>
                  <a:tcPr marL="5773" marR="5773" marT="5773" marB="0" anchor="ctr"/>
                </a:tc>
                <a:tc>
                  <a:txBody>
                    <a:bodyPr/>
                    <a:lstStyle/>
                    <a:p>
                      <a:pPr algn="ctr" fontAlgn="ctr"/>
                      <a:r>
                        <a:rPr lang="en-US" sz="700" u="none" strike="noStrike">
                          <a:effectLst/>
                        </a:rPr>
                        <a:t>3.838</a:t>
                      </a:r>
                      <a:endParaRPr lang="en-US" sz="700" b="0" i="0" u="none" strike="noStrike">
                        <a:solidFill>
                          <a:srgbClr val="000000"/>
                        </a:solidFill>
                        <a:effectLst/>
                        <a:latin typeface="Calibri" panose="020F0502020204030204" pitchFamily="34" charset="0"/>
                      </a:endParaRPr>
                    </a:p>
                  </a:txBody>
                  <a:tcPr marL="5773" marR="5773" marT="5773" marB="0" anchor="ctr"/>
                </a:tc>
                <a:tc>
                  <a:txBody>
                    <a:bodyPr/>
                    <a:lstStyle/>
                    <a:p>
                      <a:pPr algn="ctr" fontAlgn="ctr"/>
                      <a:r>
                        <a:rPr lang="en-US" sz="700" u="none" strike="noStrike">
                          <a:effectLst/>
                        </a:rPr>
                        <a:t>14.8085</a:t>
                      </a:r>
                      <a:endParaRPr lang="en-US" sz="700" b="0" i="0" u="none" strike="noStrike">
                        <a:solidFill>
                          <a:srgbClr val="000000"/>
                        </a:solidFill>
                        <a:effectLst/>
                        <a:latin typeface="Calibri" panose="020F0502020204030204" pitchFamily="34" charset="0"/>
                      </a:endParaRPr>
                    </a:p>
                  </a:txBody>
                  <a:tcPr marL="5773" marR="5773" marT="5773" marB="0" anchor="ctr"/>
                </a:tc>
                <a:extLst>
                  <a:ext uri="{0D108BD9-81ED-4DB2-BD59-A6C34878D82A}">
                    <a16:rowId xmlns:a16="http://schemas.microsoft.com/office/drawing/2014/main" val="2599684812"/>
                  </a:ext>
                </a:extLst>
              </a:tr>
              <a:tr h="201542">
                <a:tc vMerge="1">
                  <a:txBody>
                    <a:bodyPr/>
                    <a:lstStyle/>
                    <a:p>
                      <a:endParaRPr lang="en-US"/>
                    </a:p>
                  </a:txBody>
                  <a:tcPr/>
                </a:tc>
                <a:tc>
                  <a:txBody>
                    <a:bodyPr/>
                    <a:lstStyle/>
                    <a:p>
                      <a:pPr algn="ctr" fontAlgn="ctr"/>
                      <a:r>
                        <a:rPr lang="en-US" sz="700" u="none" strike="noStrike">
                          <a:effectLst/>
                        </a:rPr>
                        <a:t>Thiel</a:t>
                      </a:r>
                      <a:endParaRPr lang="en-US" sz="700" b="0" i="0" u="none" strike="noStrike">
                        <a:solidFill>
                          <a:srgbClr val="000000"/>
                        </a:solidFill>
                        <a:effectLst/>
                        <a:latin typeface="Calibri" panose="020F0502020204030204" pitchFamily="34" charset="0"/>
                      </a:endParaRPr>
                    </a:p>
                  </a:txBody>
                  <a:tcPr marL="5773" marR="5773" marT="5773" marB="0" anchor="ctr"/>
                </a:tc>
                <a:tc>
                  <a:txBody>
                    <a:bodyPr/>
                    <a:lstStyle/>
                    <a:p>
                      <a:pPr algn="ctr" fontAlgn="ctr"/>
                      <a:r>
                        <a:rPr lang="en-US" sz="700" u="none" strike="noStrike">
                          <a:effectLst/>
                        </a:rPr>
                        <a:t>11144</a:t>
                      </a:r>
                      <a:endParaRPr lang="en-US" sz="700" b="0" i="0" u="none" strike="noStrike">
                        <a:solidFill>
                          <a:srgbClr val="000000"/>
                        </a:solidFill>
                        <a:effectLst/>
                        <a:latin typeface="Calibri" panose="020F0502020204030204" pitchFamily="34" charset="0"/>
                      </a:endParaRPr>
                    </a:p>
                  </a:txBody>
                  <a:tcPr marL="5773" marR="5773" marT="5773" marB="0" anchor="ctr"/>
                </a:tc>
                <a:tc>
                  <a:txBody>
                    <a:bodyPr/>
                    <a:lstStyle/>
                    <a:p>
                      <a:pPr algn="ctr" fontAlgn="ctr"/>
                      <a:r>
                        <a:rPr lang="en-US" sz="700" u="none" strike="noStrike">
                          <a:effectLst/>
                        </a:rPr>
                        <a:t>2.515</a:t>
                      </a:r>
                      <a:endParaRPr lang="en-US" sz="700" b="0" i="0" u="none" strike="noStrike">
                        <a:solidFill>
                          <a:srgbClr val="000000"/>
                        </a:solidFill>
                        <a:effectLst/>
                        <a:latin typeface="Calibri" panose="020F0502020204030204" pitchFamily="34" charset="0"/>
                      </a:endParaRPr>
                    </a:p>
                  </a:txBody>
                  <a:tcPr marL="5773" marR="5773" marT="5773" marB="0" anchor="ctr"/>
                </a:tc>
                <a:tc>
                  <a:txBody>
                    <a:bodyPr/>
                    <a:lstStyle/>
                    <a:p>
                      <a:pPr algn="ctr" fontAlgn="ctr"/>
                      <a:r>
                        <a:rPr lang="en-US" sz="700" u="none" strike="noStrike">
                          <a:effectLst/>
                        </a:rPr>
                        <a:t>0.69085</a:t>
                      </a:r>
                      <a:endParaRPr lang="en-US" sz="700" b="0" i="0" u="none" strike="noStrike">
                        <a:solidFill>
                          <a:srgbClr val="000000"/>
                        </a:solidFill>
                        <a:effectLst/>
                        <a:latin typeface="Calibri" panose="020F0502020204030204" pitchFamily="34" charset="0"/>
                      </a:endParaRPr>
                    </a:p>
                  </a:txBody>
                  <a:tcPr marL="5773" marR="5773" marT="5773" marB="0" anchor="ctr"/>
                </a:tc>
                <a:tc>
                  <a:txBody>
                    <a:bodyPr/>
                    <a:lstStyle/>
                    <a:p>
                      <a:pPr algn="ctr" fontAlgn="ctr"/>
                      <a:r>
                        <a:rPr lang="en-US" sz="700" u="none" strike="noStrike">
                          <a:effectLst/>
                        </a:rPr>
                        <a:t>55.75</a:t>
                      </a:r>
                      <a:endParaRPr lang="en-US" sz="700" b="0" i="0" u="none" strike="noStrike">
                        <a:solidFill>
                          <a:srgbClr val="000000"/>
                        </a:solidFill>
                        <a:effectLst/>
                        <a:latin typeface="Calibri" panose="020F0502020204030204" pitchFamily="34" charset="0"/>
                      </a:endParaRPr>
                    </a:p>
                  </a:txBody>
                  <a:tcPr marL="5773" marR="5773" marT="5773" marB="0" anchor="ctr"/>
                </a:tc>
                <a:tc>
                  <a:txBody>
                    <a:bodyPr/>
                    <a:lstStyle/>
                    <a:p>
                      <a:pPr algn="ctr" fontAlgn="ctr"/>
                      <a:r>
                        <a:rPr lang="en-US" sz="700" u="none" strike="noStrike">
                          <a:effectLst/>
                        </a:rPr>
                        <a:t>79.35</a:t>
                      </a:r>
                      <a:endParaRPr lang="en-US" sz="700" b="0" i="0" u="none" strike="noStrike">
                        <a:solidFill>
                          <a:srgbClr val="000000"/>
                        </a:solidFill>
                        <a:effectLst/>
                        <a:latin typeface="Calibri" panose="020F0502020204030204" pitchFamily="34" charset="0"/>
                      </a:endParaRPr>
                    </a:p>
                  </a:txBody>
                  <a:tcPr marL="5773" marR="5773" marT="5773" marB="0" anchor="ctr"/>
                </a:tc>
                <a:tc>
                  <a:txBody>
                    <a:bodyPr/>
                    <a:lstStyle/>
                    <a:p>
                      <a:pPr algn="ctr" fontAlgn="ctr"/>
                      <a:r>
                        <a:rPr lang="en-US" sz="700" u="none" strike="noStrike">
                          <a:effectLst/>
                        </a:rPr>
                        <a:t>71.45</a:t>
                      </a:r>
                      <a:endParaRPr lang="en-US" sz="700" b="0" i="0" u="none" strike="noStrike">
                        <a:solidFill>
                          <a:srgbClr val="000000"/>
                        </a:solidFill>
                        <a:effectLst/>
                        <a:latin typeface="Calibri" panose="020F0502020204030204" pitchFamily="34" charset="0"/>
                      </a:endParaRPr>
                    </a:p>
                  </a:txBody>
                  <a:tcPr marL="5773" marR="5773" marT="5773" marB="0" anchor="ctr"/>
                </a:tc>
                <a:tc>
                  <a:txBody>
                    <a:bodyPr/>
                    <a:lstStyle/>
                    <a:p>
                      <a:pPr algn="ctr" fontAlgn="ctr"/>
                      <a:r>
                        <a:rPr lang="en-US" sz="700" u="none" strike="noStrike">
                          <a:effectLst/>
                        </a:rPr>
                        <a:t>4.215</a:t>
                      </a:r>
                      <a:endParaRPr lang="en-US" sz="700" b="0" i="0" u="none" strike="noStrike">
                        <a:solidFill>
                          <a:srgbClr val="000000"/>
                        </a:solidFill>
                        <a:effectLst/>
                        <a:latin typeface="Calibri" panose="020F0502020204030204" pitchFamily="34" charset="0"/>
                      </a:endParaRPr>
                    </a:p>
                  </a:txBody>
                  <a:tcPr marL="5773" marR="5773" marT="5773" marB="0" anchor="ctr"/>
                </a:tc>
                <a:tc>
                  <a:txBody>
                    <a:bodyPr/>
                    <a:lstStyle/>
                    <a:p>
                      <a:pPr algn="ctr" fontAlgn="ctr"/>
                      <a:r>
                        <a:rPr lang="en-US" sz="700" u="none" strike="noStrike">
                          <a:effectLst/>
                        </a:rPr>
                        <a:t>17.9445</a:t>
                      </a:r>
                      <a:endParaRPr lang="en-US" sz="700" b="0" i="0" u="none" strike="noStrike">
                        <a:solidFill>
                          <a:srgbClr val="000000"/>
                        </a:solidFill>
                        <a:effectLst/>
                        <a:latin typeface="Calibri" panose="020F0502020204030204" pitchFamily="34" charset="0"/>
                      </a:endParaRPr>
                    </a:p>
                  </a:txBody>
                  <a:tcPr marL="5773" marR="5773" marT="5773" marB="0" anchor="ctr"/>
                </a:tc>
                <a:extLst>
                  <a:ext uri="{0D108BD9-81ED-4DB2-BD59-A6C34878D82A}">
                    <a16:rowId xmlns:a16="http://schemas.microsoft.com/office/drawing/2014/main" val="219701421"/>
                  </a:ext>
                </a:extLst>
              </a:tr>
              <a:tr h="201542">
                <a:tc rowSpan="3">
                  <a:txBody>
                    <a:bodyPr/>
                    <a:lstStyle/>
                    <a:p>
                      <a:pPr algn="ctr" fontAlgn="ctr"/>
                      <a:r>
                        <a:rPr lang="en-US" sz="700" u="none" strike="noStrike">
                          <a:effectLst/>
                        </a:rPr>
                        <a:t>3rd World</a:t>
                      </a:r>
                      <a:endParaRPr lang="en-US" sz="700" b="0" i="0" u="none" strike="noStrike">
                        <a:solidFill>
                          <a:srgbClr val="000000"/>
                        </a:solidFill>
                        <a:effectLst/>
                        <a:latin typeface="Calibri" panose="020F0502020204030204" pitchFamily="34" charset="0"/>
                      </a:endParaRPr>
                    </a:p>
                  </a:txBody>
                  <a:tcPr marL="5773" marR="5773" marT="5773" marB="0" anchor="ctr"/>
                </a:tc>
                <a:tc>
                  <a:txBody>
                    <a:bodyPr/>
                    <a:lstStyle/>
                    <a:p>
                      <a:pPr algn="ctr" fontAlgn="ctr"/>
                      <a:r>
                        <a:rPr lang="en-US" sz="700" u="none" strike="noStrike">
                          <a:effectLst/>
                        </a:rPr>
                        <a:t>Gradient Boosting</a:t>
                      </a:r>
                      <a:endParaRPr lang="en-US" sz="700" b="0" i="0" u="none" strike="noStrike">
                        <a:solidFill>
                          <a:srgbClr val="000000"/>
                        </a:solidFill>
                        <a:effectLst/>
                        <a:latin typeface="Calibri" panose="020F0502020204030204" pitchFamily="34" charset="0"/>
                      </a:endParaRPr>
                    </a:p>
                  </a:txBody>
                  <a:tcPr marL="5773" marR="5773" marT="5773" marB="0" anchor="ctr"/>
                </a:tc>
                <a:tc>
                  <a:txBody>
                    <a:bodyPr/>
                    <a:lstStyle/>
                    <a:p>
                      <a:pPr algn="ctr" fontAlgn="ctr"/>
                      <a:r>
                        <a:rPr lang="en-US" sz="700" u="none" strike="noStrike">
                          <a:effectLst/>
                        </a:rPr>
                        <a:t>2556</a:t>
                      </a:r>
                      <a:endParaRPr lang="en-US" sz="700" b="0" i="0" u="none" strike="noStrike">
                        <a:solidFill>
                          <a:srgbClr val="000000"/>
                        </a:solidFill>
                        <a:effectLst/>
                        <a:latin typeface="Calibri" panose="020F0502020204030204" pitchFamily="34" charset="0"/>
                      </a:endParaRPr>
                    </a:p>
                  </a:txBody>
                  <a:tcPr marL="5773" marR="5773" marT="5773" marB="0" anchor="ctr"/>
                </a:tc>
                <a:tc>
                  <a:txBody>
                    <a:bodyPr/>
                    <a:lstStyle/>
                    <a:p>
                      <a:pPr algn="ctr" fontAlgn="ctr"/>
                      <a:r>
                        <a:rPr lang="en-US" sz="700" u="none" strike="noStrike">
                          <a:effectLst/>
                        </a:rPr>
                        <a:t>0.2615</a:t>
                      </a:r>
                      <a:endParaRPr lang="en-US" sz="700" b="0" i="0" u="none" strike="noStrike">
                        <a:solidFill>
                          <a:srgbClr val="000000"/>
                        </a:solidFill>
                        <a:effectLst/>
                        <a:latin typeface="Calibri" panose="020F0502020204030204" pitchFamily="34" charset="0"/>
                      </a:endParaRPr>
                    </a:p>
                  </a:txBody>
                  <a:tcPr marL="5773" marR="5773" marT="5773" marB="0" anchor="ctr"/>
                </a:tc>
                <a:tc>
                  <a:txBody>
                    <a:bodyPr/>
                    <a:lstStyle/>
                    <a:p>
                      <a:pPr algn="ctr" fontAlgn="ctr"/>
                      <a:r>
                        <a:rPr lang="en-US" sz="700" u="none" strike="noStrike">
                          <a:effectLst/>
                        </a:rPr>
                        <a:t>0.99425</a:t>
                      </a:r>
                      <a:endParaRPr lang="en-US" sz="700" b="0" i="0" u="none" strike="noStrike">
                        <a:solidFill>
                          <a:srgbClr val="000000"/>
                        </a:solidFill>
                        <a:effectLst/>
                        <a:latin typeface="Calibri" panose="020F0502020204030204" pitchFamily="34" charset="0"/>
                      </a:endParaRPr>
                    </a:p>
                  </a:txBody>
                  <a:tcPr marL="5773" marR="5773" marT="5773" marB="0" anchor="ctr"/>
                </a:tc>
                <a:tc>
                  <a:txBody>
                    <a:bodyPr/>
                    <a:lstStyle/>
                    <a:p>
                      <a:pPr algn="ctr" fontAlgn="ctr"/>
                      <a:r>
                        <a:rPr lang="en-US" sz="700" u="none" strike="noStrike">
                          <a:effectLst/>
                        </a:rPr>
                        <a:t>44.75</a:t>
                      </a:r>
                      <a:endParaRPr lang="en-US" sz="700" b="0" i="0" u="none" strike="noStrike">
                        <a:solidFill>
                          <a:srgbClr val="000000"/>
                        </a:solidFill>
                        <a:effectLst/>
                        <a:latin typeface="Calibri" panose="020F0502020204030204" pitchFamily="34" charset="0"/>
                      </a:endParaRPr>
                    </a:p>
                  </a:txBody>
                  <a:tcPr marL="5773" marR="5773" marT="5773" marB="0" anchor="ctr"/>
                </a:tc>
                <a:tc>
                  <a:txBody>
                    <a:bodyPr/>
                    <a:lstStyle/>
                    <a:p>
                      <a:pPr algn="ctr" fontAlgn="ctr"/>
                      <a:r>
                        <a:rPr lang="en-US" sz="700" u="none" strike="noStrike">
                          <a:effectLst/>
                        </a:rPr>
                        <a:t>59.95</a:t>
                      </a:r>
                      <a:endParaRPr lang="en-US" sz="700" b="0" i="0" u="none" strike="noStrike">
                        <a:solidFill>
                          <a:srgbClr val="000000"/>
                        </a:solidFill>
                        <a:effectLst/>
                        <a:latin typeface="Calibri" panose="020F0502020204030204" pitchFamily="34" charset="0"/>
                      </a:endParaRPr>
                    </a:p>
                  </a:txBody>
                  <a:tcPr marL="5773" marR="5773" marT="5773" marB="0" anchor="ctr"/>
                </a:tc>
                <a:tc>
                  <a:txBody>
                    <a:bodyPr/>
                    <a:lstStyle/>
                    <a:p>
                      <a:pPr algn="ctr" fontAlgn="ctr"/>
                      <a:r>
                        <a:rPr lang="en-US" sz="700" u="none" strike="noStrike">
                          <a:effectLst/>
                        </a:rPr>
                        <a:t>55.4</a:t>
                      </a:r>
                      <a:endParaRPr lang="en-US" sz="700" b="0" i="0" u="none" strike="noStrike">
                        <a:solidFill>
                          <a:srgbClr val="000000"/>
                        </a:solidFill>
                        <a:effectLst/>
                        <a:latin typeface="Calibri" panose="020F0502020204030204" pitchFamily="34" charset="0"/>
                      </a:endParaRPr>
                    </a:p>
                  </a:txBody>
                  <a:tcPr marL="5773" marR="5773" marT="5773" marB="0" anchor="ctr"/>
                </a:tc>
                <a:tc>
                  <a:txBody>
                    <a:bodyPr/>
                    <a:lstStyle/>
                    <a:p>
                      <a:pPr algn="ctr" fontAlgn="ctr"/>
                      <a:r>
                        <a:rPr lang="en-US" sz="700" u="none" strike="noStrike">
                          <a:effectLst/>
                        </a:rPr>
                        <a:t>3.4695</a:t>
                      </a:r>
                      <a:endParaRPr lang="en-US" sz="700" b="0" i="0" u="none" strike="noStrike">
                        <a:solidFill>
                          <a:srgbClr val="000000"/>
                        </a:solidFill>
                        <a:effectLst/>
                        <a:latin typeface="Calibri" panose="020F0502020204030204" pitchFamily="34" charset="0"/>
                      </a:endParaRPr>
                    </a:p>
                  </a:txBody>
                  <a:tcPr marL="5773" marR="5773" marT="5773" marB="0" anchor="ctr"/>
                </a:tc>
                <a:tc>
                  <a:txBody>
                    <a:bodyPr/>
                    <a:lstStyle/>
                    <a:p>
                      <a:pPr algn="ctr" fontAlgn="ctr"/>
                      <a:r>
                        <a:rPr lang="en-US" sz="700" u="none" strike="noStrike">
                          <a:effectLst/>
                        </a:rPr>
                        <a:t>12.4105</a:t>
                      </a:r>
                      <a:endParaRPr lang="en-US" sz="700" b="0" i="0" u="none" strike="noStrike">
                        <a:solidFill>
                          <a:srgbClr val="000000"/>
                        </a:solidFill>
                        <a:effectLst/>
                        <a:latin typeface="Calibri" panose="020F0502020204030204" pitchFamily="34" charset="0"/>
                      </a:endParaRPr>
                    </a:p>
                  </a:txBody>
                  <a:tcPr marL="5773" marR="5773" marT="5773" marB="0" anchor="ctr"/>
                </a:tc>
                <a:extLst>
                  <a:ext uri="{0D108BD9-81ED-4DB2-BD59-A6C34878D82A}">
                    <a16:rowId xmlns:a16="http://schemas.microsoft.com/office/drawing/2014/main" val="2170504749"/>
                  </a:ext>
                </a:extLst>
              </a:tr>
              <a:tr h="201542">
                <a:tc vMerge="1">
                  <a:txBody>
                    <a:bodyPr/>
                    <a:lstStyle/>
                    <a:p>
                      <a:endParaRPr lang="en-US"/>
                    </a:p>
                  </a:txBody>
                  <a:tcPr/>
                </a:tc>
                <a:tc>
                  <a:txBody>
                    <a:bodyPr/>
                    <a:lstStyle/>
                    <a:p>
                      <a:pPr algn="ctr" fontAlgn="ctr"/>
                      <a:r>
                        <a:rPr lang="en-US" sz="700" u="none" strike="noStrike">
                          <a:effectLst/>
                        </a:rPr>
                        <a:t>Ridge</a:t>
                      </a:r>
                      <a:endParaRPr lang="en-US" sz="700" b="0" i="0" u="none" strike="noStrike">
                        <a:solidFill>
                          <a:srgbClr val="000000"/>
                        </a:solidFill>
                        <a:effectLst/>
                        <a:latin typeface="Calibri" panose="020F0502020204030204" pitchFamily="34" charset="0"/>
                      </a:endParaRPr>
                    </a:p>
                  </a:txBody>
                  <a:tcPr marL="5773" marR="5773" marT="5773" marB="0" anchor="ctr"/>
                </a:tc>
                <a:tc>
                  <a:txBody>
                    <a:bodyPr/>
                    <a:lstStyle/>
                    <a:p>
                      <a:pPr algn="ctr" fontAlgn="ctr"/>
                      <a:r>
                        <a:rPr lang="en-US" sz="700" u="none" strike="noStrike">
                          <a:effectLst/>
                        </a:rPr>
                        <a:t>2556</a:t>
                      </a:r>
                      <a:endParaRPr lang="en-US" sz="700" b="0" i="0" u="none" strike="noStrike">
                        <a:solidFill>
                          <a:srgbClr val="000000"/>
                        </a:solidFill>
                        <a:effectLst/>
                        <a:latin typeface="Calibri" panose="020F0502020204030204" pitchFamily="34" charset="0"/>
                      </a:endParaRPr>
                    </a:p>
                  </a:txBody>
                  <a:tcPr marL="5773" marR="5773" marT="5773" marB="0" anchor="ctr"/>
                </a:tc>
                <a:tc>
                  <a:txBody>
                    <a:bodyPr/>
                    <a:lstStyle/>
                    <a:p>
                      <a:pPr algn="ctr" fontAlgn="ctr"/>
                      <a:r>
                        <a:rPr lang="en-US" sz="700" u="none" strike="noStrike">
                          <a:effectLst/>
                        </a:rPr>
                        <a:t>2.644</a:t>
                      </a:r>
                      <a:endParaRPr lang="en-US" sz="700" b="0" i="0" u="none" strike="noStrike">
                        <a:solidFill>
                          <a:srgbClr val="000000"/>
                        </a:solidFill>
                        <a:effectLst/>
                        <a:latin typeface="Calibri" panose="020F0502020204030204" pitchFamily="34" charset="0"/>
                      </a:endParaRPr>
                    </a:p>
                  </a:txBody>
                  <a:tcPr marL="5773" marR="5773" marT="5773" marB="0" anchor="ctr"/>
                </a:tc>
                <a:tc>
                  <a:txBody>
                    <a:bodyPr/>
                    <a:lstStyle/>
                    <a:p>
                      <a:pPr algn="ctr" fontAlgn="ctr"/>
                      <a:r>
                        <a:rPr lang="en-US" sz="700" u="none" strike="noStrike">
                          <a:effectLst/>
                        </a:rPr>
                        <a:t>0.4552</a:t>
                      </a:r>
                      <a:endParaRPr lang="en-US" sz="700" b="0" i="0" u="none" strike="noStrike">
                        <a:solidFill>
                          <a:srgbClr val="000000"/>
                        </a:solidFill>
                        <a:effectLst/>
                        <a:latin typeface="Calibri" panose="020F0502020204030204" pitchFamily="34" charset="0"/>
                      </a:endParaRPr>
                    </a:p>
                  </a:txBody>
                  <a:tcPr marL="5773" marR="5773" marT="5773" marB="0" anchor="ctr"/>
                </a:tc>
                <a:tc>
                  <a:txBody>
                    <a:bodyPr/>
                    <a:lstStyle/>
                    <a:p>
                      <a:pPr algn="ctr" fontAlgn="ctr"/>
                      <a:r>
                        <a:rPr lang="en-US" sz="700" u="none" strike="noStrike">
                          <a:effectLst/>
                        </a:rPr>
                        <a:t>49.45</a:t>
                      </a:r>
                      <a:endParaRPr lang="en-US" sz="700" b="0" i="0" u="none" strike="noStrike">
                        <a:solidFill>
                          <a:srgbClr val="000000"/>
                        </a:solidFill>
                        <a:effectLst/>
                        <a:latin typeface="Calibri" panose="020F0502020204030204" pitchFamily="34" charset="0"/>
                      </a:endParaRPr>
                    </a:p>
                  </a:txBody>
                  <a:tcPr marL="5773" marR="5773" marT="5773" marB="0" anchor="ctr"/>
                </a:tc>
                <a:tc>
                  <a:txBody>
                    <a:bodyPr/>
                    <a:lstStyle/>
                    <a:p>
                      <a:pPr algn="ctr" fontAlgn="ctr"/>
                      <a:r>
                        <a:rPr lang="en-US" sz="700" u="none" strike="noStrike">
                          <a:effectLst/>
                        </a:rPr>
                        <a:t>59.95</a:t>
                      </a:r>
                      <a:endParaRPr lang="en-US" sz="700" b="0" i="0" u="none" strike="noStrike">
                        <a:solidFill>
                          <a:srgbClr val="000000"/>
                        </a:solidFill>
                        <a:effectLst/>
                        <a:latin typeface="Calibri" panose="020F0502020204030204" pitchFamily="34" charset="0"/>
                      </a:endParaRPr>
                    </a:p>
                  </a:txBody>
                  <a:tcPr marL="5773" marR="5773" marT="5773" marB="0" anchor="ctr"/>
                </a:tc>
                <a:tc>
                  <a:txBody>
                    <a:bodyPr/>
                    <a:lstStyle/>
                    <a:p>
                      <a:pPr algn="ctr" fontAlgn="ctr"/>
                      <a:r>
                        <a:rPr lang="en-US" sz="700" u="none" strike="noStrike">
                          <a:effectLst/>
                        </a:rPr>
                        <a:t>55.4</a:t>
                      </a:r>
                      <a:endParaRPr lang="en-US" sz="700" b="0" i="0" u="none" strike="noStrike">
                        <a:solidFill>
                          <a:srgbClr val="000000"/>
                        </a:solidFill>
                        <a:effectLst/>
                        <a:latin typeface="Calibri" panose="020F0502020204030204" pitchFamily="34" charset="0"/>
                      </a:endParaRPr>
                    </a:p>
                  </a:txBody>
                  <a:tcPr marL="5773" marR="5773" marT="5773" marB="0" anchor="ctr"/>
                </a:tc>
                <a:tc>
                  <a:txBody>
                    <a:bodyPr/>
                    <a:lstStyle/>
                    <a:p>
                      <a:pPr algn="ctr" fontAlgn="ctr"/>
                      <a:r>
                        <a:rPr lang="en-US" sz="700" u="none" strike="noStrike">
                          <a:effectLst/>
                        </a:rPr>
                        <a:t>2.159</a:t>
                      </a:r>
                      <a:endParaRPr lang="en-US" sz="700" b="0" i="0" u="none" strike="noStrike">
                        <a:solidFill>
                          <a:srgbClr val="000000"/>
                        </a:solidFill>
                        <a:effectLst/>
                        <a:latin typeface="Calibri" panose="020F0502020204030204" pitchFamily="34" charset="0"/>
                      </a:endParaRPr>
                    </a:p>
                  </a:txBody>
                  <a:tcPr marL="5773" marR="5773" marT="5773" marB="0" anchor="ctr"/>
                </a:tc>
                <a:tc>
                  <a:txBody>
                    <a:bodyPr/>
                    <a:lstStyle/>
                    <a:p>
                      <a:pPr algn="ctr" fontAlgn="ctr"/>
                      <a:r>
                        <a:rPr lang="en-US" sz="700" u="none" strike="noStrike">
                          <a:effectLst/>
                        </a:rPr>
                        <a:t>4.8855</a:t>
                      </a:r>
                      <a:endParaRPr lang="en-US" sz="700" b="0" i="0" u="none" strike="noStrike">
                        <a:solidFill>
                          <a:srgbClr val="000000"/>
                        </a:solidFill>
                        <a:effectLst/>
                        <a:latin typeface="Calibri" panose="020F0502020204030204" pitchFamily="34" charset="0"/>
                      </a:endParaRPr>
                    </a:p>
                  </a:txBody>
                  <a:tcPr marL="5773" marR="5773" marT="5773" marB="0" anchor="ctr"/>
                </a:tc>
                <a:extLst>
                  <a:ext uri="{0D108BD9-81ED-4DB2-BD59-A6C34878D82A}">
                    <a16:rowId xmlns:a16="http://schemas.microsoft.com/office/drawing/2014/main" val="499872651"/>
                  </a:ext>
                </a:extLst>
              </a:tr>
              <a:tr h="201542">
                <a:tc vMerge="1">
                  <a:txBody>
                    <a:bodyPr/>
                    <a:lstStyle/>
                    <a:p>
                      <a:endParaRPr lang="en-US"/>
                    </a:p>
                  </a:txBody>
                  <a:tcPr/>
                </a:tc>
                <a:tc>
                  <a:txBody>
                    <a:bodyPr/>
                    <a:lstStyle/>
                    <a:p>
                      <a:pPr algn="ctr" fontAlgn="ctr"/>
                      <a:r>
                        <a:rPr lang="en-US" sz="700" u="none" strike="noStrike">
                          <a:effectLst/>
                        </a:rPr>
                        <a:t>Thiel</a:t>
                      </a:r>
                      <a:endParaRPr lang="en-US" sz="700" b="0" i="0" u="none" strike="noStrike">
                        <a:solidFill>
                          <a:srgbClr val="000000"/>
                        </a:solidFill>
                        <a:effectLst/>
                        <a:latin typeface="Calibri" panose="020F0502020204030204" pitchFamily="34" charset="0"/>
                      </a:endParaRPr>
                    </a:p>
                  </a:txBody>
                  <a:tcPr marL="5773" marR="5773" marT="5773" marB="0" anchor="ctr"/>
                </a:tc>
                <a:tc>
                  <a:txBody>
                    <a:bodyPr/>
                    <a:lstStyle/>
                    <a:p>
                      <a:pPr algn="ctr" fontAlgn="ctr"/>
                      <a:r>
                        <a:rPr lang="en-US" sz="700" u="none" strike="noStrike">
                          <a:effectLst/>
                        </a:rPr>
                        <a:t>2272</a:t>
                      </a:r>
                      <a:endParaRPr lang="en-US" sz="700" b="0" i="0" u="none" strike="noStrike">
                        <a:solidFill>
                          <a:srgbClr val="000000"/>
                        </a:solidFill>
                        <a:effectLst/>
                        <a:latin typeface="Calibri" panose="020F0502020204030204" pitchFamily="34" charset="0"/>
                      </a:endParaRPr>
                    </a:p>
                  </a:txBody>
                  <a:tcPr marL="5773" marR="5773" marT="5773" marB="0" anchor="ctr"/>
                </a:tc>
                <a:tc>
                  <a:txBody>
                    <a:bodyPr/>
                    <a:lstStyle/>
                    <a:p>
                      <a:pPr algn="ctr" fontAlgn="ctr"/>
                      <a:r>
                        <a:rPr lang="en-US" sz="700" u="none" strike="noStrike">
                          <a:effectLst/>
                        </a:rPr>
                        <a:t>2.7825</a:t>
                      </a:r>
                      <a:endParaRPr lang="en-US" sz="700" b="0" i="0" u="none" strike="noStrike">
                        <a:solidFill>
                          <a:srgbClr val="000000"/>
                        </a:solidFill>
                        <a:effectLst/>
                        <a:latin typeface="Calibri" panose="020F0502020204030204" pitchFamily="34" charset="0"/>
                      </a:endParaRPr>
                    </a:p>
                  </a:txBody>
                  <a:tcPr marL="5773" marR="5773" marT="5773" marB="0" anchor="ctr"/>
                </a:tc>
                <a:tc>
                  <a:txBody>
                    <a:bodyPr/>
                    <a:lstStyle/>
                    <a:p>
                      <a:pPr algn="ctr" fontAlgn="ctr"/>
                      <a:r>
                        <a:rPr lang="en-US" sz="700" u="none" strike="noStrike">
                          <a:effectLst/>
                        </a:rPr>
                        <a:t>0.39155</a:t>
                      </a:r>
                      <a:endParaRPr lang="en-US" sz="700" b="0" i="0" u="none" strike="noStrike">
                        <a:solidFill>
                          <a:srgbClr val="000000"/>
                        </a:solidFill>
                        <a:effectLst/>
                        <a:latin typeface="Calibri" panose="020F0502020204030204" pitchFamily="34" charset="0"/>
                      </a:endParaRPr>
                    </a:p>
                  </a:txBody>
                  <a:tcPr marL="5773" marR="5773" marT="5773" marB="0" anchor="ctr"/>
                </a:tc>
                <a:tc>
                  <a:txBody>
                    <a:bodyPr/>
                    <a:lstStyle/>
                    <a:p>
                      <a:pPr algn="ctr" fontAlgn="ctr"/>
                      <a:r>
                        <a:rPr lang="en-US" sz="700" u="none" strike="noStrike">
                          <a:effectLst/>
                        </a:rPr>
                        <a:t>48.8</a:t>
                      </a:r>
                      <a:endParaRPr lang="en-US" sz="700" b="0" i="0" u="none" strike="noStrike">
                        <a:solidFill>
                          <a:srgbClr val="000000"/>
                        </a:solidFill>
                        <a:effectLst/>
                        <a:latin typeface="Calibri" panose="020F0502020204030204" pitchFamily="34" charset="0"/>
                      </a:endParaRPr>
                    </a:p>
                  </a:txBody>
                  <a:tcPr marL="5773" marR="5773" marT="5773" marB="0" anchor="ctr"/>
                </a:tc>
                <a:tc>
                  <a:txBody>
                    <a:bodyPr/>
                    <a:lstStyle/>
                    <a:p>
                      <a:pPr algn="ctr" fontAlgn="ctr"/>
                      <a:r>
                        <a:rPr lang="en-US" sz="700" u="none" strike="noStrike">
                          <a:effectLst/>
                        </a:rPr>
                        <a:t>61.2</a:t>
                      </a:r>
                      <a:endParaRPr lang="en-US" sz="700" b="0" i="0" u="none" strike="noStrike">
                        <a:solidFill>
                          <a:srgbClr val="000000"/>
                        </a:solidFill>
                        <a:effectLst/>
                        <a:latin typeface="Calibri" panose="020F0502020204030204" pitchFamily="34" charset="0"/>
                      </a:endParaRPr>
                    </a:p>
                  </a:txBody>
                  <a:tcPr marL="5773" marR="5773" marT="5773" marB="0" anchor="ctr"/>
                </a:tc>
                <a:tc>
                  <a:txBody>
                    <a:bodyPr/>
                    <a:lstStyle/>
                    <a:p>
                      <a:pPr algn="ctr" fontAlgn="ctr"/>
                      <a:r>
                        <a:rPr lang="en-US" sz="700" u="none" strike="noStrike">
                          <a:effectLst/>
                        </a:rPr>
                        <a:t>55.95</a:t>
                      </a:r>
                      <a:endParaRPr lang="en-US" sz="700" b="0" i="0" u="none" strike="noStrike">
                        <a:solidFill>
                          <a:srgbClr val="000000"/>
                        </a:solidFill>
                        <a:effectLst/>
                        <a:latin typeface="Calibri" panose="020F0502020204030204" pitchFamily="34" charset="0"/>
                      </a:endParaRPr>
                    </a:p>
                  </a:txBody>
                  <a:tcPr marL="5773" marR="5773" marT="5773" marB="0" anchor="ctr"/>
                </a:tc>
                <a:tc>
                  <a:txBody>
                    <a:bodyPr/>
                    <a:lstStyle/>
                    <a:p>
                      <a:pPr algn="ctr" fontAlgn="ctr"/>
                      <a:r>
                        <a:rPr lang="en-US" sz="700" u="none" strike="noStrike">
                          <a:effectLst/>
                        </a:rPr>
                        <a:t>2.54</a:t>
                      </a:r>
                      <a:endParaRPr lang="en-US" sz="700" b="0" i="0" u="none" strike="noStrike">
                        <a:solidFill>
                          <a:srgbClr val="000000"/>
                        </a:solidFill>
                        <a:effectLst/>
                        <a:latin typeface="Calibri" panose="020F0502020204030204" pitchFamily="34" charset="0"/>
                      </a:endParaRPr>
                    </a:p>
                  </a:txBody>
                  <a:tcPr marL="5773" marR="5773" marT="5773" marB="0" anchor="ctr"/>
                </a:tc>
                <a:tc>
                  <a:txBody>
                    <a:bodyPr/>
                    <a:lstStyle/>
                    <a:p>
                      <a:pPr algn="ctr" fontAlgn="ctr"/>
                      <a:r>
                        <a:rPr lang="en-US" sz="700" u="none" strike="noStrike">
                          <a:effectLst/>
                        </a:rPr>
                        <a:t>6.561</a:t>
                      </a:r>
                      <a:endParaRPr lang="en-US" sz="700" b="0" i="0" u="none" strike="noStrike">
                        <a:solidFill>
                          <a:srgbClr val="000000"/>
                        </a:solidFill>
                        <a:effectLst/>
                        <a:latin typeface="Calibri" panose="020F0502020204030204" pitchFamily="34" charset="0"/>
                      </a:endParaRPr>
                    </a:p>
                  </a:txBody>
                  <a:tcPr marL="5773" marR="5773" marT="5773" marB="0" anchor="ctr"/>
                </a:tc>
                <a:extLst>
                  <a:ext uri="{0D108BD9-81ED-4DB2-BD59-A6C34878D82A}">
                    <a16:rowId xmlns:a16="http://schemas.microsoft.com/office/drawing/2014/main" val="947843558"/>
                  </a:ext>
                </a:extLst>
              </a:tr>
              <a:tr h="201542">
                <a:tc rowSpan="3">
                  <a:txBody>
                    <a:bodyPr/>
                    <a:lstStyle/>
                    <a:p>
                      <a:pPr algn="ctr" fontAlgn="ctr"/>
                      <a:r>
                        <a:rPr lang="en-US" sz="700" u="none" strike="noStrike">
                          <a:effectLst/>
                        </a:rPr>
                        <a:t>Developed</a:t>
                      </a:r>
                      <a:endParaRPr lang="en-US" sz="700" b="0" i="0" u="none" strike="noStrike">
                        <a:solidFill>
                          <a:srgbClr val="000000"/>
                        </a:solidFill>
                        <a:effectLst/>
                        <a:latin typeface="Calibri" panose="020F0502020204030204" pitchFamily="34" charset="0"/>
                      </a:endParaRPr>
                    </a:p>
                  </a:txBody>
                  <a:tcPr marL="5773" marR="5773" marT="5773" marB="0" anchor="ctr"/>
                </a:tc>
                <a:tc>
                  <a:txBody>
                    <a:bodyPr/>
                    <a:lstStyle/>
                    <a:p>
                      <a:pPr algn="ctr" fontAlgn="ctr"/>
                      <a:r>
                        <a:rPr lang="en-US" sz="700" u="none" strike="noStrike">
                          <a:effectLst/>
                        </a:rPr>
                        <a:t>Gradient Boosting</a:t>
                      </a:r>
                      <a:endParaRPr lang="en-US" sz="700" b="0" i="0" u="none" strike="noStrike">
                        <a:solidFill>
                          <a:srgbClr val="000000"/>
                        </a:solidFill>
                        <a:effectLst/>
                        <a:latin typeface="Calibri" panose="020F0502020204030204" pitchFamily="34" charset="0"/>
                      </a:endParaRPr>
                    </a:p>
                  </a:txBody>
                  <a:tcPr marL="5773" marR="5773" marT="5773" marB="0" anchor="ctr"/>
                </a:tc>
                <a:tc>
                  <a:txBody>
                    <a:bodyPr/>
                    <a:lstStyle/>
                    <a:p>
                      <a:pPr algn="ctr" fontAlgn="ctr"/>
                      <a:r>
                        <a:rPr lang="en-US" sz="700" u="none" strike="noStrike">
                          <a:effectLst/>
                        </a:rPr>
                        <a:t>3447</a:t>
                      </a:r>
                      <a:endParaRPr lang="en-US" sz="700" b="0" i="0" u="none" strike="noStrike">
                        <a:solidFill>
                          <a:srgbClr val="000000"/>
                        </a:solidFill>
                        <a:effectLst/>
                        <a:latin typeface="Calibri" panose="020F0502020204030204" pitchFamily="34" charset="0"/>
                      </a:endParaRPr>
                    </a:p>
                  </a:txBody>
                  <a:tcPr marL="5773" marR="5773" marT="5773" marB="0" anchor="ctr"/>
                </a:tc>
                <a:tc>
                  <a:txBody>
                    <a:bodyPr/>
                    <a:lstStyle/>
                    <a:p>
                      <a:pPr algn="ctr" fontAlgn="ctr"/>
                      <a:r>
                        <a:rPr lang="en-US" sz="700" u="none" strike="noStrike">
                          <a:effectLst/>
                        </a:rPr>
                        <a:t>0.4155</a:t>
                      </a:r>
                      <a:endParaRPr lang="en-US" sz="700" b="0" i="0" u="none" strike="noStrike">
                        <a:solidFill>
                          <a:srgbClr val="000000"/>
                        </a:solidFill>
                        <a:effectLst/>
                        <a:latin typeface="Calibri" panose="020F0502020204030204" pitchFamily="34" charset="0"/>
                      </a:endParaRPr>
                    </a:p>
                  </a:txBody>
                  <a:tcPr marL="5773" marR="5773" marT="5773" marB="0" anchor="ctr"/>
                </a:tc>
                <a:tc>
                  <a:txBody>
                    <a:bodyPr/>
                    <a:lstStyle/>
                    <a:p>
                      <a:pPr algn="ctr" fontAlgn="ctr"/>
                      <a:r>
                        <a:rPr lang="en-US" sz="700" u="none" strike="noStrike">
                          <a:effectLst/>
                        </a:rPr>
                        <a:t>0.98635</a:t>
                      </a:r>
                      <a:endParaRPr lang="en-US" sz="700" b="0" i="0" u="none" strike="noStrike">
                        <a:solidFill>
                          <a:srgbClr val="000000"/>
                        </a:solidFill>
                        <a:effectLst/>
                        <a:latin typeface="Calibri" panose="020F0502020204030204" pitchFamily="34" charset="0"/>
                      </a:endParaRPr>
                    </a:p>
                  </a:txBody>
                  <a:tcPr marL="5773" marR="5773" marT="5773" marB="0" anchor="ctr"/>
                </a:tc>
                <a:tc>
                  <a:txBody>
                    <a:bodyPr/>
                    <a:lstStyle/>
                    <a:p>
                      <a:pPr algn="ctr" fontAlgn="ctr"/>
                      <a:r>
                        <a:rPr lang="en-US" sz="700" u="none" strike="noStrike">
                          <a:effectLst/>
                        </a:rPr>
                        <a:t>71.95</a:t>
                      </a:r>
                      <a:endParaRPr lang="en-US" sz="700" b="0" i="0" u="none" strike="noStrike">
                        <a:solidFill>
                          <a:srgbClr val="000000"/>
                        </a:solidFill>
                        <a:effectLst/>
                        <a:latin typeface="Calibri" panose="020F0502020204030204" pitchFamily="34" charset="0"/>
                      </a:endParaRPr>
                    </a:p>
                  </a:txBody>
                  <a:tcPr marL="5773" marR="5773" marT="5773" marB="0" anchor="ctr"/>
                </a:tc>
                <a:tc>
                  <a:txBody>
                    <a:bodyPr/>
                    <a:lstStyle/>
                    <a:p>
                      <a:pPr algn="ctr" fontAlgn="ctr"/>
                      <a:r>
                        <a:rPr lang="en-US" sz="700" u="none" strike="noStrike">
                          <a:effectLst/>
                        </a:rPr>
                        <a:t>88.35</a:t>
                      </a:r>
                      <a:endParaRPr lang="en-US" sz="700" b="0" i="0" u="none" strike="noStrike">
                        <a:solidFill>
                          <a:srgbClr val="000000"/>
                        </a:solidFill>
                        <a:effectLst/>
                        <a:latin typeface="Calibri" panose="020F0502020204030204" pitchFamily="34" charset="0"/>
                      </a:endParaRPr>
                    </a:p>
                  </a:txBody>
                  <a:tcPr marL="5773" marR="5773" marT="5773" marB="0" anchor="ctr"/>
                </a:tc>
                <a:tc>
                  <a:txBody>
                    <a:bodyPr/>
                    <a:lstStyle/>
                    <a:p>
                      <a:pPr algn="ctr" fontAlgn="ctr"/>
                      <a:r>
                        <a:rPr lang="en-US" sz="700" u="none" strike="noStrike">
                          <a:effectLst/>
                        </a:rPr>
                        <a:t>79.25</a:t>
                      </a:r>
                      <a:endParaRPr lang="en-US" sz="700" b="0" i="0" u="none" strike="noStrike">
                        <a:solidFill>
                          <a:srgbClr val="000000"/>
                        </a:solidFill>
                        <a:effectLst/>
                        <a:latin typeface="Calibri" panose="020F0502020204030204" pitchFamily="34" charset="0"/>
                      </a:endParaRPr>
                    </a:p>
                  </a:txBody>
                  <a:tcPr marL="5773" marR="5773" marT="5773" marB="0" anchor="ctr"/>
                </a:tc>
                <a:tc>
                  <a:txBody>
                    <a:bodyPr/>
                    <a:lstStyle/>
                    <a:p>
                      <a:pPr algn="ctr" fontAlgn="ctr"/>
                      <a:r>
                        <a:rPr lang="en-US" sz="700" u="none" strike="noStrike">
                          <a:effectLst/>
                        </a:rPr>
                        <a:t>3.781</a:t>
                      </a:r>
                      <a:endParaRPr lang="en-US" sz="700" b="0" i="0" u="none" strike="noStrike">
                        <a:solidFill>
                          <a:srgbClr val="000000"/>
                        </a:solidFill>
                        <a:effectLst/>
                        <a:latin typeface="Calibri" panose="020F0502020204030204" pitchFamily="34" charset="0"/>
                      </a:endParaRPr>
                    </a:p>
                  </a:txBody>
                  <a:tcPr marL="5773" marR="5773" marT="5773" marB="0" anchor="ctr"/>
                </a:tc>
                <a:tc>
                  <a:txBody>
                    <a:bodyPr/>
                    <a:lstStyle/>
                    <a:p>
                      <a:pPr algn="ctr" fontAlgn="ctr"/>
                      <a:r>
                        <a:rPr lang="en-US" sz="700" u="none" strike="noStrike">
                          <a:effectLst/>
                        </a:rPr>
                        <a:t>14.304</a:t>
                      </a:r>
                      <a:endParaRPr lang="en-US" sz="700" b="0" i="0" u="none" strike="noStrike">
                        <a:solidFill>
                          <a:srgbClr val="000000"/>
                        </a:solidFill>
                        <a:effectLst/>
                        <a:latin typeface="Calibri" panose="020F0502020204030204" pitchFamily="34" charset="0"/>
                      </a:endParaRPr>
                    </a:p>
                  </a:txBody>
                  <a:tcPr marL="5773" marR="5773" marT="5773" marB="0" anchor="ctr"/>
                </a:tc>
                <a:extLst>
                  <a:ext uri="{0D108BD9-81ED-4DB2-BD59-A6C34878D82A}">
                    <a16:rowId xmlns:a16="http://schemas.microsoft.com/office/drawing/2014/main" val="2047420884"/>
                  </a:ext>
                </a:extLst>
              </a:tr>
              <a:tr h="201542">
                <a:tc vMerge="1">
                  <a:txBody>
                    <a:bodyPr/>
                    <a:lstStyle/>
                    <a:p>
                      <a:endParaRPr lang="en-US"/>
                    </a:p>
                  </a:txBody>
                  <a:tcPr/>
                </a:tc>
                <a:tc>
                  <a:txBody>
                    <a:bodyPr/>
                    <a:lstStyle/>
                    <a:p>
                      <a:pPr algn="ctr" fontAlgn="ctr"/>
                      <a:r>
                        <a:rPr lang="en-US" sz="700" u="none" strike="noStrike">
                          <a:effectLst/>
                        </a:rPr>
                        <a:t>Ridge</a:t>
                      </a:r>
                      <a:endParaRPr lang="en-US" sz="700" b="0" i="0" u="none" strike="noStrike">
                        <a:solidFill>
                          <a:srgbClr val="000000"/>
                        </a:solidFill>
                        <a:effectLst/>
                        <a:latin typeface="Calibri" panose="020F0502020204030204" pitchFamily="34" charset="0"/>
                      </a:endParaRPr>
                    </a:p>
                  </a:txBody>
                  <a:tcPr marL="5773" marR="5773" marT="5773" marB="0" anchor="ctr"/>
                </a:tc>
                <a:tc>
                  <a:txBody>
                    <a:bodyPr/>
                    <a:lstStyle/>
                    <a:p>
                      <a:pPr algn="ctr" fontAlgn="ctr"/>
                      <a:r>
                        <a:rPr lang="en-US" sz="700" u="none" strike="noStrike">
                          <a:effectLst/>
                        </a:rPr>
                        <a:t>3447</a:t>
                      </a:r>
                      <a:endParaRPr lang="en-US" sz="700" b="0" i="0" u="none" strike="noStrike">
                        <a:solidFill>
                          <a:srgbClr val="000000"/>
                        </a:solidFill>
                        <a:effectLst/>
                        <a:latin typeface="Calibri" panose="020F0502020204030204" pitchFamily="34" charset="0"/>
                      </a:endParaRPr>
                    </a:p>
                  </a:txBody>
                  <a:tcPr marL="5773" marR="5773" marT="5773" marB="0" anchor="ctr"/>
                </a:tc>
                <a:tc>
                  <a:txBody>
                    <a:bodyPr/>
                    <a:lstStyle/>
                    <a:p>
                      <a:pPr algn="ctr" fontAlgn="ctr"/>
                      <a:r>
                        <a:rPr lang="en-US" sz="700" u="none" strike="noStrike">
                          <a:effectLst/>
                        </a:rPr>
                        <a:t>2.181</a:t>
                      </a:r>
                      <a:endParaRPr lang="en-US" sz="700" b="0" i="0" u="none" strike="noStrike">
                        <a:solidFill>
                          <a:srgbClr val="000000"/>
                        </a:solidFill>
                        <a:effectLst/>
                        <a:latin typeface="Calibri" panose="020F0502020204030204" pitchFamily="34" charset="0"/>
                      </a:endParaRPr>
                    </a:p>
                  </a:txBody>
                  <a:tcPr marL="5773" marR="5773" marT="5773" marB="0" anchor="ctr"/>
                </a:tc>
                <a:tc>
                  <a:txBody>
                    <a:bodyPr/>
                    <a:lstStyle/>
                    <a:p>
                      <a:pPr algn="ctr" fontAlgn="ctr"/>
                      <a:r>
                        <a:rPr lang="en-US" sz="700" u="none" strike="noStrike">
                          <a:effectLst/>
                        </a:rPr>
                        <a:t>0.69095</a:t>
                      </a:r>
                      <a:endParaRPr lang="en-US" sz="700" b="0" i="0" u="none" strike="noStrike">
                        <a:solidFill>
                          <a:srgbClr val="000000"/>
                        </a:solidFill>
                        <a:effectLst/>
                        <a:latin typeface="Calibri" panose="020F0502020204030204" pitchFamily="34" charset="0"/>
                      </a:endParaRPr>
                    </a:p>
                  </a:txBody>
                  <a:tcPr marL="5773" marR="5773" marT="5773" marB="0" anchor="ctr"/>
                </a:tc>
                <a:tc>
                  <a:txBody>
                    <a:bodyPr/>
                    <a:lstStyle/>
                    <a:p>
                      <a:pPr algn="ctr" fontAlgn="ctr"/>
                      <a:r>
                        <a:rPr lang="en-US" sz="700" u="none" strike="noStrike">
                          <a:effectLst/>
                        </a:rPr>
                        <a:t>71.6</a:t>
                      </a:r>
                      <a:endParaRPr lang="en-US" sz="700" b="0" i="0" u="none" strike="noStrike">
                        <a:solidFill>
                          <a:srgbClr val="000000"/>
                        </a:solidFill>
                        <a:effectLst/>
                        <a:latin typeface="Calibri" panose="020F0502020204030204" pitchFamily="34" charset="0"/>
                      </a:endParaRPr>
                    </a:p>
                  </a:txBody>
                  <a:tcPr marL="5773" marR="5773" marT="5773" marB="0" anchor="ctr"/>
                </a:tc>
                <a:tc>
                  <a:txBody>
                    <a:bodyPr/>
                    <a:lstStyle/>
                    <a:p>
                      <a:pPr algn="ctr" fontAlgn="ctr"/>
                      <a:r>
                        <a:rPr lang="en-US" sz="700" u="none" strike="noStrike">
                          <a:effectLst/>
                        </a:rPr>
                        <a:t>84.45</a:t>
                      </a:r>
                      <a:endParaRPr lang="en-US" sz="700" b="0" i="0" u="none" strike="noStrike">
                        <a:solidFill>
                          <a:srgbClr val="000000"/>
                        </a:solidFill>
                        <a:effectLst/>
                        <a:latin typeface="Calibri" panose="020F0502020204030204" pitchFamily="34" charset="0"/>
                      </a:endParaRPr>
                    </a:p>
                  </a:txBody>
                  <a:tcPr marL="5773" marR="5773" marT="5773" marB="0" anchor="ctr"/>
                </a:tc>
                <a:tc>
                  <a:txBody>
                    <a:bodyPr/>
                    <a:lstStyle/>
                    <a:p>
                      <a:pPr algn="ctr" fontAlgn="ctr"/>
                      <a:r>
                        <a:rPr lang="en-US" sz="700" u="none" strike="noStrike">
                          <a:effectLst/>
                        </a:rPr>
                        <a:t>79.25</a:t>
                      </a:r>
                      <a:endParaRPr lang="en-US" sz="700" b="0" i="0" u="none" strike="noStrike">
                        <a:solidFill>
                          <a:srgbClr val="000000"/>
                        </a:solidFill>
                        <a:effectLst/>
                        <a:latin typeface="Calibri" panose="020F0502020204030204" pitchFamily="34" charset="0"/>
                      </a:endParaRPr>
                    </a:p>
                  </a:txBody>
                  <a:tcPr marL="5773" marR="5773" marT="5773" marB="0" anchor="ctr"/>
                </a:tc>
                <a:tc>
                  <a:txBody>
                    <a:bodyPr/>
                    <a:lstStyle/>
                    <a:p>
                      <a:pPr algn="ctr" fontAlgn="ctr"/>
                      <a:r>
                        <a:rPr lang="en-US" sz="700" u="none" strike="noStrike">
                          <a:effectLst/>
                        </a:rPr>
                        <a:t>3.159</a:t>
                      </a:r>
                      <a:endParaRPr lang="en-US" sz="700" b="0" i="0" u="none" strike="noStrike">
                        <a:solidFill>
                          <a:srgbClr val="000000"/>
                        </a:solidFill>
                        <a:effectLst/>
                        <a:latin typeface="Calibri" panose="020F0502020204030204" pitchFamily="34" charset="0"/>
                      </a:endParaRPr>
                    </a:p>
                  </a:txBody>
                  <a:tcPr marL="5773" marR="5773" marT="5773" marB="0" anchor="ctr"/>
                </a:tc>
                <a:tc>
                  <a:txBody>
                    <a:bodyPr/>
                    <a:lstStyle/>
                    <a:p>
                      <a:pPr algn="ctr" fontAlgn="ctr"/>
                      <a:r>
                        <a:rPr lang="en-US" sz="700" u="none" strike="noStrike">
                          <a:effectLst/>
                        </a:rPr>
                        <a:t>9.985</a:t>
                      </a:r>
                      <a:endParaRPr lang="en-US" sz="700" b="0" i="0" u="none" strike="noStrike">
                        <a:solidFill>
                          <a:srgbClr val="000000"/>
                        </a:solidFill>
                        <a:effectLst/>
                        <a:latin typeface="Calibri" panose="020F0502020204030204" pitchFamily="34" charset="0"/>
                      </a:endParaRPr>
                    </a:p>
                  </a:txBody>
                  <a:tcPr marL="5773" marR="5773" marT="5773" marB="0" anchor="ctr"/>
                </a:tc>
                <a:extLst>
                  <a:ext uri="{0D108BD9-81ED-4DB2-BD59-A6C34878D82A}">
                    <a16:rowId xmlns:a16="http://schemas.microsoft.com/office/drawing/2014/main" val="239026401"/>
                  </a:ext>
                </a:extLst>
              </a:tr>
              <a:tr h="201542">
                <a:tc vMerge="1">
                  <a:txBody>
                    <a:bodyPr/>
                    <a:lstStyle/>
                    <a:p>
                      <a:endParaRPr lang="en-US"/>
                    </a:p>
                  </a:txBody>
                  <a:tcPr/>
                </a:tc>
                <a:tc>
                  <a:txBody>
                    <a:bodyPr/>
                    <a:lstStyle/>
                    <a:p>
                      <a:pPr algn="ctr" fontAlgn="ctr"/>
                      <a:r>
                        <a:rPr lang="en-US" sz="700" u="none" strike="noStrike">
                          <a:effectLst/>
                        </a:rPr>
                        <a:t>Thiel</a:t>
                      </a:r>
                      <a:endParaRPr lang="en-US" sz="700" b="0" i="0" u="none" strike="noStrike">
                        <a:solidFill>
                          <a:srgbClr val="000000"/>
                        </a:solidFill>
                        <a:effectLst/>
                        <a:latin typeface="Calibri" panose="020F0502020204030204" pitchFamily="34" charset="0"/>
                      </a:endParaRPr>
                    </a:p>
                  </a:txBody>
                  <a:tcPr marL="5773" marR="5773" marT="5773" marB="0" anchor="ctr"/>
                </a:tc>
                <a:tc>
                  <a:txBody>
                    <a:bodyPr/>
                    <a:lstStyle/>
                    <a:p>
                      <a:pPr algn="ctr" fontAlgn="ctr"/>
                      <a:r>
                        <a:rPr lang="en-US" sz="700" u="none" strike="noStrike">
                          <a:effectLst/>
                        </a:rPr>
                        <a:t>3064</a:t>
                      </a:r>
                      <a:endParaRPr lang="en-US" sz="700" b="0" i="0" u="none" strike="noStrike">
                        <a:solidFill>
                          <a:srgbClr val="000000"/>
                        </a:solidFill>
                        <a:effectLst/>
                        <a:latin typeface="Calibri" panose="020F0502020204030204" pitchFamily="34" charset="0"/>
                      </a:endParaRPr>
                    </a:p>
                  </a:txBody>
                  <a:tcPr marL="5773" marR="5773" marT="5773" marB="0" anchor="ctr"/>
                </a:tc>
                <a:tc>
                  <a:txBody>
                    <a:bodyPr/>
                    <a:lstStyle/>
                    <a:p>
                      <a:pPr algn="ctr" fontAlgn="ctr"/>
                      <a:r>
                        <a:rPr lang="en-US" sz="700" u="none" strike="noStrike">
                          <a:effectLst/>
                        </a:rPr>
                        <a:t>2.3095</a:t>
                      </a:r>
                      <a:endParaRPr lang="en-US" sz="700" b="0" i="0" u="none" strike="noStrike">
                        <a:solidFill>
                          <a:srgbClr val="000000"/>
                        </a:solidFill>
                        <a:effectLst/>
                        <a:latin typeface="Calibri" panose="020F0502020204030204" pitchFamily="34" charset="0"/>
                      </a:endParaRPr>
                    </a:p>
                  </a:txBody>
                  <a:tcPr marL="5773" marR="5773" marT="5773" marB="0" anchor="ctr"/>
                </a:tc>
                <a:tc>
                  <a:txBody>
                    <a:bodyPr/>
                    <a:lstStyle/>
                    <a:p>
                      <a:pPr algn="ctr" fontAlgn="ctr"/>
                      <a:r>
                        <a:rPr lang="en-US" sz="700" u="none" strike="noStrike">
                          <a:effectLst/>
                        </a:rPr>
                        <a:t>0.65295</a:t>
                      </a:r>
                      <a:endParaRPr lang="en-US" sz="700" b="0" i="0" u="none" strike="noStrike">
                        <a:solidFill>
                          <a:srgbClr val="000000"/>
                        </a:solidFill>
                        <a:effectLst/>
                        <a:latin typeface="Calibri" panose="020F0502020204030204" pitchFamily="34" charset="0"/>
                      </a:endParaRPr>
                    </a:p>
                  </a:txBody>
                  <a:tcPr marL="5773" marR="5773" marT="5773" marB="0" anchor="ctr"/>
                </a:tc>
                <a:tc>
                  <a:txBody>
                    <a:bodyPr/>
                    <a:lstStyle/>
                    <a:p>
                      <a:pPr algn="ctr" fontAlgn="ctr"/>
                      <a:r>
                        <a:rPr lang="en-US" sz="700" u="none" strike="noStrike">
                          <a:effectLst/>
                        </a:rPr>
                        <a:t>71.55</a:t>
                      </a:r>
                      <a:endParaRPr lang="en-US" sz="700" b="0" i="0" u="none" strike="noStrike">
                        <a:solidFill>
                          <a:srgbClr val="000000"/>
                        </a:solidFill>
                        <a:effectLst/>
                        <a:latin typeface="Calibri" panose="020F0502020204030204" pitchFamily="34" charset="0"/>
                      </a:endParaRPr>
                    </a:p>
                  </a:txBody>
                  <a:tcPr marL="5773" marR="5773" marT="5773" marB="0" anchor="ctr"/>
                </a:tc>
                <a:tc>
                  <a:txBody>
                    <a:bodyPr/>
                    <a:lstStyle/>
                    <a:p>
                      <a:pPr algn="ctr" fontAlgn="ctr"/>
                      <a:r>
                        <a:rPr lang="en-US" sz="700" u="none" strike="noStrike">
                          <a:effectLst/>
                        </a:rPr>
                        <a:t>86.25</a:t>
                      </a:r>
                      <a:endParaRPr lang="en-US" sz="700" b="0" i="0" u="none" strike="noStrike">
                        <a:solidFill>
                          <a:srgbClr val="000000"/>
                        </a:solidFill>
                        <a:effectLst/>
                        <a:latin typeface="Calibri" panose="020F0502020204030204" pitchFamily="34" charset="0"/>
                      </a:endParaRPr>
                    </a:p>
                  </a:txBody>
                  <a:tcPr marL="5773" marR="5773" marT="5773" marB="0" anchor="ctr"/>
                </a:tc>
                <a:tc>
                  <a:txBody>
                    <a:bodyPr/>
                    <a:lstStyle/>
                    <a:p>
                      <a:pPr algn="ctr" fontAlgn="ctr"/>
                      <a:r>
                        <a:rPr lang="en-US" sz="700" u="none" strike="noStrike">
                          <a:effectLst/>
                        </a:rPr>
                        <a:t>79.25</a:t>
                      </a:r>
                      <a:endParaRPr lang="en-US" sz="700" b="0" i="0" u="none" strike="noStrike">
                        <a:solidFill>
                          <a:srgbClr val="000000"/>
                        </a:solidFill>
                        <a:effectLst/>
                        <a:latin typeface="Calibri" panose="020F0502020204030204" pitchFamily="34" charset="0"/>
                      </a:endParaRPr>
                    </a:p>
                  </a:txBody>
                  <a:tcPr marL="5773" marR="5773" marT="5773" marB="0" anchor="ctr"/>
                </a:tc>
                <a:tc>
                  <a:txBody>
                    <a:bodyPr/>
                    <a:lstStyle/>
                    <a:p>
                      <a:pPr algn="ctr" fontAlgn="ctr"/>
                      <a:r>
                        <a:rPr lang="en-US" sz="700" u="none" strike="noStrike">
                          <a:effectLst/>
                        </a:rPr>
                        <a:t>3.2115</a:t>
                      </a:r>
                      <a:endParaRPr lang="en-US" sz="700" b="0" i="0" u="none" strike="noStrike">
                        <a:solidFill>
                          <a:srgbClr val="000000"/>
                        </a:solidFill>
                        <a:effectLst/>
                        <a:latin typeface="Calibri" panose="020F0502020204030204" pitchFamily="34" charset="0"/>
                      </a:endParaRPr>
                    </a:p>
                  </a:txBody>
                  <a:tcPr marL="5773" marR="5773" marT="5773" marB="0" anchor="ctr"/>
                </a:tc>
                <a:tc>
                  <a:txBody>
                    <a:bodyPr/>
                    <a:lstStyle/>
                    <a:p>
                      <a:pPr algn="ctr" fontAlgn="ctr"/>
                      <a:r>
                        <a:rPr lang="en-US" sz="700" u="none" strike="noStrike">
                          <a:effectLst/>
                        </a:rPr>
                        <a:t>10.303</a:t>
                      </a:r>
                      <a:endParaRPr lang="en-US" sz="700" b="0" i="0" u="none" strike="noStrike">
                        <a:solidFill>
                          <a:srgbClr val="000000"/>
                        </a:solidFill>
                        <a:effectLst/>
                        <a:latin typeface="Calibri" panose="020F0502020204030204" pitchFamily="34" charset="0"/>
                      </a:endParaRPr>
                    </a:p>
                  </a:txBody>
                  <a:tcPr marL="5773" marR="5773" marT="5773" marB="0" anchor="ctr"/>
                </a:tc>
                <a:extLst>
                  <a:ext uri="{0D108BD9-81ED-4DB2-BD59-A6C34878D82A}">
                    <a16:rowId xmlns:a16="http://schemas.microsoft.com/office/drawing/2014/main" val="2568962360"/>
                  </a:ext>
                </a:extLst>
              </a:tr>
              <a:tr h="201542">
                <a:tc rowSpan="3">
                  <a:txBody>
                    <a:bodyPr/>
                    <a:lstStyle/>
                    <a:p>
                      <a:pPr algn="ctr" fontAlgn="ctr"/>
                      <a:r>
                        <a:rPr lang="en-US" sz="700" u="none" strike="noStrike">
                          <a:effectLst/>
                        </a:rPr>
                        <a:t>Developing</a:t>
                      </a:r>
                      <a:endParaRPr lang="en-US" sz="700" b="0" i="0" u="none" strike="noStrike">
                        <a:solidFill>
                          <a:srgbClr val="000000"/>
                        </a:solidFill>
                        <a:effectLst/>
                        <a:latin typeface="Calibri" panose="020F0502020204030204" pitchFamily="34" charset="0"/>
                      </a:endParaRPr>
                    </a:p>
                  </a:txBody>
                  <a:tcPr marL="5773" marR="5773" marT="5773" marB="0" anchor="ctr"/>
                </a:tc>
                <a:tc>
                  <a:txBody>
                    <a:bodyPr/>
                    <a:lstStyle/>
                    <a:p>
                      <a:pPr algn="ctr" fontAlgn="ctr"/>
                      <a:r>
                        <a:rPr lang="en-US" sz="700" u="none" strike="noStrike">
                          <a:effectLst/>
                        </a:rPr>
                        <a:t>Gradient Boosting</a:t>
                      </a:r>
                      <a:endParaRPr lang="en-US" sz="700" b="0" i="0" u="none" strike="noStrike">
                        <a:solidFill>
                          <a:srgbClr val="000000"/>
                        </a:solidFill>
                        <a:effectLst/>
                        <a:latin typeface="Calibri" panose="020F0502020204030204" pitchFamily="34" charset="0"/>
                      </a:endParaRPr>
                    </a:p>
                  </a:txBody>
                  <a:tcPr marL="5773" marR="5773" marT="5773" marB="0" anchor="ctr"/>
                </a:tc>
                <a:tc>
                  <a:txBody>
                    <a:bodyPr/>
                    <a:lstStyle/>
                    <a:p>
                      <a:pPr algn="ctr" fontAlgn="ctr"/>
                      <a:r>
                        <a:rPr lang="en-US" sz="700" u="none" strike="noStrike">
                          <a:effectLst/>
                        </a:rPr>
                        <a:t>14670</a:t>
                      </a:r>
                      <a:endParaRPr lang="en-US" sz="700" b="0" i="0" u="none" strike="noStrike">
                        <a:solidFill>
                          <a:srgbClr val="000000"/>
                        </a:solidFill>
                        <a:effectLst/>
                        <a:latin typeface="Calibri" panose="020F0502020204030204" pitchFamily="34" charset="0"/>
                      </a:endParaRPr>
                    </a:p>
                  </a:txBody>
                  <a:tcPr marL="5773" marR="5773" marT="5773" marB="0" anchor="ctr"/>
                </a:tc>
                <a:tc>
                  <a:txBody>
                    <a:bodyPr/>
                    <a:lstStyle/>
                    <a:p>
                      <a:pPr algn="ctr" fontAlgn="ctr"/>
                      <a:r>
                        <a:rPr lang="en-US" sz="700" u="none" strike="noStrike">
                          <a:effectLst/>
                        </a:rPr>
                        <a:t>1.1905</a:t>
                      </a:r>
                      <a:endParaRPr lang="en-US" sz="700" b="0" i="0" u="none" strike="noStrike">
                        <a:solidFill>
                          <a:srgbClr val="000000"/>
                        </a:solidFill>
                        <a:effectLst/>
                        <a:latin typeface="Calibri" panose="020F0502020204030204" pitchFamily="34" charset="0"/>
                      </a:endParaRPr>
                    </a:p>
                  </a:txBody>
                  <a:tcPr marL="5773" marR="5773" marT="5773" marB="0" anchor="ctr"/>
                </a:tc>
                <a:tc>
                  <a:txBody>
                    <a:bodyPr/>
                    <a:lstStyle/>
                    <a:p>
                      <a:pPr algn="ctr" fontAlgn="ctr"/>
                      <a:r>
                        <a:rPr lang="en-US" sz="700" u="none" strike="noStrike">
                          <a:effectLst/>
                        </a:rPr>
                        <a:t>0.9772</a:t>
                      </a:r>
                      <a:endParaRPr lang="en-US" sz="700" b="0" i="0" u="none" strike="noStrike">
                        <a:solidFill>
                          <a:srgbClr val="000000"/>
                        </a:solidFill>
                        <a:effectLst/>
                        <a:latin typeface="Calibri" panose="020F0502020204030204" pitchFamily="34" charset="0"/>
                      </a:endParaRPr>
                    </a:p>
                  </a:txBody>
                  <a:tcPr marL="5773" marR="5773" marT="5773" marB="0" anchor="ctr"/>
                </a:tc>
                <a:tc>
                  <a:txBody>
                    <a:bodyPr/>
                    <a:lstStyle/>
                    <a:p>
                      <a:pPr algn="ctr" fontAlgn="ctr"/>
                      <a:r>
                        <a:rPr lang="en-US" sz="700" u="none" strike="noStrike">
                          <a:effectLst/>
                        </a:rPr>
                        <a:t>45.7</a:t>
                      </a:r>
                      <a:endParaRPr lang="en-US" sz="700" b="0" i="0" u="none" strike="noStrike">
                        <a:solidFill>
                          <a:srgbClr val="000000"/>
                        </a:solidFill>
                        <a:effectLst/>
                        <a:latin typeface="Calibri" panose="020F0502020204030204" pitchFamily="34" charset="0"/>
                      </a:endParaRPr>
                    </a:p>
                  </a:txBody>
                  <a:tcPr marL="5773" marR="5773" marT="5773" marB="0" anchor="ctr"/>
                </a:tc>
                <a:tc>
                  <a:txBody>
                    <a:bodyPr/>
                    <a:lstStyle/>
                    <a:p>
                      <a:pPr algn="ctr" fontAlgn="ctr"/>
                      <a:r>
                        <a:rPr lang="en-US" sz="700" u="none" strike="noStrike">
                          <a:effectLst/>
                        </a:rPr>
                        <a:t>85.65</a:t>
                      </a:r>
                      <a:endParaRPr lang="en-US" sz="700" b="0" i="0" u="none" strike="noStrike">
                        <a:solidFill>
                          <a:srgbClr val="000000"/>
                        </a:solidFill>
                        <a:effectLst/>
                        <a:latin typeface="Calibri" panose="020F0502020204030204" pitchFamily="34" charset="0"/>
                      </a:endParaRPr>
                    </a:p>
                  </a:txBody>
                  <a:tcPr marL="5773" marR="5773" marT="5773" marB="0" anchor="ctr"/>
                </a:tc>
                <a:tc>
                  <a:txBody>
                    <a:bodyPr/>
                    <a:lstStyle/>
                    <a:p>
                      <a:pPr algn="ctr" fontAlgn="ctr"/>
                      <a:r>
                        <a:rPr lang="en-US" sz="700" u="none" strike="noStrike">
                          <a:effectLst/>
                        </a:rPr>
                        <a:t>69.05</a:t>
                      </a:r>
                      <a:endParaRPr lang="en-US" sz="700" b="0" i="0" u="none" strike="noStrike">
                        <a:solidFill>
                          <a:srgbClr val="000000"/>
                        </a:solidFill>
                        <a:effectLst/>
                        <a:latin typeface="Calibri" panose="020F0502020204030204" pitchFamily="34" charset="0"/>
                      </a:endParaRPr>
                    </a:p>
                  </a:txBody>
                  <a:tcPr marL="5773" marR="5773" marT="5773" marB="0" anchor="ctr"/>
                </a:tc>
                <a:tc>
                  <a:txBody>
                    <a:bodyPr/>
                    <a:lstStyle/>
                    <a:p>
                      <a:pPr algn="ctr" fontAlgn="ctr"/>
                      <a:r>
                        <a:rPr lang="en-US" sz="700" u="none" strike="noStrike">
                          <a:effectLst/>
                        </a:rPr>
                        <a:t>7.655</a:t>
                      </a:r>
                      <a:endParaRPr lang="en-US" sz="700" b="0" i="0" u="none" strike="noStrike">
                        <a:solidFill>
                          <a:srgbClr val="000000"/>
                        </a:solidFill>
                        <a:effectLst/>
                        <a:latin typeface="Calibri" panose="020F0502020204030204" pitchFamily="34" charset="0"/>
                      </a:endParaRPr>
                    </a:p>
                  </a:txBody>
                  <a:tcPr marL="5773" marR="5773" marT="5773" marB="0" anchor="ctr"/>
                </a:tc>
                <a:tc>
                  <a:txBody>
                    <a:bodyPr/>
                    <a:lstStyle/>
                    <a:p>
                      <a:pPr algn="ctr" fontAlgn="ctr"/>
                      <a:r>
                        <a:rPr lang="en-US" sz="700" u="none" strike="noStrike">
                          <a:effectLst/>
                        </a:rPr>
                        <a:t>58.739</a:t>
                      </a:r>
                      <a:endParaRPr lang="en-US" sz="700" b="0" i="0" u="none" strike="noStrike">
                        <a:solidFill>
                          <a:srgbClr val="000000"/>
                        </a:solidFill>
                        <a:effectLst/>
                        <a:latin typeface="Calibri" panose="020F0502020204030204" pitchFamily="34" charset="0"/>
                      </a:endParaRPr>
                    </a:p>
                  </a:txBody>
                  <a:tcPr marL="5773" marR="5773" marT="5773" marB="0" anchor="ctr"/>
                </a:tc>
                <a:extLst>
                  <a:ext uri="{0D108BD9-81ED-4DB2-BD59-A6C34878D82A}">
                    <a16:rowId xmlns:a16="http://schemas.microsoft.com/office/drawing/2014/main" val="2501279846"/>
                  </a:ext>
                </a:extLst>
              </a:tr>
              <a:tr h="201542">
                <a:tc vMerge="1">
                  <a:txBody>
                    <a:bodyPr/>
                    <a:lstStyle/>
                    <a:p>
                      <a:endParaRPr lang="en-US"/>
                    </a:p>
                  </a:txBody>
                  <a:tcPr/>
                </a:tc>
                <a:tc>
                  <a:txBody>
                    <a:bodyPr/>
                    <a:lstStyle/>
                    <a:p>
                      <a:pPr algn="ctr" fontAlgn="ctr"/>
                      <a:r>
                        <a:rPr lang="en-US" sz="700" u="none" strike="noStrike">
                          <a:effectLst/>
                        </a:rPr>
                        <a:t>Ridge</a:t>
                      </a:r>
                      <a:endParaRPr lang="en-US" sz="700" b="0" i="0" u="none" strike="noStrike">
                        <a:solidFill>
                          <a:srgbClr val="000000"/>
                        </a:solidFill>
                        <a:effectLst/>
                        <a:latin typeface="Calibri" panose="020F0502020204030204" pitchFamily="34" charset="0"/>
                      </a:endParaRPr>
                    </a:p>
                  </a:txBody>
                  <a:tcPr marL="5773" marR="5773" marT="5773" marB="0" anchor="ctr"/>
                </a:tc>
                <a:tc>
                  <a:txBody>
                    <a:bodyPr/>
                    <a:lstStyle/>
                    <a:p>
                      <a:pPr algn="ctr" fontAlgn="ctr"/>
                      <a:r>
                        <a:rPr lang="en-US" sz="700" u="none" strike="noStrike">
                          <a:effectLst/>
                        </a:rPr>
                        <a:t>14670</a:t>
                      </a:r>
                      <a:endParaRPr lang="en-US" sz="700" b="0" i="0" u="none" strike="noStrike">
                        <a:solidFill>
                          <a:srgbClr val="000000"/>
                        </a:solidFill>
                        <a:effectLst/>
                        <a:latin typeface="Calibri" panose="020F0502020204030204" pitchFamily="34" charset="0"/>
                      </a:endParaRPr>
                    </a:p>
                  </a:txBody>
                  <a:tcPr marL="5773" marR="5773" marT="5773" marB="0" anchor="ctr"/>
                </a:tc>
                <a:tc>
                  <a:txBody>
                    <a:bodyPr/>
                    <a:lstStyle/>
                    <a:p>
                      <a:pPr algn="ctr" fontAlgn="ctr"/>
                      <a:r>
                        <a:rPr lang="en-US" sz="700" u="none" strike="noStrike">
                          <a:effectLst/>
                        </a:rPr>
                        <a:t>3.107</a:t>
                      </a:r>
                      <a:endParaRPr lang="en-US" sz="700" b="0" i="0" u="none" strike="noStrike">
                        <a:solidFill>
                          <a:srgbClr val="000000"/>
                        </a:solidFill>
                        <a:effectLst/>
                        <a:latin typeface="Calibri" panose="020F0502020204030204" pitchFamily="34" charset="0"/>
                      </a:endParaRPr>
                    </a:p>
                  </a:txBody>
                  <a:tcPr marL="5773" marR="5773" marT="5773" marB="0" anchor="ctr"/>
                </a:tc>
                <a:tc>
                  <a:txBody>
                    <a:bodyPr/>
                    <a:lstStyle/>
                    <a:p>
                      <a:pPr algn="ctr" fontAlgn="ctr"/>
                      <a:r>
                        <a:rPr lang="en-US" sz="700" u="none" strike="noStrike">
                          <a:effectLst/>
                        </a:rPr>
                        <a:t>0.84375</a:t>
                      </a:r>
                      <a:endParaRPr lang="en-US" sz="700" b="0" i="0" u="none" strike="noStrike">
                        <a:solidFill>
                          <a:srgbClr val="000000"/>
                        </a:solidFill>
                        <a:effectLst/>
                        <a:latin typeface="Calibri" panose="020F0502020204030204" pitchFamily="34" charset="0"/>
                      </a:endParaRPr>
                    </a:p>
                  </a:txBody>
                  <a:tcPr marL="5773" marR="5773" marT="5773" marB="0" anchor="ctr"/>
                </a:tc>
                <a:tc>
                  <a:txBody>
                    <a:bodyPr/>
                    <a:lstStyle/>
                    <a:p>
                      <a:pPr algn="ctr" fontAlgn="ctr"/>
                      <a:r>
                        <a:rPr lang="en-US" sz="700" u="none" strike="noStrike">
                          <a:effectLst/>
                        </a:rPr>
                        <a:t>46.35</a:t>
                      </a:r>
                      <a:endParaRPr lang="en-US" sz="700" b="0" i="0" u="none" strike="noStrike">
                        <a:solidFill>
                          <a:srgbClr val="000000"/>
                        </a:solidFill>
                        <a:effectLst/>
                        <a:latin typeface="Calibri" panose="020F0502020204030204" pitchFamily="34" charset="0"/>
                      </a:endParaRPr>
                    </a:p>
                  </a:txBody>
                  <a:tcPr marL="5773" marR="5773" marT="5773" marB="0" anchor="ctr"/>
                </a:tc>
                <a:tc>
                  <a:txBody>
                    <a:bodyPr/>
                    <a:lstStyle/>
                    <a:p>
                      <a:pPr algn="ctr" fontAlgn="ctr"/>
                      <a:r>
                        <a:rPr lang="en-US" sz="700" u="none" strike="noStrike">
                          <a:effectLst/>
                        </a:rPr>
                        <a:t>83</a:t>
                      </a:r>
                      <a:endParaRPr lang="en-US" sz="700" b="0" i="0" u="none" strike="noStrike">
                        <a:solidFill>
                          <a:srgbClr val="000000"/>
                        </a:solidFill>
                        <a:effectLst/>
                        <a:latin typeface="Calibri" panose="020F0502020204030204" pitchFamily="34" charset="0"/>
                      </a:endParaRPr>
                    </a:p>
                  </a:txBody>
                  <a:tcPr marL="5773" marR="5773" marT="5773" marB="0" anchor="ctr"/>
                </a:tc>
                <a:tc>
                  <a:txBody>
                    <a:bodyPr/>
                    <a:lstStyle/>
                    <a:p>
                      <a:pPr algn="ctr" fontAlgn="ctr"/>
                      <a:r>
                        <a:rPr lang="en-US" sz="700" u="none" strike="noStrike">
                          <a:effectLst/>
                        </a:rPr>
                        <a:t>69.05</a:t>
                      </a:r>
                      <a:endParaRPr lang="en-US" sz="700" b="0" i="0" u="none" strike="noStrike">
                        <a:solidFill>
                          <a:srgbClr val="000000"/>
                        </a:solidFill>
                        <a:effectLst/>
                        <a:latin typeface="Calibri" panose="020F0502020204030204" pitchFamily="34" charset="0"/>
                      </a:endParaRPr>
                    </a:p>
                  </a:txBody>
                  <a:tcPr marL="5773" marR="5773" marT="5773" marB="0" anchor="ctr"/>
                </a:tc>
                <a:tc>
                  <a:txBody>
                    <a:bodyPr/>
                    <a:lstStyle/>
                    <a:p>
                      <a:pPr algn="ctr" fontAlgn="ctr"/>
                      <a:r>
                        <a:rPr lang="en-US" sz="700" u="none" strike="noStrike">
                          <a:effectLst/>
                        </a:rPr>
                        <a:t>7.186</a:t>
                      </a:r>
                      <a:endParaRPr lang="en-US" sz="700" b="0" i="0" u="none" strike="noStrike">
                        <a:solidFill>
                          <a:srgbClr val="000000"/>
                        </a:solidFill>
                        <a:effectLst/>
                        <a:latin typeface="Calibri" panose="020F0502020204030204" pitchFamily="34" charset="0"/>
                      </a:endParaRPr>
                    </a:p>
                  </a:txBody>
                  <a:tcPr marL="5773" marR="5773" marT="5773" marB="0" anchor="ctr"/>
                </a:tc>
                <a:tc>
                  <a:txBody>
                    <a:bodyPr/>
                    <a:lstStyle/>
                    <a:p>
                      <a:pPr algn="ctr" fontAlgn="ctr"/>
                      <a:r>
                        <a:rPr lang="en-US" sz="700" u="none" strike="noStrike">
                          <a:effectLst/>
                        </a:rPr>
                        <a:t>51.8135</a:t>
                      </a:r>
                      <a:endParaRPr lang="en-US" sz="700" b="0" i="0" u="none" strike="noStrike">
                        <a:solidFill>
                          <a:srgbClr val="000000"/>
                        </a:solidFill>
                        <a:effectLst/>
                        <a:latin typeface="Calibri" panose="020F0502020204030204" pitchFamily="34" charset="0"/>
                      </a:endParaRPr>
                    </a:p>
                  </a:txBody>
                  <a:tcPr marL="5773" marR="5773" marT="5773" marB="0" anchor="ctr"/>
                </a:tc>
                <a:extLst>
                  <a:ext uri="{0D108BD9-81ED-4DB2-BD59-A6C34878D82A}">
                    <a16:rowId xmlns:a16="http://schemas.microsoft.com/office/drawing/2014/main" val="2848894104"/>
                  </a:ext>
                </a:extLst>
              </a:tr>
              <a:tr h="201542">
                <a:tc vMerge="1">
                  <a:txBody>
                    <a:bodyPr/>
                    <a:lstStyle/>
                    <a:p>
                      <a:endParaRPr lang="en-US"/>
                    </a:p>
                  </a:txBody>
                  <a:tcPr/>
                </a:tc>
                <a:tc>
                  <a:txBody>
                    <a:bodyPr/>
                    <a:lstStyle/>
                    <a:p>
                      <a:pPr algn="ctr" fontAlgn="ctr"/>
                      <a:r>
                        <a:rPr lang="en-US" sz="700" u="none" strike="noStrike">
                          <a:effectLst/>
                        </a:rPr>
                        <a:t>Thiel</a:t>
                      </a:r>
                      <a:endParaRPr lang="en-US" sz="700" b="0" i="0" u="none" strike="noStrike">
                        <a:solidFill>
                          <a:srgbClr val="000000"/>
                        </a:solidFill>
                        <a:effectLst/>
                        <a:latin typeface="Calibri" panose="020F0502020204030204" pitchFamily="34" charset="0"/>
                      </a:endParaRPr>
                    </a:p>
                  </a:txBody>
                  <a:tcPr marL="5773" marR="5773" marT="5773" marB="0" anchor="ctr"/>
                </a:tc>
                <a:tc>
                  <a:txBody>
                    <a:bodyPr/>
                    <a:lstStyle/>
                    <a:p>
                      <a:pPr algn="ctr" fontAlgn="ctr"/>
                      <a:r>
                        <a:rPr lang="en-US" sz="700" u="none" strike="noStrike">
                          <a:effectLst/>
                        </a:rPr>
                        <a:t>13040</a:t>
                      </a:r>
                      <a:endParaRPr lang="en-US" sz="700" b="0" i="0" u="none" strike="noStrike">
                        <a:solidFill>
                          <a:srgbClr val="000000"/>
                        </a:solidFill>
                        <a:effectLst/>
                        <a:latin typeface="Calibri" panose="020F0502020204030204" pitchFamily="34" charset="0"/>
                      </a:endParaRPr>
                    </a:p>
                  </a:txBody>
                  <a:tcPr marL="5773" marR="5773" marT="5773" marB="0" anchor="ctr"/>
                </a:tc>
                <a:tc>
                  <a:txBody>
                    <a:bodyPr/>
                    <a:lstStyle/>
                    <a:p>
                      <a:pPr algn="ctr" fontAlgn="ctr"/>
                      <a:r>
                        <a:rPr lang="en-US" sz="700" u="none" strike="noStrike">
                          <a:effectLst/>
                        </a:rPr>
                        <a:t>3.232</a:t>
                      </a:r>
                      <a:endParaRPr lang="en-US" sz="700" b="0" i="0" u="none" strike="noStrike">
                        <a:solidFill>
                          <a:srgbClr val="000000"/>
                        </a:solidFill>
                        <a:effectLst/>
                        <a:latin typeface="Calibri" panose="020F0502020204030204" pitchFamily="34" charset="0"/>
                      </a:endParaRPr>
                    </a:p>
                  </a:txBody>
                  <a:tcPr marL="5773" marR="5773" marT="5773" marB="0" anchor="ctr"/>
                </a:tc>
                <a:tc>
                  <a:txBody>
                    <a:bodyPr/>
                    <a:lstStyle/>
                    <a:p>
                      <a:pPr algn="ctr" fontAlgn="ctr"/>
                      <a:r>
                        <a:rPr lang="en-US" sz="700" u="none" strike="noStrike">
                          <a:effectLst/>
                        </a:rPr>
                        <a:t>0.83095</a:t>
                      </a:r>
                      <a:endParaRPr lang="en-US" sz="700" b="0" i="0" u="none" strike="noStrike">
                        <a:solidFill>
                          <a:srgbClr val="000000"/>
                        </a:solidFill>
                        <a:effectLst/>
                        <a:latin typeface="Calibri" panose="020F0502020204030204" pitchFamily="34" charset="0"/>
                      </a:endParaRPr>
                    </a:p>
                  </a:txBody>
                  <a:tcPr marL="5773" marR="5773" marT="5773" marB="0" anchor="ctr"/>
                </a:tc>
                <a:tc>
                  <a:txBody>
                    <a:bodyPr/>
                    <a:lstStyle/>
                    <a:p>
                      <a:pPr algn="ctr" fontAlgn="ctr"/>
                      <a:r>
                        <a:rPr lang="en-US" sz="700" u="none" strike="noStrike">
                          <a:effectLst/>
                        </a:rPr>
                        <a:t>44.7</a:t>
                      </a:r>
                      <a:endParaRPr lang="en-US" sz="700" b="0" i="0" u="none" strike="noStrike">
                        <a:solidFill>
                          <a:srgbClr val="000000"/>
                        </a:solidFill>
                        <a:effectLst/>
                        <a:latin typeface="Calibri" panose="020F0502020204030204" pitchFamily="34" charset="0"/>
                      </a:endParaRPr>
                    </a:p>
                  </a:txBody>
                  <a:tcPr marL="5773" marR="5773" marT="5773" marB="0" anchor="ctr"/>
                </a:tc>
                <a:tc>
                  <a:txBody>
                    <a:bodyPr/>
                    <a:lstStyle/>
                    <a:p>
                      <a:pPr algn="ctr" fontAlgn="ctr"/>
                      <a:r>
                        <a:rPr lang="en-US" sz="700" u="none" strike="noStrike">
                          <a:effectLst/>
                        </a:rPr>
                        <a:t>83.9</a:t>
                      </a:r>
                      <a:endParaRPr lang="en-US" sz="700" b="0" i="0" u="none" strike="noStrike">
                        <a:solidFill>
                          <a:srgbClr val="000000"/>
                        </a:solidFill>
                        <a:effectLst/>
                        <a:latin typeface="Calibri" panose="020F0502020204030204" pitchFamily="34" charset="0"/>
                      </a:endParaRPr>
                    </a:p>
                  </a:txBody>
                  <a:tcPr marL="5773" marR="5773" marT="5773" marB="0" anchor="ctr"/>
                </a:tc>
                <a:tc>
                  <a:txBody>
                    <a:bodyPr/>
                    <a:lstStyle/>
                    <a:p>
                      <a:pPr algn="ctr" fontAlgn="ctr"/>
                      <a:r>
                        <a:rPr lang="en-US" sz="700" u="none" strike="noStrike">
                          <a:effectLst/>
                        </a:rPr>
                        <a:t>69.25</a:t>
                      </a:r>
                      <a:endParaRPr lang="en-US" sz="700" b="0" i="0" u="none" strike="noStrike">
                        <a:solidFill>
                          <a:srgbClr val="000000"/>
                        </a:solidFill>
                        <a:effectLst/>
                        <a:latin typeface="Calibri" panose="020F0502020204030204" pitchFamily="34" charset="0"/>
                      </a:endParaRPr>
                    </a:p>
                  </a:txBody>
                  <a:tcPr marL="5773" marR="5773" marT="5773" marB="0" anchor="ctr"/>
                </a:tc>
                <a:tc>
                  <a:txBody>
                    <a:bodyPr/>
                    <a:lstStyle/>
                    <a:p>
                      <a:pPr algn="ctr" fontAlgn="ctr"/>
                      <a:r>
                        <a:rPr lang="en-US" sz="700" u="none" strike="noStrike">
                          <a:effectLst/>
                        </a:rPr>
                        <a:t>7.432</a:t>
                      </a:r>
                      <a:endParaRPr lang="en-US" sz="700" b="0" i="0" u="none" strike="noStrike">
                        <a:solidFill>
                          <a:srgbClr val="000000"/>
                        </a:solidFill>
                        <a:effectLst/>
                        <a:latin typeface="Calibri" panose="020F0502020204030204" pitchFamily="34" charset="0"/>
                      </a:endParaRPr>
                    </a:p>
                  </a:txBody>
                  <a:tcPr marL="5773" marR="5773" marT="5773" marB="0" anchor="ctr"/>
                </a:tc>
                <a:tc>
                  <a:txBody>
                    <a:bodyPr/>
                    <a:lstStyle/>
                    <a:p>
                      <a:pPr algn="ctr" fontAlgn="ctr"/>
                      <a:r>
                        <a:rPr lang="en-US" sz="700" u="none" strike="noStrike">
                          <a:effectLst/>
                        </a:rPr>
                        <a:t>55.3355</a:t>
                      </a:r>
                      <a:endParaRPr lang="en-US" sz="700" b="0" i="0" u="none" strike="noStrike">
                        <a:solidFill>
                          <a:srgbClr val="000000"/>
                        </a:solidFill>
                        <a:effectLst/>
                        <a:latin typeface="Calibri" panose="020F0502020204030204" pitchFamily="34" charset="0"/>
                      </a:endParaRPr>
                    </a:p>
                  </a:txBody>
                  <a:tcPr marL="5773" marR="5773" marT="5773" marB="0" anchor="ctr"/>
                </a:tc>
                <a:extLst>
                  <a:ext uri="{0D108BD9-81ED-4DB2-BD59-A6C34878D82A}">
                    <a16:rowId xmlns:a16="http://schemas.microsoft.com/office/drawing/2014/main" val="2946800250"/>
                  </a:ext>
                </a:extLst>
              </a:tr>
              <a:tr h="201542">
                <a:tc rowSpan="3">
                  <a:txBody>
                    <a:bodyPr/>
                    <a:lstStyle/>
                    <a:p>
                      <a:pPr algn="ctr" fontAlgn="ctr"/>
                      <a:r>
                        <a:rPr lang="en-US" sz="700" u="none" strike="noStrike">
                          <a:effectLst/>
                        </a:rPr>
                        <a:t>Full</a:t>
                      </a:r>
                      <a:endParaRPr lang="en-US" sz="700" b="0" i="0" u="none" strike="noStrike">
                        <a:solidFill>
                          <a:srgbClr val="000000"/>
                        </a:solidFill>
                        <a:effectLst/>
                        <a:latin typeface="Calibri" panose="020F0502020204030204" pitchFamily="34" charset="0"/>
                      </a:endParaRPr>
                    </a:p>
                  </a:txBody>
                  <a:tcPr marL="5773" marR="5773" marT="5773" marB="0" anchor="ctr"/>
                </a:tc>
                <a:tc>
                  <a:txBody>
                    <a:bodyPr/>
                    <a:lstStyle/>
                    <a:p>
                      <a:pPr algn="ctr" fontAlgn="ctr"/>
                      <a:r>
                        <a:rPr lang="en-US" sz="700" u="none" strike="noStrike">
                          <a:effectLst/>
                        </a:rPr>
                        <a:t>Gradient Boosting</a:t>
                      </a:r>
                      <a:endParaRPr lang="en-US" sz="700" b="0" i="0" u="none" strike="noStrike">
                        <a:solidFill>
                          <a:srgbClr val="000000"/>
                        </a:solidFill>
                        <a:effectLst/>
                        <a:latin typeface="Calibri" panose="020F0502020204030204" pitchFamily="34" charset="0"/>
                      </a:endParaRPr>
                    </a:p>
                  </a:txBody>
                  <a:tcPr marL="5773" marR="5773" marT="5773" marB="0" anchor="ctr"/>
                </a:tc>
                <a:tc>
                  <a:txBody>
                    <a:bodyPr/>
                    <a:lstStyle/>
                    <a:p>
                      <a:pPr algn="ctr" fontAlgn="ctr"/>
                      <a:r>
                        <a:rPr lang="en-US" sz="700" u="none" strike="noStrike">
                          <a:effectLst/>
                        </a:rPr>
                        <a:t>38826</a:t>
                      </a:r>
                      <a:endParaRPr lang="en-US" sz="700" b="0" i="0" u="none" strike="noStrike">
                        <a:solidFill>
                          <a:srgbClr val="000000"/>
                        </a:solidFill>
                        <a:effectLst/>
                        <a:latin typeface="Calibri" panose="020F0502020204030204" pitchFamily="34" charset="0"/>
                      </a:endParaRPr>
                    </a:p>
                  </a:txBody>
                  <a:tcPr marL="5773" marR="5773" marT="5773" marB="0" anchor="ctr"/>
                </a:tc>
                <a:tc>
                  <a:txBody>
                    <a:bodyPr/>
                    <a:lstStyle/>
                    <a:p>
                      <a:pPr algn="ctr" fontAlgn="ctr"/>
                      <a:r>
                        <a:rPr lang="en-US" sz="700" u="none" strike="noStrike">
                          <a:effectLst/>
                        </a:rPr>
                        <a:t>1.688</a:t>
                      </a:r>
                      <a:endParaRPr lang="en-US" sz="700" b="0" i="0" u="none" strike="noStrike">
                        <a:solidFill>
                          <a:srgbClr val="000000"/>
                        </a:solidFill>
                        <a:effectLst/>
                        <a:latin typeface="Calibri" panose="020F0502020204030204" pitchFamily="34" charset="0"/>
                      </a:endParaRPr>
                    </a:p>
                  </a:txBody>
                  <a:tcPr marL="5773" marR="5773" marT="5773" marB="0" anchor="ctr"/>
                </a:tc>
                <a:tc>
                  <a:txBody>
                    <a:bodyPr/>
                    <a:lstStyle/>
                    <a:p>
                      <a:pPr algn="ctr" fontAlgn="ctr"/>
                      <a:r>
                        <a:rPr lang="en-US" sz="700" u="none" strike="noStrike">
                          <a:effectLst/>
                        </a:rPr>
                        <a:t>0.9601</a:t>
                      </a:r>
                      <a:endParaRPr lang="en-US" sz="700" b="0" i="0" u="none" strike="noStrike">
                        <a:solidFill>
                          <a:srgbClr val="000000"/>
                        </a:solidFill>
                        <a:effectLst/>
                        <a:latin typeface="Calibri" panose="020F0502020204030204" pitchFamily="34" charset="0"/>
                      </a:endParaRPr>
                    </a:p>
                  </a:txBody>
                  <a:tcPr marL="5773" marR="5773" marT="5773" marB="0" anchor="ctr"/>
                </a:tc>
                <a:tc>
                  <a:txBody>
                    <a:bodyPr/>
                    <a:lstStyle/>
                    <a:p>
                      <a:pPr algn="ctr" fontAlgn="ctr"/>
                      <a:r>
                        <a:rPr lang="en-US" sz="700" u="none" strike="noStrike">
                          <a:effectLst/>
                        </a:rPr>
                        <a:t>42</a:t>
                      </a:r>
                      <a:endParaRPr lang="en-US" sz="700" b="0" i="0" u="none" strike="noStrike">
                        <a:solidFill>
                          <a:srgbClr val="000000"/>
                        </a:solidFill>
                        <a:effectLst/>
                        <a:latin typeface="Calibri" panose="020F0502020204030204" pitchFamily="34" charset="0"/>
                      </a:endParaRPr>
                    </a:p>
                  </a:txBody>
                  <a:tcPr marL="5773" marR="5773" marT="5773" marB="0" anchor="ctr"/>
                </a:tc>
                <a:tc>
                  <a:txBody>
                    <a:bodyPr/>
                    <a:lstStyle/>
                    <a:p>
                      <a:pPr algn="ctr" fontAlgn="ctr"/>
                      <a:r>
                        <a:rPr lang="en-US" sz="700" u="none" strike="noStrike">
                          <a:effectLst/>
                        </a:rPr>
                        <a:t>85</a:t>
                      </a:r>
                      <a:endParaRPr lang="en-US" sz="700" b="0" i="0" u="none" strike="noStrike">
                        <a:solidFill>
                          <a:srgbClr val="000000"/>
                        </a:solidFill>
                        <a:effectLst/>
                        <a:latin typeface="Calibri" panose="020F0502020204030204" pitchFamily="34" charset="0"/>
                      </a:endParaRPr>
                    </a:p>
                  </a:txBody>
                  <a:tcPr marL="5773" marR="5773" marT="5773" marB="0" anchor="ctr"/>
                </a:tc>
                <a:tc>
                  <a:txBody>
                    <a:bodyPr/>
                    <a:lstStyle/>
                    <a:p>
                      <a:pPr algn="ctr" fontAlgn="ctr"/>
                      <a:r>
                        <a:rPr lang="en-US" sz="700" u="none" strike="noStrike">
                          <a:effectLst/>
                        </a:rPr>
                        <a:t>70.7</a:t>
                      </a:r>
                      <a:endParaRPr lang="en-US" sz="700" b="0" i="0" u="none" strike="noStrike">
                        <a:solidFill>
                          <a:srgbClr val="000000"/>
                        </a:solidFill>
                        <a:effectLst/>
                        <a:latin typeface="Calibri" panose="020F0502020204030204" pitchFamily="34" charset="0"/>
                      </a:endParaRPr>
                    </a:p>
                  </a:txBody>
                  <a:tcPr marL="5773" marR="5773" marT="5773" marB="0" anchor="ctr"/>
                </a:tc>
                <a:tc>
                  <a:txBody>
                    <a:bodyPr/>
                    <a:lstStyle/>
                    <a:p>
                      <a:pPr algn="ctr" fontAlgn="ctr"/>
                      <a:r>
                        <a:rPr lang="en-US" sz="700" u="none" strike="noStrike">
                          <a:effectLst/>
                        </a:rPr>
                        <a:t>8.147</a:t>
                      </a:r>
                      <a:endParaRPr lang="en-US" sz="700" b="0" i="0" u="none" strike="noStrike">
                        <a:solidFill>
                          <a:srgbClr val="000000"/>
                        </a:solidFill>
                        <a:effectLst/>
                        <a:latin typeface="Calibri" panose="020F0502020204030204" pitchFamily="34" charset="0"/>
                      </a:endParaRPr>
                    </a:p>
                  </a:txBody>
                  <a:tcPr marL="5773" marR="5773" marT="5773" marB="0" anchor="ctr"/>
                </a:tc>
                <a:tc>
                  <a:txBody>
                    <a:bodyPr/>
                    <a:lstStyle/>
                    <a:p>
                      <a:pPr algn="ctr" fontAlgn="ctr"/>
                      <a:r>
                        <a:rPr lang="en-US" sz="700" u="none" strike="noStrike">
                          <a:effectLst/>
                        </a:rPr>
                        <a:t>66.366</a:t>
                      </a:r>
                      <a:endParaRPr lang="en-US" sz="700" b="0" i="0" u="none" strike="noStrike">
                        <a:solidFill>
                          <a:srgbClr val="000000"/>
                        </a:solidFill>
                        <a:effectLst/>
                        <a:latin typeface="Calibri" panose="020F0502020204030204" pitchFamily="34" charset="0"/>
                      </a:endParaRPr>
                    </a:p>
                  </a:txBody>
                  <a:tcPr marL="5773" marR="5773" marT="5773" marB="0" anchor="ctr"/>
                </a:tc>
                <a:extLst>
                  <a:ext uri="{0D108BD9-81ED-4DB2-BD59-A6C34878D82A}">
                    <a16:rowId xmlns:a16="http://schemas.microsoft.com/office/drawing/2014/main" val="2478734194"/>
                  </a:ext>
                </a:extLst>
              </a:tr>
              <a:tr h="201542">
                <a:tc vMerge="1">
                  <a:txBody>
                    <a:bodyPr/>
                    <a:lstStyle/>
                    <a:p>
                      <a:endParaRPr lang="en-US"/>
                    </a:p>
                  </a:txBody>
                  <a:tcPr/>
                </a:tc>
                <a:tc>
                  <a:txBody>
                    <a:bodyPr/>
                    <a:lstStyle/>
                    <a:p>
                      <a:pPr algn="ctr" fontAlgn="ctr"/>
                      <a:r>
                        <a:rPr lang="en-US" sz="700" u="none" strike="noStrike">
                          <a:effectLst/>
                        </a:rPr>
                        <a:t>Ridge</a:t>
                      </a:r>
                      <a:endParaRPr lang="en-US" sz="700" b="0" i="0" u="none" strike="noStrike">
                        <a:solidFill>
                          <a:srgbClr val="000000"/>
                        </a:solidFill>
                        <a:effectLst/>
                        <a:latin typeface="Calibri" panose="020F0502020204030204" pitchFamily="34" charset="0"/>
                      </a:endParaRPr>
                    </a:p>
                  </a:txBody>
                  <a:tcPr marL="5773" marR="5773" marT="5773" marB="0" anchor="ctr"/>
                </a:tc>
                <a:tc>
                  <a:txBody>
                    <a:bodyPr/>
                    <a:lstStyle/>
                    <a:p>
                      <a:pPr algn="ctr" fontAlgn="ctr"/>
                      <a:r>
                        <a:rPr lang="en-US" sz="700" u="none" strike="noStrike">
                          <a:effectLst/>
                        </a:rPr>
                        <a:t>38826</a:t>
                      </a:r>
                      <a:endParaRPr lang="en-US" sz="700" b="0" i="0" u="none" strike="noStrike">
                        <a:solidFill>
                          <a:srgbClr val="000000"/>
                        </a:solidFill>
                        <a:effectLst/>
                        <a:latin typeface="Calibri" panose="020F0502020204030204" pitchFamily="34" charset="0"/>
                      </a:endParaRPr>
                    </a:p>
                  </a:txBody>
                  <a:tcPr marL="5773" marR="5773" marT="5773" marB="0" anchor="ctr"/>
                </a:tc>
                <a:tc>
                  <a:txBody>
                    <a:bodyPr/>
                    <a:lstStyle/>
                    <a:p>
                      <a:pPr algn="ctr" fontAlgn="ctr"/>
                      <a:r>
                        <a:rPr lang="en-US" sz="700" u="none" strike="noStrike">
                          <a:effectLst/>
                        </a:rPr>
                        <a:t>3.062</a:t>
                      </a:r>
                      <a:endParaRPr lang="en-US" sz="700" b="0" i="0" u="none" strike="noStrike">
                        <a:solidFill>
                          <a:srgbClr val="000000"/>
                        </a:solidFill>
                        <a:effectLst/>
                        <a:latin typeface="Calibri" panose="020F0502020204030204" pitchFamily="34" charset="0"/>
                      </a:endParaRPr>
                    </a:p>
                  </a:txBody>
                  <a:tcPr marL="5773" marR="5773" marT="5773" marB="0" anchor="ctr"/>
                </a:tc>
                <a:tc>
                  <a:txBody>
                    <a:bodyPr/>
                    <a:lstStyle/>
                    <a:p>
                      <a:pPr algn="ctr" fontAlgn="ctr"/>
                      <a:r>
                        <a:rPr lang="en-US" sz="700" u="none" strike="noStrike">
                          <a:effectLst/>
                        </a:rPr>
                        <a:t>0.8685</a:t>
                      </a:r>
                      <a:endParaRPr lang="en-US" sz="700" b="0" i="0" u="none" strike="noStrike">
                        <a:solidFill>
                          <a:srgbClr val="000000"/>
                        </a:solidFill>
                        <a:effectLst/>
                        <a:latin typeface="Calibri" panose="020F0502020204030204" pitchFamily="34" charset="0"/>
                      </a:endParaRPr>
                    </a:p>
                  </a:txBody>
                  <a:tcPr marL="5773" marR="5773" marT="5773" marB="0" anchor="ctr"/>
                </a:tc>
                <a:tc>
                  <a:txBody>
                    <a:bodyPr/>
                    <a:lstStyle/>
                    <a:p>
                      <a:pPr algn="ctr" fontAlgn="ctr"/>
                      <a:r>
                        <a:rPr lang="en-US" sz="700" u="none" strike="noStrike">
                          <a:effectLst/>
                        </a:rPr>
                        <a:t>42.3</a:t>
                      </a:r>
                      <a:endParaRPr lang="en-US" sz="700" b="0" i="0" u="none" strike="noStrike">
                        <a:solidFill>
                          <a:srgbClr val="000000"/>
                        </a:solidFill>
                        <a:effectLst/>
                        <a:latin typeface="Calibri" panose="020F0502020204030204" pitchFamily="34" charset="0"/>
                      </a:endParaRPr>
                    </a:p>
                  </a:txBody>
                  <a:tcPr marL="5773" marR="5773" marT="5773" marB="0" anchor="ctr"/>
                </a:tc>
                <a:tc>
                  <a:txBody>
                    <a:bodyPr/>
                    <a:lstStyle/>
                    <a:p>
                      <a:pPr algn="ctr" fontAlgn="ctr"/>
                      <a:r>
                        <a:rPr lang="en-US" sz="700" u="none" strike="noStrike">
                          <a:effectLst/>
                        </a:rPr>
                        <a:t>83.5</a:t>
                      </a:r>
                      <a:endParaRPr lang="en-US" sz="700" b="0" i="0" u="none" strike="noStrike">
                        <a:solidFill>
                          <a:srgbClr val="000000"/>
                        </a:solidFill>
                        <a:effectLst/>
                        <a:latin typeface="Calibri" panose="020F0502020204030204" pitchFamily="34" charset="0"/>
                      </a:endParaRPr>
                    </a:p>
                  </a:txBody>
                  <a:tcPr marL="5773" marR="5773" marT="5773" marB="0" anchor="ctr"/>
                </a:tc>
                <a:tc>
                  <a:txBody>
                    <a:bodyPr/>
                    <a:lstStyle/>
                    <a:p>
                      <a:pPr algn="ctr" fontAlgn="ctr"/>
                      <a:r>
                        <a:rPr lang="en-US" sz="700" u="none" strike="noStrike">
                          <a:effectLst/>
                        </a:rPr>
                        <a:t>70.7</a:t>
                      </a:r>
                      <a:endParaRPr lang="en-US" sz="700" b="0" i="0" u="none" strike="noStrike">
                        <a:solidFill>
                          <a:srgbClr val="000000"/>
                        </a:solidFill>
                        <a:effectLst/>
                        <a:latin typeface="Calibri" panose="020F0502020204030204" pitchFamily="34" charset="0"/>
                      </a:endParaRPr>
                    </a:p>
                  </a:txBody>
                  <a:tcPr marL="5773" marR="5773" marT="5773" marB="0" anchor="ctr"/>
                </a:tc>
                <a:tc>
                  <a:txBody>
                    <a:bodyPr/>
                    <a:lstStyle/>
                    <a:p>
                      <a:pPr algn="ctr" fontAlgn="ctr"/>
                      <a:r>
                        <a:rPr lang="en-US" sz="700" u="none" strike="noStrike">
                          <a:effectLst/>
                        </a:rPr>
                        <a:t>7.846</a:t>
                      </a:r>
                      <a:endParaRPr lang="en-US" sz="700" b="0" i="0" u="none" strike="noStrike">
                        <a:solidFill>
                          <a:srgbClr val="000000"/>
                        </a:solidFill>
                        <a:effectLst/>
                        <a:latin typeface="Calibri" panose="020F0502020204030204" pitchFamily="34" charset="0"/>
                      </a:endParaRPr>
                    </a:p>
                  </a:txBody>
                  <a:tcPr marL="5773" marR="5773" marT="5773" marB="0" anchor="ctr"/>
                </a:tc>
                <a:tc>
                  <a:txBody>
                    <a:bodyPr/>
                    <a:lstStyle/>
                    <a:p>
                      <a:pPr algn="ctr" fontAlgn="ctr"/>
                      <a:r>
                        <a:rPr lang="en-US" sz="700" u="none" strike="noStrike">
                          <a:effectLst/>
                        </a:rPr>
                        <a:t>61.553</a:t>
                      </a:r>
                      <a:endParaRPr lang="en-US" sz="700" b="0" i="0" u="none" strike="noStrike">
                        <a:solidFill>
                          <a:srgbClr val="000000"/>
                        </a:solidFill>
                        <a:effectLst/>
                        <a:latin typeface="Calibri" panose="020F0502020204030204" pitchFamily="34" charset="0"/>
                      </a:endParaRPr>
                    </a:p>
                  </a:txBody>
                  <a:tcPr marL="5773" marR="5773" marT="5773" marB="0" anchor="ctr"/>
                </a:tc>
                <a:extLst>
                  <a:ext uri="{0D108BD9-81ED-4DB2-BD59-A6C34878D82A}">
                    <a16:rowId xmlns:a16="http://schemas.microsoft.com/office/drawing/2014/main" val="2457834960"/>
                  </a:ext>
                </a:extLst>
              </a:tr>
              <a:tr h="201542">
                <a:tc vMerge="1">
                  <a:txBody>
                    <a:bodyPr/>
                    <a:lstStyle/>
                    <a:p>
                      <a:endParaRPr lang="en-US"/>
                    </a:p>
                  </a:txBody>
                  <a:tcPr/>
                </a:tc>
                <a:tc>
                  <a:txBody>
                    <a:bodyPr/>
                    <a:lstStyle/>
                    <a:p>
                      <a:pPr algn="ctr" fontAlgn="ctr"/>
                      <a:r>
                        <a:rPr lang="en-US" sz="700" u="none" strike="noStrike">
                          <a:effectLst/>
                        </a:rPr>
                        <a:t>Thiel</a:t>
                      </a:r>
                      <a:endParaRPr lang="en-US" sz="700" b="0" i="0" u="none" strike="noStrike">
                        <a:solidFill>
                          <a:srgbClr val="000000"/>
                        </a:solidFill>
                        <a:effectLst/>
                        <a:latin typeface="Calibri" panose="020F0502020204030204" pitchFamily="34" charset="0"/>
                      </a:endParaRPr>
                    </a:p>
                  </a:txBody>
                  <a:tcPr marL="5773" marR="5773" marT="5773" marB="0" anchor="ctr"/>
                </a:tc>
                <a:tc>
                  <a:txBody>
                    <a:bodyPr/>
                    <a:lstStyle/>
                    <a:p>
                      <a:pPr algn="ctr" fontAlgn="ctr"/>
                      <a:r>
                        <a:rPr lang="en-US" sz="700" u="none" strike="noStrike">
                          <a:effectLst/>
                        </a:rPr>
                        <a:t>34512</a:t>
                      </a:r>
                      <a:endParaRPr lang="en-US" sz="700" b="0" i="0" u="none" strike="noStrike">
                        <a:solidFill>
                          <a:srgbClr val="000000"/>
                        </a:solidFill>
                        <a:effectLst/>
                        <a:latin typeface="Calibri" panose="020F0502020204030204" pitchFamily="34" charset="0"/>
                      </a:endParaRPr>
                    </a:p>
                  </a:txBody>
                  <a:tcPr marL="5773" marR="5773" marT="5773" marB="0" anchor="ctr"/>
                </a:tc>
                <a:tc>
                  <a:txBody>
                    <a:bodyPr/>
                    <a:lstStyle/>
                    <a:p>
                      <a:pPr algn="ctr" fontAlgn="ctr"/>
                      <a:r>
                        <a:rPr lang="en-US" sz="700" u="none" strike="noStrike">
                          <a:effectLst/>
                        </a:rPr>
                        <a:t>3.191</a:t>
                      </a:r>
                      <a:endParaRPr lang="en-US" sz="700" b="0" i="0" u="none" strike="noStrike">
                        <a:solidFill>
                          <a:srgbClr val="000000"/>
                        </a:solidFill>
                        <a:effectLst/>
                        <a:latin typeface="Calibri" panose="020F0502020204030204" pitchFamily="34" charset="0"/>
                      </a:endParaRPr>
                    </a:p>
                  </a:txBody>
                  <a:tcPr marL="5773" marR="5773" marT="5773" marB="0" anchor="ctr"/>
                </a:tc>
                <a:tc>
                  <a:txBody>
                    <a:bodyPr/>
                    <a:lstStyle/>
                    <a:p>
                      <a:pPr algn="ctr" fontAlgn="ctr"/>
                      <a:r>
                        <a:rPr lang="en-US" sz="700" u="none" strike="noStrike">
                          <a:effectLst/>
                        </a:rPr>
                        <a:t>0.8572</a:t>
                      </a:r>
                      <a:endParaRPr lang="en-US" sz="700" b="0" i="0" u="none" strike="noStrike">
                        <a:solidFill>
                          <a:srgbClr val="000000"/>
                        </a:solidFill>
                        <a:effectLst/>
                        <a:latin typeface="Calibri" panose="020F0502020204030204" pitchFamily="34" charset="0"/>
                      </a:endParaRPr>
                    </a:p>
                  </a:txBody>
                  <a:tcPr marL="5773" marR="5773" marT="5773" marB="0" anchor="ctr"/>
                </a:tc>
                <a:tc>
                  <a:txBody>
                    <a:bodyPr/>
                    <a:lstStyle/>
                    <a:p>
                      <a:pPr algn="ctr" fontAlgn="ctr"/>
                      <a:r>
                        <a:rPr lang="en-US" sz="700" u="none" strike="noStrike">
                          <a:effectLst/>
                        </a:rPr>
                        <a:t>41.5</a:t>
                      </a:r>
                      <a:endParaRPr lang="en-US" sz="700" b="0" i="0" u="none" strike="noStrike">
                        <a:solidFill>
                          <a:srgbClr val="000000"/>
                        </a:solidFill>
                        <a:effectLst/>
                        <a:latin typeface="Calibri" panose="020F0502020204030204" pitchFamily="34" charset="0"/>
                      </a:endParaRPr>
                    </a:p>
                  </a:txBody>
                  <a:tcPr marL="5773" marR="5773" marT="5773" marB="0" anchor="ctr"/>
                </a:tc>
                <a:tc>
                  <a:txBody>
                    <a:bodyPr/>
                    <a:lstStyle/>
                    <a:p>
                      <a:pPr algn="ctr" fontAlgn="ctr"/>
                      <a:r>
                        <a:rPr lang="en-US" sz="700" u="none" strike="noStrike">
                          <a:effectLst/>
                        </a:rPr>
                        <a:t>84.5</a:t>
                      </a:r>
                      <a:endParaRPr lang="en-US" sz="700" b="0" i="0" u="none" strike="noStrike">
                        <a:solidFill>
                          <a:srgbClr val="000000"/>
                        </a:solidFill>
                        <a:effectLst/>
                        <a:latin typeface="Calibri" panose="020F0502020204030204" pitchFamily="34" charset="0"/>
                      </a:endParaRPr>
                    </a:p>
                  </a:txBody>
                  <a:tcPr marL="5773" marR="5773" marT="5773" marB="0" anchor="ctr"/>
                </a:tc>
                <a:tc>
                  <a:txBody>
                    <a:bodyPr/>
                    <a:lstStyle/>
                    <a:p>
                      <a:pPr algn="ctr" fontAlgn="ctr"/>
                      <a:r>
                        <a:rPr lang="en-US" sz="700" u="none" strike="noStrike">
                          <a:effectLst/>
                        </a:rPr>
                        <a:t>70.9</a:t>
                      </a:r>
                      <a:endParaRPr lang="en-US" sz="700" b="0" i="0" u="none" strike="noStrike">
                        <a:solidFill>
                          <a:srgbClr val="000000"/>
                        </a:solidFill>
                        <a:effectLst/>
                        <a:latin typeface="Calibri" panose="020F0502020204030204" pitchFamily="34" charset="0"/>
                      </a:endParaRPr>
                    </a:p>
                  </a:txBody>
                  <a:tcPr marL="5773" marR="5773" marT="5773" marB="0" anchor="ctr"/>
                </a:tc>
                <a:tc>
                  <a:txBody>
                    <a:bodyPr/>
                    <a:lstStyle/>
                    <a:p>
                      <a:pPr algn="ctr" fontAlgn="ctr"/>
                      <a:r>
                        <a:rPr lang="en-US" sz="700" u="none" strike="noStrike">
                          <a:effectLst/>
                        </a:rPr>
                        <a:t>7.791</a:t>
                      </a:r>
                      <a:endParaRPr lang="en-US" sz="700" b="0" i="0" u="none" strike="noStrike">
                        <a:solidFill>
                          <a:srgbClr val="000000"/>
                        </a:solidFill>
                        <a:effectLst/>
                        <a:latin typeface="Calibri" panose="020F0502020204030204" pitchFamily="34" charset="0"/>
                      </a:endParaRPr>
                    </a:p>
                  </a:txBody>
                  <a:tcPr marL="5773" marR="5773" marT="5773" marB="0" anchor="ctr"/>
                </a:tc>
                <a:tc>
                  <a:txBody>
                    <a:bodyPr/>
                    <a:lstStyle/>
                    <a:p>
                      <a:pPr algn="ctr" fontAlgn="ctr"/>
                      <a:r>
                        <a:rPr lang="en-US" sz="700" u="none" strike="noStrike">
                          <a:effectLst/>
                        </a:rPr>
                        <a:t>60.694</a:t>
                      </a:r>
                      <a:endParaRPr lang="en-US" sz="700" b="0" i="0" u="none" strike="noStrike">
                        <a:solidFill>
                          <a:srgbClr val="000000"/>
                        </a:solidFill>
                        <a:effectLst/>
                        <a:latin typeface="Calibri" panose="020F0502020204030204" pitchFamily="34" charset="0"/>
                      </a:endParaRPr>
                    </a:p>
                  </a:txBody>
                  <a:tcPr marL="5773" marR="5773" marT="5773" marB="0" anchor="ctr"/>
                </a:tc>
                <a:extLst>
                  <a:ext uri="{0D108BD9-81ED-4DB2-BD59-A6C34878D82A}">
                    <a16:rowId xmlns:a16="http://schemas.microsoft.com/office/drawing/2014/main" val="2742041252"/>
                  </a:ext>
                </a:extLst>
              </a:tr>
              <a:tr h="201542">
                <a:tc rowSpan="3">
                  <a:txBody>
                    <a:bodyPr/>
                    <a:lstStyle/>
                    <a:p>
                      <a:pPr algn="ctr" fontAlgn="ctr"/>
                      <a:r>
                        <a:rPr lang="en-US" sz="700" u="none" strike="noStrike">
                          <a:effectLst/>
                        </a:rPr>
                        <a:t>Full Testing</a:t>
                      </a:r>
                      <a:endParaRPr lang="en-US" sz="700" b="0" i="0" u="none" strike="noStrike">
                        <a:solidFill>
                          <a:srgbClr val="000000"/>
                        </a:solidFill>
                        <a:effectLst/>
                        <a:latin typeface="Calibri" panose="020F0502020204030204" pitchFamily="34" charset="0"/>
                      </a:endParaRPr>
                    </a:p>
                  </a:txBody>
                  <a:tcPr marL="5773" marR="5773" marT="5773" marB="0" anchor="ctr"/>
                </a:tc>
                <a:tc>
                  <a:txBody>
                    <a:bodyPr/>
                    <a:lstStyle/>
                    <a:p>
                      <a:pPr algn="ctr" fontAlgn="ctr"/>
                      <a:r>
                        <a:rPr lang="en-US" sz="700" u="none" strike="noStrike">
                          <a:effectLst/>
                        </a:rPr>
                        <a:t>Gradient Boosting</a:t>
                      </a:r>
                      <a:endParaRPr lang="en-US" sz="700" b="0" i="0" u="none" strike="noStrike">
                        <a:solidFill>
                          <a:srgbClr val="000000"/>
                        </a:solidFill>
                        <a:effectLst/>
                        <a:latin typeface="Calibri" panose="020F0502020204030204" pitchFamily="34" charset="0"/>
                      </a:endParaRPr>
                    </a:p>
                  </a:txBody>
                  <a:tcPr marL="5773" marR="5773" marT="5773" marB="0" anchor="ctr"/>
                </a:tc>
                <a:tc>
                  <a:txBody>
                    <a:bodyPr/>
                    <a:lstStyle/>
                    <a:p>
                      <a:pPr algn="ctr" fontAlgn="ctr"/>
                      <a:r>
                        <a:rPr lang="en-US" sz="700" u="none" strike="noStrike">
                          <a:effectLst/>
                        </a:rPr>
                        <a:t>10908</a:t>
                      </a:r>
                      <a:endParaRPr lang="en-US" sz="700" b="0" i="0" u="none" strike="noStrike">
                        <a:solidFill>
                          <a:srgbClr val="000000"/>
                        </a:solidFill>
                        <a:effectLst/>
                        <a:latin typeface="Calibri" panose="020F0502020204030204" pitchFamily="34" charset="0"/>
                      </a:endParaRPr>
                    </a:p>
                  </a:txBody>
                  <a:tcPr marL="5773" marR="5773" marT="5773" marB="0" anchor="ctr"/>
                </a:tc>
                <a:tc>
                  <a:txBody>
                    <a:bodyPr/>
                    <a:lstStyle/>
                    <a:p>
                      <a:pPr algn="ctr" fontAlgn="ctr"/>
                      <a:r>
                        <a:rPr lang="en-US" sz="700" u="none" strike="noStrike">
                          <a:effectLst/>
                        </a:rPr>
                        <a:t>1.207</a:t>
                      </a:r>
                      <a:endParaRPr lang="en-US" sz="700" b="0" i="0" u="none" strike="noStrike">
                        <a:solidFill>
                          <a:srgbClr val="000000"/>
                        </a:solidFill>
                        <a:effectLst/>
                        <a:latin typeface="Calibri" panose="020F0502020204030204" pitchFamily="34" charset="0"/>
                      </a:endParaRPr>
                    </a:p>
                  </a:txBody>
                  <a:tcPr marL="5773" marR="5773" marT="5773" marB="0" anchor="ctr"/>
                </a:tc>
                <a:tc>
                  <a:txBody>
                    <a:bodyPr/>
                    <a:lstStyle/>
                    <a:p>
                      <a:pPr algn="ctr" fontAlgn="ctr"/>
                      <a:r>
                        <a:rPr lang="en-US" sz="700" u="none" strike="noStrike">
                          <a:effectLst/>
                        </a:rPr>
                        <a:t>0.9775</a:t>
                      </a:r>
                      <a:endParaRPr lang="en-US" sz="700" b="0" i="0" u="none" strike="noStrike">
                        <a:solidFill>
                          <a:srgbClr val="000000"/>
                        </a:solidFill>
                        <a:effectLst/>
                        <a:latin typeface="Calibri" panose="020F0502020204030204" pitchFamily="34" charset="0"/>
                      </a:endParaRPr>
                    </a:p>
                  </a:txBody>
                  <a:tcPr marL="5773" marR="5773" marT="5773" marB="0" anchor="ctr"/>
                </a:tc>
                <a:tc>
                  <a:txBody>
                    <a:bodyPr/>
                    <a:lstStyle/>
                    <a:p>
                      <a:pPr algn="ctr" fontAlgn="ctr"/>
                      <a:r>
                        <a:rPr lang="en-US" sz="700" u="none" strike="noStrike">
                          <a:effectLst/>
                        </a:rPr>
                        <a:t>48.8</a:t>
                      </a:r>
                      <a:endParaRPr lang="en-US" sz="700" b="0" i="0" u="none" strike="noStrike">
                        <a:solidFill>
                          <a:srgbClr val="000000"/>
                        </a:solidFill>
                        <a:effectLst/>
                        <a:latin typeface="Calibri" panose="020F0502020204030204" pitchFamily="34" charset="0"/>
                      </a:endParaRPr>
                    </a:p>
                  </a:txBody>
                  <a:tcPr marL="5773" marR="5773" marT="5773" marB="0" anchor="ctr"/>
                </a:tc>
                <a:tc>
                  <a:txBody>
                    <a:bodyPr/>
                    <a:lstStyle/>
                    <a:p>
                      <a:pPr algn="ctr" fontAlgn="ctr"/>
                      <a:r>
                        <a:rPr lang="en-US" sz="700" u="none" strike="noStrike">
                          <a:effectLst/>
                        </a:rPr>
                        <a:t>86.2</a:t>
                      </a:r>
                      <a:endParaRPr lang="en-US" sz="700" b="0" i="0" u="none" strike="noStrike">
                        <a:solidFill>
                          <a:srgbClr val="000000"/>
                        </a:solidFill>
                        <a:effectLst/>
                        <a:latin typeface="Calibri" panose="020F0502020204030204" pitchFamily="34" charset="0"/>
                      </a:endParaRPr>
                    </a:p>
                  </a:txBody>
                  <a:tcPr marL="5773" marR="5773" marT="5773" marB="0" anchor="ctr"/>
                </a:tc>
                <a:tc>
                  <a:txBody>
                    <a:bodyPr/>
                    <a:lstStyle/>
                    <a:p>
                      <a:pPr algn="ctr" fontAlgn="ctr"/>
                      <a:r>
                        <a:rPr lang="en-US" sz="700" u="none" strike="noStrike">
                          <a:effectLst/>
                        </a:rPr>
                        <a:t>71.7</a:t>
                      </a:r>
                      <a:endParaRPr lang="en-US" sz="700" b="0" i="0" u="none" strike="noStrike">
                        <a:solidFill>
                          <a:srgbClr val="000000"/>
                        </a:solidFill>
                        <a:effectLst/>
                        <a:latin typeface="Calibri" panose="020F0502020204030204" pitchFamily="34" charset="0"/>
                      </a:endParaRPr>
                    </a:p>
                  </a:txBody>
                  <a:tcPr marL="5773" marR="5773" marT="5773" marB="0" anchor="ctr"/>
                </a:tc>
                <a:tc>
                  <a:txBody>
                    <a:bodyPr/>
                    <a:lstStyle/>
                    <a:p>
                      <a:pPr algn="ctr" fontAlgn="ctr"/>
                      <a:r>
                        <a:rPr lang="en-US" sz="700" u="none" strike="noStrike">
                          <a:effectLst/>
                        </a:rPr>
                        <a:t>7.819</a:t>
                      </a:r>
                      <a:endParaRPr lang="en-US" sz="700" b="0" i="0" u="none" strike="noStrike">
                        <a:solidFill>
                          <a:srgbClr val="000000"/>
                        </a:solidFill>
                        <a:effectLst/>
                        <a:latin typeface="Calibri" panose="020F0502020204030204" pitchFamily="34" charset="0"/>
                      </a:endParaRPr>
                    </a:p>
                  </a:txBody>
                  <a:tcPr marL="5773" marR="5773" marT="5773" marB="0" anchor="ctr"/>
                </a:tc>
                <a:tc>
                  <a:txBody>
                    <a:bodyPr/>
                    <a:lstStyle/>
                    <a:p>
                      <a:pPr algn="ctr" fontAlgn="ctr"/>
                      <a:r>
                        <a:rPr lang="en-US" sz="700" u="none" strike="noStrike">
                          <a:effectLst/>
                        </a:rPr>
                        <a:t>61.143</a:t>
                      </a:r>
                      <a:endParaRPr lang="en-US" sz="700" b="0" i="0" u="none" strike="noStrike">
                        <a:solidFill>
                          <a:srgbClr val="000000"/>
                        </a:solidFill>
                        <a:effectLst/>
                        <a:latin typeface="Calibri" panose="020F0502020204030204" pitchFamily="34" charset="0"/>
                      </a:endParaRPr>
                    </a:p>
                  </a:txBody>
                  <a:tcPr marL="5773" marR="5773" marT="5773" marB="0" anchor="ctr"/>
                </a:tc>
                <a:extLst>
                  <a:ext uri="{0D108BD9-81ED-4DB2-BD59-A6C34878D82A}">
                    <a16:rowId xmlns:a16="http://schemas.microsoft.com/office/drawing/2014/main" val="2202985231"/>
                  </a:ext>
                </a:extLst>
              </a:tr>
              <a:tr h="201542">
                <a:tc vMerge="1">
                  <a:txBody>
                    <a:bodyPr/>
                    <a:lstStyle/>
                    <a:p>
                      <a:endParaRPr lang="en-US"/>
                    </a:p>
                  </a:txBody>
                  <a:tcPr/>
                </a:tc>
                <a:tc>
                  <a:txBody>
                    <a:bodyPr/>
                    <a:lstStyle/>
                    <a:p>
                      <a:pPr algn="ctr" fontAlgn="ctr"/>
                      <a:r>
                        <a:rPr lang="en-US" sz="700" u="none" strike="noStrike">
                          <a:effectLst/>
                        </a:rPr>
                        <a:t>Ridge</a:t>
                      </a:r>
                      <a:endParaRPr lang="en-US" sz="700" b="0" i="0" u="none" strike="noStrike">
                        <a:solidFill>
                          <a:srgbClr val="000000"/>
                        </a:solidFill>
                        <a:effectLst/>
                        <a:latin typeface="Calibri" panose="020F0502020204030204" pitchFamily="34" charset="0"/>
                      </a:endParaRPr>
                    </a:p>
                  </a:txBody>
                  <a:tcPr marL="5773" marR="5773" marT="5773" marB="0" anchor="ctr"/>
                </a:tc>
                <a:tc>
                  <a:txBody>
                    <a:bodyPr/>
                    <a:lstStyle/>
                    <a:p>
                      <a:pPr algn="ctr" fontAlgn="ctr"/>
                      <a:r>
                        <a:rPr lang="en-US" sz="700" u="none" strike="noStrike">
                          <a:effectLst/>
                        </a:rPr>
                        <a:t>10908</a:t>
                      </a:r>
                      <a:endParaRPr lang="en-US" sz="700" b="0" i="0" u="none" strike="noStrike">
                        <a:solidFill>
                          <a:srgbClr val="000000"/>
                        </a:solidFill>
                        <a:effectLst/>
                        <a:latin typeface="Calibri" panose="020F0502020204030204" pitchFamily="34" charset="0"/>
                      </a:endParaRPr>
                    </a:p>
                  </a:txBody>
                  <a:tcPr marL="5773" marR="5773" marT="5773" marB="0" anchor="ctr"/>
                </a:tc>
                <a:tc>
                  <a:txBody>
                    <a:bodyPr/>
                    <a:lstStyle/>
                    <a:p>
                      <a:pPr algn="ctr" fontAlgn="ctr"/>
                      <a:r>
                        <a:rPr lang="en-US" sz="700" u="none" strike="noStrike">
                          <a:effectLst/>
                        </a:rPr>
                        <a:t>3.068</a:t>
                      </a:r>
                      <a:endParaRPr lang="en-US" sz="700" b="0" i="0" u="none" strike="noStrike">
                        <a:solidFill>
                          <a:srgbClr val="000000"/>
                        </a:solidFill>
                        <a:effectLst/>
                        <a:latin typeface="Calibri" panose="020F0502020204030204" pitchFamily="34" charset="0"/>
                      </a:endParaRPr>
                    </a:p>
                  </a:txBody>
                  <a:tcPr marL="5773" marR="5773" marT="5773" marB="0" anchor="ctr"/>
                </a:tc>
                <a:tc>
                  <a:txBody>
                    <a:bodyPr/>
                    <a:lstStyle/>
                    <a:p>
                      <a:pPr algn="ctr" fontAlgn="ctr"/>
                      <a:r>
                        <a:rPr lang="en-US" sz="700" u="none" strike="noStrike">
                          <a:effectLst/>
                        </a:rPr>
                        <a:t>0.8549</a:t>
                      </a:r>
                      <a:endParaRPr lang="en-US" sz="700" b="0" i="0" u="none" strike="noStrike">
                        <a:solidFill>
                          <a:srgbClr val="000000"/>
                        </a:solidFill>
                        <a:effectLst/>
                        <a:latin typeface="Calibri" panose="020F0502020204030204" pitchFamily="34" charset="0"/>
                      </a:endParaRPr>
                    </a:p>
                  </a:txBody>
                  <a:tcPr marL="5773" marR="5773" marT="5773" marB="0" anchor="ctr"/>
                </a:tc>
                <a:tc>
                  <a:txBody>
                    <a:bodyPr/>
                    <a:lstStyle/>
                    <a:p>
                      <a:pPr algn="ctr" fontAlgn="ctr"/>
                      <a:r>
                        <a:rPr lang="en-US" sz="700" u="none" strike="noStrike">
                          <a:effectLst/>
                        </a:rPr>
                        <a:t>49.4</a:t>
                      </a:r>
                      <a:endParaRPr lang="en-US" sz="700" b="0" i="0" u="none" strike="noStrike">
                        <a:solidFill>
                          <a:srgbClr val="000000"/>
                        </a:solidFill>
                        <a:effectLst/>
                        <a:latin typeface="Calibri" panose="020F0502020204030204" pitchFamily="34" charset="0"/>
                      </a:endParaRPr>
                    </a:p>
                  </a:txBody>
                  <a:tcPr marL="5773" marR="5773" marT="5773" marB="0" anchor="ctr"/>
                </a:tc>
                <a:tc>
                  <a:txBody>
                    <a:bodyPr/>
                    <a:lstStyle/>
                    <a:p>
                      <a:pPr algn="ctr" fontAlgn="ctr"/>
                      <a:r>
                        <a:rPr lang="en-US" sz="700" u="none" strike="noStrike">
                          <a:effectLst/>
                        </a:rPr>
                        <a:t>84.5</a:t>
                      </a:r>
                      <a:endParaRPr lang="en-US" sz="700" b="0" i="0" u="none" strike="noStrike">
                        <a:solidFill>
                          <a:srgbClr val="000000"/>
                        </a:solidFill>
                        <a:effectLst/>
                        <a:latin typeface="Calibri" panose="020F0502020204030204" pitchFamily="34" charset="0"/>
                      </a:endParaRPr>
                    </a:p>
                  </a:txBody>
                  <a:tcPr marL="5773" marR="5773" marT="5773" marB="0" anchor="ctr"/>
                </a:tc>
                <a:tc>
                  <a:txBody>
                    <a:bodyPr/>
                    <a:lstStyle/>
                    <a:p>
                      <a:pPr algn="ctr" fontAlgn="ctr"/>
                      <a:r>
                        <a:rPr lang="en-US" sz="700" u="none" strike="noStrike">
                          <a:effectLst/>
                        </a:rPr>
                        <a:t>71.7</a:t>
                      </a:r>
                      <a:endParaRPr lang="en-US" sz="700" b="0" i="0" u="none" strike="noStrike">
                        <a:solidFill>
                          <a:srgbClr val="000000"/>
                        </a:solidFill>
                        <a:effectLst/>
                        <a:latin typeface="Calibri" panose="020F0502020204030204" pitchFamily="34" charset="0"/>
                      </a:endParaRPr>
                    </a:p>
                  </a:txBody>
                  <a:tcPr marL="5773" marR="5773" marT="5773" marB="0" anchor="ctr"/>
                </a:tc>
                <a:tc>
                  <a:txBody>
                    <a:bodyPr/>
                    <a:lstStyle/>
                    <a:p>
                      <a:pPr algn="ctr" fontAlgn="ctr"/>
                      <a:r>
                        <a:rPr lang="en-US" sz="700" u="none" strike="noStrike">
                          <a:effectLst/>
                        </a:rPr>
                        <a:t>7.391</a:t>
                      </a:r>
                      <a:endParaRPr lang="en-US" sz="700" b="0" i="0" u="none" strike="noStrike">
                        <a:solidFill>
                          <a:srgbClr val="000000"/>
                        </a:solidFill>
                        <a:effectLst/>
                        <a:latin typeface="Calibri" panose="020F0502020204030204" pitchFamily="34" charset="0"/>
                      </a:endParaRPr>
                    </a:p>
                  </a:txBody>
                  <a:tcPr marL="5773" marR="5773" marT="5773" marB="0" anchor="ctr"/>
                </a:tc>
                <a:tc>
                  <a:txBody>
                    <a:bodyPr/>
                    <a:lstStyle/>
                    <a:p>
                      <a:pPr algn="ctr" fontAlgn="ctr"/>
                      <a:r>
                        <a:rPr lang="en-US" sz="700" u="none" strike="noStrike">
                          <a:effectLst/>
                        </a:rPr>
                        <a:t>54.621</a:t>
                      </a:r>
                      <a:endParaRPr lang="en-US" sz="700" b="0" i="0" u="none" strike="noStrike">
                        <a:solidFill>
                          <a:srgbClr val="000000"/>
                        </a:solidFill>
                        <a:effectLst/>
                        <a:latin typeface="Calibri" panose="020F0502020204030204" pitchFamily="34" charset="0"/>
                      </a:endParaRPr>
                    </a:p>
                  </a:txBody>
                  <a:tcPr marL="5773" marR="5773" marT="5773" marB="0" anchor="ctr"/>
                </a:tc>
                <a:extLst>
                  <a:ext uri="{0D108BD9-81ED-4DB2-BD59-A6C34878D82A}">
                    <a16:rowId xmlns:a16="http://schemas.microsoft.com/office/drawing/2014/main" val="2878065812"/>
                  </a:ext>
                </a:extLst>
              </a:tr>
              <a:tr h="201542">
                <a:tc vMerge="1">
                  <a:txBody>
                    <a:bodyPr/>
                    <a:lstStyle/>
                    <a:p>
                      <a:endParaRPr lang="en-US"/>
                    </a:p>
                  </a:txBody>
                  <a:tcPr/>
                </a:tc>
                <a:tc>
                  <a:txBody>
                    <a:bodyPr/>
                    <a:lstStyle/>
                    <a:p>
                      <a:pPr algn="ctr" fontAlgn="ctr"/>
                      <a:r>
                        <a:rPr lang="en-US" sz="700" u="none" strike="noStrike">
                          <a:effectLst/>
                        </a:rPr>
                        <a:t>Thiel</a:t>
                      </a:r>
                      <a:endParaRPr lang="en-US" sz="700" b="0" i="0" u="none" strike="noStrike">
                        <a:solidFill>
                          <a:srgbClr val="000000"/>
                        </a:solidFill>
                        <a:effectLst/>
                        <a:latin typeface="Calibri" panose="020F0502020204030204" pitchFamily="34" charset="0"/>
                      </a:endParaRPr>
                    </a:p>
                  </a:txBody>
                  <a:tcPr marL="5773" marR="5773" marT="5773" marB="0" anchor="ctr"/>
                </a:tc>
                <a:tc>
                  <a:txBody>
                    <a:bodyPr/>
                    <a:lstStyle/>
                    <a:p>
                      <a:pPr algn="ctr" fontAlgn="ctr"/>
                      <a:r>
                        <a:rPr lang="en-US" sz="700" u="none" strike="noStrike">
                          <a:effectLst/>
                        </a:rPr>
                        <a:t>9696</a:t>
                      </a:r>
                      <a:endParaRPr lang="en-US" sz="700" b="0" i="0" u="none" strike="noStrike">
                        <a:solidFill>
                          <a:srgbClr val="000000"/>
                        </a:solidFill>
                        <a:effectLst/>
                        <a:latin typeface="Calibri" panose="020F0502020204030204" pitchFamily="34" charset="0"/>
                      </a:endParaRPr>
                    </a:p>
                  </a:txBody>
                  <a:tcPr marL="5773" marR="5773" marT="5773" marB="0" anchor="ctr"/>
                </a:tc>
                <a:tc>
                  <a:txBody>
                    <a:bodyPr/>
                    <a:lstStyle/>
                    <a:p>
                      <a:pPr algn="ctr" fontAlgn="ctr"/>
                      <a:r>
                        <a:rPr lang="en-US" sz="700" u="none" strike="noStrike">
                          <a:effectLst/>
                        </a:rPr>
                        <a:t>3.272</a:t>
                      </a:r>
                      <a:endParaRPr lang="en-US" sz="700" b="0" i="0" u="none" strike="noStrike">
                        <a:solidFill>
                          <a:srgbClr val="000000"/>
                        </a:solidFill>
                        <a:effectLst/>
                        <a:latin typeface="Calibri" panose="020F0502020204030204" pitchFamily="34" charset="0"/>
                      </a:endParaRPr>
                    </a:p>
                  </a:txBody>
                  <a:tcPr marL="5773" marR="5773" marT="5773" marB="0" anchor="ctr"/>
                </a:tc>
                <a:tc>
                  <a:txBody>
                    <a:bodyPr/>
                    <a:lstStyle/>
                    <a:p>
                      <a:pPr algn="ctr" fontAlgn="ctr"/>
                      <a:r>
                        <a:rPr lang="en-US" sz="700" u="none" strike="noStrike">
                          <a:effectLst/>
                        </a:rPr>
                        <a:t>0.835</a:t>
                      </a:r>
                      <a:endParaRPr lang="en-US" sz="700" b="0" i="0" u="none" strike="noStrike">
                        <a:solidFill>
                          <a:srgbClr val="000000"/>
                        </a:solidFill>
                        <a:effectLst/>
                        <a:latin typeface="Calibri" panose="020F0502020204030204" pitchFamily="34" charset="0"/>
                      </a:endParaRPr>
                    </a:p>
                  </a:txBody>
                  <a:tcPr marL="5773" marR="5773" marT="5773" marB="0" anchor="ctr"/>
                </a:tc>
                <a:tc>
                  <a:txBody>
                    <a:bodyPr/>
                    <a:lstStyle/>
                    <a:p>
                      <a:pPr algn="ctr" fontAlgn="ctr"/>
                      <a:r>
                        <a:rPr lang="en-US" sz="700" u="none" strike="noStrike">
                          <a:effectLst/>
                        </a:rPr>
                        <a:t>47.3</a:t>
                      </a:r>
                      <a:endParaRPr lang="en-US" sz="700" b="0" i="0" u="none" strike="noStrike">
                        <a:solidFill>
                          <a:srgbClr val="000000"/>
                        </a:solidFill>
                        <a:effectLst/>
                        <a:latin typeface="Calibri" panose="020F0502020204030204" pitchFamily="34" charset="0"/>
                      </a:endParaRPr>
                    </a:p>
                  </a:txBody>
                  <a:tcPr marL="5773" marR="5773" marT="5773" marB="0" anchor="ctr"/>
                </a:tc>
                <a:tc>
                  <a:txBody>
                    <a:bodyPr/>
                    <a:lstStyle/>
                    <a:p>
                      <a:pPr algn="ctr" fontAlgn="ctr"/>
                      <a:r>
                        <a:rPr lang="en-US" sz="700" u="none" strike="noStrike">
                          <a:effectLst/>
                        </a:rPr>
                        <a:t>87.5</a:t>
                      </a:r>
                      <a:endParaRPr lang="en-US" sz="700" b="0" i="0" u="none" strike="noStrike">
                        <a:solidFill>
                          <a:srgbClr val="000000"/>
                        </a:solidFill>
                        <a:effectLst/>
                        <a:latin typeface="Calibri" panose="020F0502020204030204" pitchFamily="34" charset="0"/>
                      </a:endParaRPr>
                    </a:p>
                  </a:txBody>
                  <a:tcPr marL="5773" marR="5773" marT="5773" marB="0" anchor="ctr"/>
                </a:tc>
                <a:tc>
                  <a:txBody>
                    <a:bodyPr/>
                    <a:lstStyle/>
                    <a:p>
                      <a:pPr algn="ctr" fontAlgn="ctr"/>
                      <a:r>
                        <a:rPr lang="en-US" sz="700" u="none" strike="noStrike">
                          <a:effectLst/>
                        </a:rPr>
                        <a:t>71.9</a:t>
                      </a:r>
                      <a:endParaRPr lang="en-US" sz="700" b="0" i="0" u="none" strike="noStrike">
                        <a:solidFill>
                          <a:srgbClr val="000000"/>
                        </a:solidFill>
                        <a:effectLst/>
                        <a:latin typeface="Calibri" panose="020F0502020204030204" pitchFamily="34" charset="0"/>
                      </a:endParaRPr>
                    </a:p>
                  </a:txBody>
                  <a:tcPr marL="5773" marR="5773" marT="5773" marB="0" anchor="ctr"/>
                </a:tc>
                <a:tc>
                  <a:txBody>
                    <a:bodyPr/>
                    <a:lstStyle/>
                    <a:p>
                      <a:pPr algn="ctr" fontAlgn="ctr"/>
                      <a:r>
                        <a:rPr lang="en-US" sz="700" u="none" strike="noStrike">
                          <a:effectLst/>
                        </a:rPr>
                        <a:t>7.798</a:t>
                      </a:r>
                      <a:endParaRPr lang="en-US" sz="700" b="0" i="0" u="none" strike="noStrike">
                        <a:solidFill>
                          <a:srgbClr val="000000"/>
                        </a:solidFill>
                        <a:effectLst/>
                        <a:latin typeface="Calibri" panose="020F0502020204030204" pitchFamily="34" charset="0"/>
                      </a:endParaRPr>
                    </a:p>
                  </a:txBody>
                  <a:tcPr marL="5773" marR="5773" marT="5773" marB="0" anchor="ctr"/>
                </a:tc>
                <a:tc>
                  <a:txBody>
                    <a:bodyPr/>
                    <a:lstStyle/>
                    <a:p>
                      <a:pPr algn="ctr" fontAlgn="ctr"/>
                      <a:r>
                        <a:rPr lang="en-US" sz="700" u="none" strike="noStrike">
                          <a:effectLst/>
                        </a:rPr>
                        <a:t>60.806</a:t>
                      </a:r>
                      <a:endParaRPr lang="en-US" sz="700" b="0" i="0" u="none" strike="noStrike">
                        <a:solidFill>
                          <a:srgbClr val="000000"/>
                        </a:solidFill>
                        <a:effectLst/>
                        <a:latin typeface="Calibri" panose="020F0502020204030204" pitchFamily="34" charset="0"/>
                      </a:endParaRPr>
                    </a:p>
                  </a:txBody>
                  <a:tcPr marL="5773" marR="5773" marT="5773" marB="0" anchor="ctr"/>
                </a:tc>
                <a:extLst>
                  <a:ext uri="{0D108BD9-81ED-4DB2-BD59-A6C34878D82A}">
                    <a16:rowId xmlns:a16="http://schemas.microsoft.com/office/drawing/2014/main" val="2568781880"/>
                  </a:ext>
                </a:extLst>
              </a:tr>
              <a:tr h="201542">
                <a:tc rowSpan="3">
                  <a:txBody>
                    <a:bodyPr/>
                    <a:lstStyle/>
                    <a:p>
                      <a:pPr algn="ctr" fontAlgn="ctr"/>
                      <a:r>
                        <a:rPr lang="en-US" sz="700" u="none" strike="noStrike">
                          <a:effectLst/>
                        </a:rPr>
                        <a:t>Full Training</a:t>
                      </a:r>
                      <a:endParaRPr lang="en-US" sz="700" b="0" i="0" u="none" strike="noStrike">
                        <a:solidFill>
                          <a:srgbClr val="000000"/>
                        </a:solidFill>
                        <a:effectLst/>
                        <a:latin typeface="Calibri" panose="020F0502020204030204" pitchFamily="34" charset="0"/>
                      </a:endParaRPr>
                    </a:p>
                  </a:txBody>
                  <a:tcPr marL="5773" marR="5773" marT="5773" marB="0" anchor="ctr"/>
                </a:tc>
                <a:tc>
                  <a:txBody>
                    <a:bodyPr/>
                    <a:lstStyle/>
                    <a:p>
                      <a:pPr algn="ctr" fontAlgn="ctr"/>
                      <a:r>
                        <a:rPr lang="en-US" sz="700" u="none" strike="noStrike">
                          <a:effectLst/>
                        </a:rPr>
                        <a:t>Gradient Boosting</a:t>
                      </a:r>
                      <a:endParaRPr lang="en-US" sz="700" b="0" i="0" u="none" strike="noStrike">
                        <a:solidFill>
                          <a:srgbClr val="000000"/>
                        </a:solidFill>
                        <a:effectLst/>
                        <a:latin typeface="Calibri" panose="020F0502020204030204" pitchFamily="34" charset="0"/>
                      </a:endParaRPr>
                    </a:p>
                  </a:txBody>
                  <a:tcPr marL="5773" marR="5773" marT="5773" marB="0" anchor="ctr"/>
                </a:tc>
                <a:tc>
                  <a:txBody>
                    <a:bodyPr/>
                    <a:lstStyle/>
                    <a:p>
                      <a:pPr algn="ctr" fontAlgn="ctr"/>
                      <a:r>
                        <a:rPr lang="en-US" sz="700" u="none" strike="noStrike">
                          <a:effectLst/>
                        </a:rPr>
                        <a:t>25326</a:t>
                      </a:r>
                      <a:endParaRPr lang="en-US" sz="700" b="0" i="0" u="none" strike="noStrike">
                        <a:solidFill>
                          <a:srgbClr val="000000"/>
                        </a:solidFill>
                        <a:effectLst/>
                        <a:latin typeface="Calibri" panose="020F0502020204030204" pitchFamily="34" charset="0"/>
                      </a:endParaRPr>
                    </a:p>
                  </a:txBody>
                  <a:tcPr marL="5773" marR="5773" marT="5773" marB="0" anchor="ctr"/>
                </a:tc>
                <a:tc>
                  <a:txBody>
                    <a:bodyPr/>
                    <a:lstStyle/>
                    <a:p>
                      <a:pPr algn="ctr" fontAlgn="ctr"/>
                      <a:r>
                        <a:rPr lang="en-US" sz="700" u="none" strike="noStrike">
                          <a:effectLst/>
                        </a:rPr>
                        <a:t>1.533</a:t>
                      </a:r>
                      <a:endParaRPr lang="en-US" sz="700" b="0" i="0" u="none" strike="noStrike">
                        <a:solidFill>
                          <a:srgbClr val="000000"/>
                        </a:solidFill>
                        <a:effectLst/>
                        <a:latin typeface="Calibri" panose="020F0502020204030204" pitchFamily="34" charset="0"/>
                      </a:endParaRPr>
                    </a:p>
                  </a:txBody>
                  <a:tcPr marL="5773" marR="5773" marT="5773" marB="0" anchor="ctr"/>
                </a:tc>
                <a:tc>
                  <a:txBody>
                    <a:bodyPr/>
                    <a:lstStyle/>
                    <a:p>
                      <a:pPr algn="ctr" fontAlgn="ctr"/>
                      <a:r>
                        <a:rPr lang="en-US" sz="700" u="none" strike="noStrike">
                          <a:effectLst/>
                        </a:rPr>
                        <a:t>0.9679</a:t>
                      </a:r>
                      <a:endParaRPr lang="en-US" sz="700" b="0" i="0" u="none" strike="noStrike">
                        <a:solidFill>
                          <a:srgbClr val="000000"/>
                        </a:solidFill>
                        <a:effectLst/>
                        <a:latin typeface="Calibri" panose="020F0502020204030204" pitchFamily="34" charset="0"/>
                      </a:endParaRPr>
                    </a:p>
                  </a:txBody>
                  <a:tcPr marL="5773" marR="5773" marT="5773" marB="0" anchor="ctr"/>
                </a:tc>
                <a:tc>
                  <a:txBody>
                    <a:bodyPr/>
                    <a:lstStyle/>
                    <a:p>
                      <a:pPr algn="ctr" fontAlgn="ctr"/>
                      <a:r>
                        <a:rPr lang="en-US" sz="700" u="none" strike="noStrike">
                          <a:effectLst/>
                        </a:rPr>
                        <a:t>42.9</a:t>
                      </a:r>
                      <a:endParaRPr lang="en-US" sz="700" b="0" i="0" u="none" strike="noStrike">
                        <a:solidFill>
                          <a:srgbClr val="000000"/>
                        </a:solidFill>
                        <a:effectLst/>
                        <a:latin typeface="Calibri" panose="020F0502020204030204" pitchFamily="34" charset="0"/>
                      </a:endParaRPr>
                    </a:p>
                  </a:txBody>
                  <a:tcPr marL="5773" marR="5773" marT="5773" marB="0" anchor="ctr"/>
                </a:tc>
                <a:tc>
                  <a:txBody>
                    <a:bodyPr/>
                    <a:lstStyle/>
                    <a:p>
                      <a:pPr algn="ctr" fontAlgn="ctr"/>
                      <a:r>
                        <a:rPr lang="en-US" sz="700" u="none" strike="noStrike">
                          <a:effectLst/>
                        </a:rPr>
                        <a:t>86.1</a:t>
                      </a:r>
                      <a:endParaRPr lang="en-US" sz="700" b="0" i="0" u="none" strike="noStrike">
                        <a:solidFill>
                          <a:srgbClr val="000000"/>
                        </a:solidFill>
                        <a:effectLst/>
                        <a:latin typeface="Calibri" panose="020F0502020204030204" pitchFamily="34" charset="0"/>
                      </a:endParaRPr>
                    </a:p>
                  </a:txBody>
                  <a:tcPr marL="5773" marR="5773" marT="5773" marB="0" anchor="ctr"/>
                </a:tc>
                <a:tc>
                  <a:txBody>
                    <a:bodyPr/>
                    <a:lstStyle/>
                    <a:p>
                      <a:pPr algn="ctr" fontAlgn="ctr"/>
                      <a:r>
                        <a:rPr lang="en-US" sz="700" u="none" strike="noStrike">
                          <a:effectLst/>
                        </a:rPr>
                        <a:t>70.2</a:t>
                      </a:r>
                      <a:endParaRPr lang="en-US" sz="700" b="0" i="0" u="none" strike="noStrike">
                        <a:solidFill>
                          <a:srgbClr val="000000"/>
                        </a:solidFill>
                        <a:effectLst/>
                        <a:latin typeface="Calibri" panose="020F0502020204030204" pitchFamily="34" charset="0"/>
                      </a:endParaRPr>
                    </a:p>
                  </a:txBody>
                  <a:tcPr marL="5773" marR="5773" marT="5773" marB="0" anchor="ctr"/>
                </a:tc>
                <a:tc>
                  <a:txBody>
                    <a:bodyPr/>
                    <a:lstStyle/>
                    <a:p>
                      <a:pPr algn="ctr" fontAlgn="ctr"/>
                      <a:r>
                        <a:rPr lang="en-US" sz="700" u="none" strike="noStrike">
                          <a:effectLst/>
                        </a:rPr>
                        <a:t>8.287</a:t>
                      </a:r>
                      <a:endParaRPr lang="en-US" sz="700" b="0" i="0" u="none" strike="noStrike">
                        <a:solidFill>
                          <a:srgbClr val="000000"/>
                        </a:solidFill>
                        <a:effectLst/>
                        <a:latin typeface="Calibri" panose="020F0502020204030204" pitchFamily="34" charset="0"/>
                      </a:endParaRPr>
                    </a:p>
                  </a:txBody>
                  <a:tcPr marL="5773" marR="5773" marT="5773" marB="0" anchor="ctr"/>
                </a:tc>
                <a:tc>
                  <a:txBody>
                    <a:bodyPr/>
                    <a:lstStyle/>
                    <a:p>
                      <a:pPr algn="ctr" fontAlgn="ctr"/>
                      <a:r>
                        <a:rPr lang="en-US" sz="700" u="none" strike="noStrike">
                          <a:effectLst/>
                        </a:rPr>
                        <a:t>68.668</a:t>
                      </a:r>
                      <a:endParaRPr lang="en-US" sz="700" b="0" i="0" u="none" strike="noStrike">
                        <a:solidFill>
                          <a:srgbClr val="000000"/>
                        </a:solidFill>
                        <a:effectLst/>
                        <a:latin typeface="Calibri" panose="020F0502020204030204" pitchFamily="34" charset="0"/>
                      </a:endParaRPr>
                    </a:p>
                  </a:txBody>
                  <a:tcPr marL="5773" marR="5773" marT="5773" marB="0" anchor="ctr"/>
                </a:tc>
                <a:extLst>
                  <a:ext uri="{0D108BD9-81ED-4DB2-BD59-A6C34878D82A}">
                    <a16:rowId xmlns:a16="http://schemas.microsoft.com/office/drawing/2014/main" val="567884952"/>
                  </a:ext>
                </a:extLst>
              </a:tr>
              <a:tr h="201542">
                <a:tc vMerge="1">
                  <a:txBody>
                    <a:bodyPr/>
                    <a:lstStyle/>
                    <a:p>
                      <a:endParaRPr lang="en-US"/>
                    </a:p>
                  </a:txBody>
                  <a:tcPr/>
                </a:tc>
                <a:tc>
                  <a:txBody>
                    <a:bodyPr/>
                    <a:lstStyle/>
                    <a:p>
                      <a:pPr algn="ctr" fontAlgn="ctr"/>
                      <a:r>
                        <a:rPr lang="en-US" sz="700" u="none" strike="noStrike">
                          <a:effectLst/>
                        </a:rPr>
                        <a:t>Ridge</a:t>
                      </a:r>
                      <a:endParaRPr lang="en-US" sz="700" b="0" i="0" u="none" strike="noStrike">
                        <a:solidFill>
                          <a:srgbClr val="000000"/>
                        </a:solidFill>
                        <a:effectLst/>
                        <a:latin typeface="Calibri" panose="020F0502020204030204" pitchFamily="34" charset="0"/>
                      </a:endParaRPr>
                    </a:p>
                  </a:txBody>
                  <a:tcPr marL="5773" marR="5773" marT="5773" marB="0" anchor="ctr"/>
                </a:tc>
                <a:tc>
                  <a:txBody>
                    <a:bodyPr/>
                    <a:lstStyle/>
                    <a:p>
                      <a:pPr algn="ctr" fontAlgn="ctr"/>
                      <a:r>
                        <a:rPr lang="en-US" sz="700" u="none" strike="noStrike">
                          <a:effectLst/>
                        </a:rPr>
                        <a:t>25326</a:t>
                      </a:r>
                      <a:endParaRPr lang="en-US" sz="700" b="0" i="0" u="none" strike="noStrike">
                        <a:solidFill>
                          <a:srgbClr val="000000"/>
                        </a:solidFill>
                        <a:effectLst/>
                        <a:latin typeface="Calibri" panose="020F0502020204030204" pitchFamily="34" charset="0"/>
                      </a:endParaRPr>
                    </a:p>
                  </a:txBody>
                  <a:tcPr marL="5773" marR="5773" marT="5773" marB="0" anchor="ctr"/>
                </a:tc>
                <a:tc>
                  <a:txBody>
                    <a:bodyPr/>
                    <a:lstStyle/>
                    <a:p>
                      <a:pPr algn="ctr" fontAlgn="ctr"/>
                      <a:r>
                        <a:rPr lang="en-US" sz="700" u="none" strike="noStrike">
                          <a:effectLst/>
                        </a:rPr>
                        <a:t>3.049</a:t>
                      </a:r>
                      <a:endParaRPr lang="en-US" sz="700" b="0" i="0" u="none" strike="noStrike">
                        <a:solidFill>
                          <a:srgbClr val="000000"/>
                        </a:solidFill>
                        <a:effectLst/>
                        <a:latin typeface="Calibri" panose="020F0502020204030204" pitchFamily="34" charset="0"/>
                      </a:endParaRPr>
                    </a:p>
                  </a:txBody>
                  <a:tcPr marL="5773" marR="5773" marT="5773" marB="0" anchor="ctr"/>
                </a:tc>
                <a:tc>
                  <a:txBody>
                    <a:bodyPr/>
                    <a:lstStyle/>
                    <a:p>
                      <a:pPr algn="ctr" fontAlgn="ctr"/>
                      <a:r>
                        <a:rPr lang="en-US" sz="700" u="none" strike="noStrike">
                          <a:effectLst/>
                        </a:rPr>
                        <a:t>0.8731</a:t>
                      </a:r>
                      <a:endParaRPr lang="en-US" sz="700" b="0" i="0" u="none" strike="noStrike">
                        <a:solidFill>
                          <a:srgbClr val="000000"/>
                        </a:solidFill>
                        <a:effectLst/>
                        <a:latin typeface="Calibri" panose="020F0502020204030204" pitchFamily="34" charset="0"/>
                      </a:endParaRPr>
                    </a:p>
                  </a:txBody>
                  <a:tcPr marL="5773" marR="5773" marT="5773" marB="0" anchor="ctr"/>
                </a:tc>
                <a:tc>
                  <a:txBody>
                    <a:bodyPr/>
                    <a:lstStyle/>
                    <a:p>
                      <a:pPr algn="ctr" fontAlgn="ctr"/>
                      <a:r>
                        <a:rPr lang="en-US" sz="700" u="none" strike="noStrike">
                          <a:effectLst/>
                        </a:rPr>
                        <a:t>42.7</a:t>
                      </a:r>
                      <a:endParaRPr lang="en-US" sz="700" b="0" i="0" u="none" strike="noStrike">
                        <a:solidFill>
                          <a:srgbClr val="000000"/>
                        </a:solidFill>
                        <a:effectLst/>
                        <a:latin typeface="Calibri" panose="020F0502020204030204" pitchFamily="34" charset="0"/>
                      </a:endParaRPr>
                    </a:p>
                  </a:txBody>
                  <a:tcPr marL="5773" marR="5773" marT="5773" marB="0" anchor="ctr"/>
                </a:tc>
                <a:tc>
                  <a:txBody>
                    <a:bodyPr/>
                    <a:lstStyle/>
                    <a:p>
                      <a:pPr algn="ctr" fontAlgn="ctr"/>
                      <a:r>
                        <a:rPr lang="en-US" sz="700" u="none" strike="noStrike">
                          <a:effectLst/>
                        </a:rPr>
                        <a:t>83.4</a:t>
                      </a:r>
                      <a:endParaRPr lang="en-US" sz="700" b="0" i="0" u="none" strike="noStrike">
                        <a:solidFill>
                          <a:srgbClr val="000000"/>
                        </a:solidFill>
                        <a:effectLst/>
                        <a:latin typeface="Calibri" panose="020F0502020204030204" pitchFamily="34" charset="0"/>
                      </a:endParaRPr>
                    </a:p>
                  </a:txBody>
                  <a:tcPr marL="5773" marR="5773" marT="5773" marB="0" anchor="ctr"/>
                </a:tc>
                <a:tc>
                  <a:txBody>
                    <a:bodyPr/>
                    <a:lstStyle/>
                    <a:p>
                      <a:pPr algn="ctr" fontAlgn="ctr"/>
                      <a:r>
                        <a:rPr lang="en-US" sz="700" u="none" strike="noStrike">
                          <a:effectLst/>
                        </a:rPr>
                        <a:t>70.2</a:t>
                      </a:r>
                      <a:endParaRPr lang="en-US" sz="700" b="0" i="0" u="none" strike="noStrike">
                        <a:solidFill>
                          <a:srgbClr val="000000"/>
                        </a:solidFill>
                        <a:effectLst/>
                        <a:latin typeface="Calibri" panose="020F0502020204030204" pitchFamily="34" charset="0"/>
                      </a:endParaRPr>
                    </a:p>
                  </a:txBody>
                  <a:tcPr marL="5773" marR="5773" marT="5773" marB="0" anchor="ctr"/>
                </a:tc>
                <a:tc>
                  <a:txBody>
                    <a:bodyPr/>
                    <a:lstStyle/>
                    <a:p>
                      <a:pPr algn="ctr" fontAlgn="ctr"/>
                      <a:r>
                        <a:rPr lang="en-US" sz="700" u="none" strike="noStrike">
                          <a:effectLst/>
                        </a:rPr>
                        <a:t>7.963</a:t>
                      </a:r>
                      <a:endParaRPr lang="en-US" sz="700" b="0" i="0" u="none" strike="noStrike">
                        <a:solidFill>
                          <a:srgbClr val="000000"/>
                        </a:solidFill>
                        <a:effectLst/>
                        <a:latin typeface="Calibri" panose="020F0502020204030204" pitchFamily="34" charset="0"/>
                      </a:endParaRPr>
                    </a:p>
                  </a:txBody>
                  <a:tcPr marL="5773" marR="5773" marT="5773" marB="0" anchor="ctr"/>
                </a:tc>
                <a:tc>
                  <a:txBody>
                    <a:bodyPr/>
                    <a:lstStyle/>
                    <a:p>
                      <a:pPr algn="ctr" fontAlgn="ctr"/>
                      <a:r>
                        <a:rPr lang="en-US" sz="700" u="none" strike="noStrike">
                          <a:effectLst/>
                        </a:rPr>
                        <a:t>63.404</a:t>
                      </a:r>
                      <a:endParaRPr lang="en-US" sz="700" b="0" i="0" u="none" strike="noStrike">
                        <a:solidFill>
                          <a:srgbClr val="000000"/>
                        </a:solidFill>
                        <a:effectLst/>
                        <a:latin typeface="Calibri" panose="020F0502020204030204" pitchFamily="34" charset="0"/>
                      </a:endParaRPr>
                    </a:p>
                  </a:txBody>
                  <a:tcPr marL="5773" marR="5773" marT="5773" marB="0" anchor="ctr"/>
                </a:tc>
                <a:extLst>
                  <a:ext uri="{0D108BD9-81ED-4DB2-BD59-A6C34878D82A}">
                    <a16:rowId xmlns:a16="http://schemas.microsoft.com/office/drawing/2014/main" val="1417252458"/>
                  </a:ext>
                </a:extLst>
              </a:tr>
              <a:tr h="201542">
                <a:tc vMerge="1">
                  <a:txBody>
                    <a:bodyPr/>
                    <a:lstStyle/>
                    <a:p>
                      <a:endParaRPr lang="en-US"/>
                    </a:p>
                  </a:txBody>
                  <a:tcPr/>
                </a:tc>
                <a:tc>
                  <a:txBody>
                    <a:bodyPr/>
                    <a:lstStyle/>
                    <a:p>
                      <a:pPr algn="ctr" fontAlgn="ctr"/>
                      <a:r>
                        <a:rPr lang="en-US" sz="700" u="none" strike="noStrike">
                          <a:effectLst/>
                        </a:rPr>
                        <a:t>Thiel</a:t>
                      </a:r>
                      <a:endParaRPr lang="en-US" sz="700" b="0" i="0" u="none" strike="noStrike">
                        <a:solidFill>
                          <a:srgbClr val="000000"/>
                        </a:solidFill>
                        <a:effectLst/>
                        <a:latin typeface="Calibri" panose="020F0502020204030204" pitchFamily="34" charset="0"/>
                      </a:endParaRPr>
                    </a:p>
                  </a:txBody>
                  <a:tcPr marL="5773" marR="5773" marT="5773" marB="0" anchor="ctr"/>
                </a:tc>
                <a:tc>
                  <a:txBody>
                    <a:bodyPr/>
                    <a:lstStyle/>
                    <a:p>
                      <a:pPr algn="ctr" fontAlgn="ctr"/>
                      <a:r>
                        <a:rPr lang="en-US" sz="700" u="none" strike="noStrike">
                          <a:effectLst/>
                        </a:rPr>
                        <a:t>22512</a:t>
                      </a:r>
                      <a:endParaRPr lang="en-US" sz="700" b="0" i="0" u="none" strike="noStrike">
                        <a:solidFill>
                          <a:srgbClr val="000000"/>
                        </a:solidFill>
                        <a:effectLst/>
                        <a:latin typeface="Calibri" panose="020F0502020204030204" pitchFamily="34" charset="0"/>
                      </a:endParaRPr>
                    </a:p>
                  </a:txBody>
                  <a:tcPr marL="5773" marR="5773" marT="5773" marB="0" anchor="ctr"/>
                </a:tc>
                <a:tc>
                  <a:txBody>
                    <a:bodyPr/>
                    <a:lstStyle/>
                    <a:p>
                      <a:pPr algn="ctr" fontAlgn="ctr"/>
                      <a:r>
                        <a:rPr lang="en-US" sz="700" u="none" strike="noStrike">
                          <a:effectLst/>
                        </a:rPr>
                        <a:t>3.18</a:t>
                      </a:r>
                      <a:endParaRPr lang="en-US" sz="700" b="0" i="0" u="none" strike="noStrike">
                        <a:solidFill>
                          <a:srgbClr val="000000"/>
                        </a:solidFill>
                        <a:effectLst/>
                        <a:latin typeface="Calibri" panose="020F0502020204030204" pitchFamily="34" charset="0"/>
                      </a:endParaRPr>
                    </a:p>
                  </a:txBody>
                  <a:tcPr marL="5773" marR="5773" marT="5773" marB="0" anchor="ctr"/>
                </a:tc>
                <a:tc>
                  <a:txBody>
                    <a:bodyPr/>
                    <a:lstStyle/>
                    <a:p>
                      <a:pPr algn="ctr" fontAlgn="ctr"/>
                      <a:r>
                        <a:rPr lang="en-US" sz="700" u="none" strike="noStrike">
                          <a:effectLst/>
                        </a:rPr>
                        <a:t>0.862</a:t>
                      </a:r>
                      <a:endParaRPr lang="en-US" sz="700" b="0" i="0" u="none" strike="noStrike">
                        <a:solidFill>
                          <a:srgbClr val="000000"/>
                        </a:solidFill>
                        <a:effectLst/>
                        <a:latin typeface="Calibri" panose="020F0502020204030204" pitchFamily="34" charset="0"/>
                      </a:endParaRPr>
                    </a:p>
                  </a:txBody>
                  <a:tcPr marL="5773" marR="5773" marT="5773" marB="0" anchor="ctr"/>
                </a:tc>
                <a:tc>
                  <a:txBody>
                    <a:bodyPr/>
                    <a:lstStyle/>
                    <a:p>
                      <a:pPr algn="ctr" fontAlgn="ctr"/>
                      <a:r>
                        <a:rPr lang="en-US" sz="700" u="none" strike="noStrike">
                          <a:effectLst/>
                        </a:rPr>
                        <a:t>41.5</a:t>
                      </a:r>
                      <a:endParaRPr lang="en-US" sz="700" b="0" i="0" u="none" strike="noStrike">
                        <a:solidFill>
                          <a:srgbClr val="000000"/>
                        </a:solidFill>
                        <a:effectLst/>
                        <a:latin typeface="Calibri" panose="020F0502020204030204" pitchFamily="34" charset="0"/>
                      </a:endParaRPr>
                    </a:p>
                  </a:txBody>
                  <a:tcPr marL="5773" marR="5773" marT="5773" marB="0" anchor="ctr"/>
                </a:tc>
                <a:tc>
                  <a:txBody>
                    <a:bodyPr/>
                    <a:lstStyle/>
                    <a:p>
                      <a:pPr algn="ctr" fontAlgn="ctr"/>
                      <a:r>
                        <a:rPr lang="en-US" sz="700" u="none" strike="noStrike">
                          <a:effectLst/>
                        </a:rPr>
                        <a:t>83.6</a:t>
                      </a:r>
                      <a:endParaRPr lang="en-US" sz="700" b="0" i="0" u="none" strike="noStrike">
                        <a:solidFill>
                          <a:srgbClr val="000000"/>
                        </a:solidFill>
                        <a:effectLst/>
                        <a:latin typeface="Calibri" panose="020F0502020204030204" pitchFamily="34" charset="0"/>
                      </a:endParaRPr>
                    </a:p>
                  </a:txBody>
                  <a:tcPr marL="5773" marR="5773" marT="5773" marB="0" anchor="ctr"/>
                </a:tc>
                <a:tc>
                  <a:txBody>
                    <a:bodyPr/>
                    <a:lstStyle/>
                    <a:p>
                      <a:pPr algn="ctr" fontAlgn="ctr"/>
                      <a:r>
                        <a:rPr lang="en-US" sz="700" u="none" strike="noStrike">
                          <a:effectLst/>
                        </a:rPr>
                        <a:t>70.3</a:t>
                      </a:r>
                      <a:endParaRPr lang="en-US" sz="700" b="0" i="0" u="none" strike="noStrike">
                        <a:solidFill>
                          <a:srgbClr val="000000"/>
                        </a:solidFill>
                        <a:effectLst/>
                        <a:latin typeface="Calibri" panose="020F0502020204030204" pitchFamily="34" charset="0"/>
                      </a:endParaRPr>
                    </a:p>
                  </a:txBody>
                  <a:tcPr marL="5773" marR="5773" marT="5773" marB="0" anchor="ctr"/>
                </a:tc>
                <a:tc>
                  <a:txBody>
                    <a:bodyPr/>
                    <a:lstStyle/>
                    <a:p>
                      <a:pPr algn="ctr" fontAlgn="ctr"/>
                      <a:r>
                        <a:rPr lang="en-US" sz="700" u="none" strike="noStrike">
                          <a:effectLst/>
                        </a:rPr>
                        <a:t>7.915</a:t>
                      </a:r>
                      <a:endParaRPr lang="en-US" sz="700" b="0" i="0" u="none" strike="noStrike">
                        <a:solidFill>
                          <a:srgbClr val="000000"/>
                        </a:solidFill>
                        <a:effectLst/>
                        <a:latin typeface="Calibri" panose="020F0502020204030204" pitchFamily="34" charset="0"/>
                      </a:endParaRPr>
                    </a:p>
                  </a:txBody>
                  <a:tcPr marL="5773" marR="5773" marT="5773" marB="0" anchor="ctr"/>
                </a:tc>
                <a:tc>
                  <a:txBody>
                    <a:bodyPr/>
                    <a:lstStyle/>
                    <a:p>
                      <a:pPr algn="ctr" fontAlgn="ctr"/>
                      <a:r>
                        <a:rPr lang="en-US" sz="700" u="none" strike="noStrike" dirty="0">
                          <a:effectLst/>
                        </a:rPr>
                        <a:t>62.651</a:t>
                      </a:r>
                      <a:endParaRPr lang="en-US" sz="700" b="0" i="0" u="none" strike="noStrike" dirty="0">
                        <a:solidFill>
                          <a:srgbClr val="000000"/>
                        </a:solidFill>
                        <a:effectLst/>
                        <a:latin typeface="Calibri" panose="020F0502020204030204" pitchFamily="34" charset="0"/>
                      </a:endParaRPr>
                    </a:p>
                  </a:txBody>
                  <a:tcPr marL="5773" marR="5773" marT="5773" marB="0" anchor="ctr"/>
                </a:tc>
                <a:extLst>
                  <a:ext uri="{0D108BD9-81ED-4DB2-BD59-A6C34878D82A}">
                    <a16:rowId xmlns:a16="http://schemas.microsoft.com/office/drawing/2014/main" val="3013475284"/>
                  </a:ext>
                </a:extLst>
              </a:tr>
            </a:tbl>
          </a:graphicData>
        </a:graphic>
      </p:graphicFrame>
    </p:spTree>
    <p:extLst>
      <p:ext uri="{BB962C8B-B14F-4D97-AF65-F5344CB8AC3E}">
        <p14:creationId xmlns:p14="http://schemas.microsoft.com/office/powerpoint/2010/main" val="12010267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bg>
      <p:bgPr>
        <a:solidFill>
          <a:schemeClr val="accent2">
            <a:lumMod val="60000"/>
            <a:lumOff val="4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1FCBBB-E3F5-6745-BC91-2E4CBDD00BCD}"/>
              </a:ext>
            </a:extLst>
          </p:cNvPr>
          <p:cNvSpPr>
            <a:spLocks noGrp="1"/>
          </p:cNvSpPr>
          <p:nvPr>
            <p:ph type="title"/>
          </p:nvPr>
        </p:nvSpPr>
        <p:spPr>
          <a:xfrm>
            <a:off x="3530007" y="414206"/>
            <a:ext cx="4912243" cy="536741"/>
          </a:xfrm>
        </p:spPr>
        <p:txBody>
          <a:bodyPr>
            <a:normAutofit fontScale="90000"/>
          </a:bodyPr>
          <a:lstStyle/>
          <a:p>
            <a:r>
              <a:rPr lang="en-US" dirty="0"/>
              <a:t>Thiel and Ridge results</a:t>
            </a:r>
          </a:p>
        </p:txBody>
      </p:sp>
      <p:graphicFrame>
        <p:nvGraphicFramePr>
          <p:cNvPr id="5" name="Table 4">
            <a:extLst>
              <a:ext uri="{FF2B5EF4-FFF2-40B4-BE49-F238E27FC236}">
                <a16:creationId xmlns:a16="http://schemas.microsoft.com/office/drawing/2014/main" id="{B3FAFB34-DDE1-0347-92C8-EEF59B0D56C5}"/>
              </a:ext>
            </a:extLst>
          </p:cNvPr>
          <p:cNvGraphicFramePr>
            <a:graphicFrameLocks noGrp="1"/>
          </p:cNvGraphicFramePr>
          <p:nvPr>
            <p:extLst>
              <p:ext uri="{D42A27DB-BD31-4B8C-83A1-F6EECF244321}">
                <p14:modId xmlns:p14="http://schemas.microsoft.com/office/powerpoint/2010/main" val="2121866976"/>
              </p:ext>
            </p:extLst>
          </p:nvPr>
        </p:nvGraphicFramePr>
        <p:xfrm>
          <a:off x="1903227" y="1321927"/>
          <a:ext cx="7731121" cy="1994280"/>
        </p:xfrm>
        <a:graphic>
          <a:graphicData uri="http://schemas.openxmlformats.org/drawingml/2006/table">
            <a:tbl>
              <a:tblPr>
                <a:tableStyleId>{5C22544A-7EE6-4342-B048-85BDC9FD1C3A}</a:tableStyleId>
              </a:tblPr>
              <a:tblGrid>
                <a:gridCol w="571783">
                  <a:extLst>
                    <a:ext uri="{9D8B030D-6E8A-4147-A177-3AD203B41FA5}">
                      <a16:colId xmlns:a16="http://schemas.microsoft.com/office/drawing/2014/main" val="570379384"/>
                    </a:ext>
                  </a:extLst>
                </a:gridCol>
                <a:gridCol w="841245">
                  <a:extLst>
                    <a:ext uri="{9D8B030D-6E8A-4147-A177-3AD203B41FA5}">
                      <a16:colId xmlns:a16="http://schemas.microsoft.com/office/drawing/2014/main" val="2421226530"/>
                    </a:ext>
                  </a:extLst>
                </a:gridCol>
                <a:gridCol w="928874">
                  <a:extLst>
                    <a:ext uri="{9D8B030D-6E8A-4147-A177-3AD203B41FA5}">
                      <a16:colId xmlns:a16="http://schemas.microsoft.com/office/drawing/2014/main" val="3715086272"/>
                    </a:ext>
                  </a:extLst>
                </a:gridCol>
                <a:gridCol w="604644">
                  <a:extLst>
                    <a:ext uri="{9D8B030D-6E8A-4147-A177-3AD203B41FA5}">
                      <a16:colId xmlns:a16="http://schemas.microsoft.com/office/drawing/2014/main" val="3860999477"/>
                    </a:ext>
                  </a:extLst>
                </a:gridCol>
                <a:gridCol w="782094">
                  <a:extLst>
                    <a:ext uri="{9D8B030D-6E8A-4147-A177-3AD203B41FA5}">
                      <a16:colId xmlns:a16="http://schemas.microsoft.com/office/drawing/2014/main" val="2971339642"/>
                    </a:ext>
                  </a:extLst>
                </a:gridCol>
                <a:gridCol w="571783">
                  <a:extLst>
                    <a:ext uri="{9D8B030D-6E8A-4147-A177-3AD203B41FA5}">
                      <a16:colId xmlns:a16="http://schemas.microsoft.com/office/drawing/2014/main" val="4042052482"/>
                    </a:ext>
                  </a:extLst>
                </a:gridCol>
                <a:gridCol w="571783">
                  <a:extLst>
                    <a:ext uri="{9D8B030D-6E8A-4147-A177-3AD203B41FA5}">
                      <a16:colId xmlns:a16="http://schemas.microsoft.com/office/drawing/2014/main" val="1287886737"/>
                    </a:ext>
                  </a:extLst>
                </a:gridCol>
                <a:gridCol w="571783">
                  <a:extLst>
                    <a:ext uri="{9D8B030D-6E8A-4147-A177-3AD203B41FA5}">
                      <a16:colId xmlns:a16="http://schemas.microsoft.com/office/drawing/2014/main" val="768592772"/>
                    </a:ext>
                  </a:extLst>
                </a:gridCol>
                <a:gridCol w="571783">
                  <a:extLst>
                    <a:ext uri="{9D8B030D-6E8A-4147-A177-3AD203B41FA5}">
                      <a16:colId xmlns:a16="http://schemas.microsoft.com/office/drawing/2014/main" val="717330496"/>
                    </a:ext>
                  </a:extLst>
                </a:gridCol>
                <a:gridCol w="571783">
                  <a:extLst>
                    <a:ext uri="{9D8B030D-6E8A-4147-A177-3AD203B41FA5}">
                      <a16:colId xmlns:a16="http://schemas.microsoft.com/office/drawing/2014/main" val="1345350294"/>
                    </a:ext>
                  </a:extLst>
                </a:gridCol>
                <a:gridCol w="571783">
                  <a:extLst>
                    <a:ext uri="{9D8B030D-6E8A-4147-A177-3AD203B41FA5}">
                      <a16:colId xmlns:a16="http://schemas.microsoft.com/office/drawing/2014/main" val="233277458"/>
                    </a:ext>
                  </a:extLst>
                </a:gridCol>
                <a:gridCol w="571783">
                  <a:extLst>
                    <a:ext uri="{9D8B030D-6E8A-4147-A177-3AD203B41FA5}">
                      <a16:colId xmlns:a16="http://schemas.microsoft.com/office/drawing/2014/main" val="3654644708"/>
                    </a:ext>
                  </a:extLst>
                </a:gridCol>
              </a:tblGrid>
              <a:tr h="166922">
                <a:tc>
                  <a:txBody>
                    <a:bodyPr/>
                    <a:lstStyle/>
                    <a:p>
                      <a:pPr algn="ctr" fontAlgn="b"/>
                      <a:r>
                        <a:rPr lang="en-US" sz="800" u="none" strike="noStrike">
                          <a:effectLst/>
                        </a:rPr>
                        <a:t>Iteration</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Method</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Set</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Status</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Datapoint Count</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RMSE</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R</a:t>
                      </a:r>
                      <a:r>
                        <a:rPr lang="en-US" sz="800" u="none" strike="noStrike" baseline="30000">
                          <a:effectLst/>
                        </a:rPr>
                        <a:t>2</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LE Min</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LE Max</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Average LE</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LE Std</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LE Var</a:t>
                      </a:r>
                      <a:endParaRPr lang="en-US" sz="800" b="0" i="0" u="none" strike="noStrike">
                        <a:solidFill>
                          <a:srgbClr val="000000"/>
                        </a:solidFill>
                        <a:effectLst/>
                        <a:latin typeface="Calibri" panose="020F0502020204030204" pitchFamily="34" charset="0"/>
                      </a:endParaRPr>
                    </a:p>
                  </a:txBody>
                  <a:tcPr marL="6589" marR="6589" marT="6589" marB="0" anchor="b"/>
                </a:tc>
                <a:extLst>
                  <a:ext uri="{0D108BD9-81ED-4DB2-BD59-A6C34878D82A}">
                    <a16:rowId xmlns:a16="http://schemas.microsoft.com/office/drawing/2014/main" val="1078916951"/>
                  </a:ext>
                </a:extLst>
              </a:tr>
              <a:tr h="140566">
                <a:tc>
                  <a:txBody>
                    <a:bodyPr/>
                    <a:lstStyle/>
                    <a:p>
                      <a:pPr algn="ctr" fontAlgn="b"/>
                      <a:r>
                        <a:rPr lang="en-US" sz="800" u="none" strike="noStrike">
                          <a:effectLst/>
                        </a:rPr>
                        <a:t>1</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Thiel</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X_developed_train</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Developed</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4448</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2.18</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0.69</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69.8</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84.1</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77.9</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3.26</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10.6</a:t>
                      </a:r>
                      <a:endParaRPr lang="en-US" sz="800" b="0" i="0" u="none" strike="noStrike">
                        <a:solidFill>
                          <a:srgbClr val="000000"/>
                        </a:solidFill>
                        <a:effectLst/>
                        <a:latin typeface="Calibri" panose="020F0502020204030204" pitchFamily="34" charset="0"/>
                      </a:endParaRPr>
                    </a:p>
                  </a:txBody>
                  <a:tcPr marL="6589" marR="6589" marT="6589" marB="0" anchor="b"/>
                </a:tc>
                <a:extLst>
                  <a:ext uri="{0D108BD9-81ED-4DB2-BD59-A6C34878D82A}">
                    <a16:rowId xmlns:a16="http://schemas.microsoft.com/office/drawing/2014/main" val="742570201"/>
                  </a:ext>
                </a:extLst>
              </a:tr>
              <a:tr h="140566">
                <a:tc>
                  <a:txBody>
                    <a:bodyPr/>
                    <a:lstStyle/>
                    <a:p>
                      <a:pPr algn="ctr" fontAlgn="b"/>
                      <a:r>
                        <a:rPr lang="en-US" sz="800" u="none" strike="noStrike">
                          <a:effectLst/>
                        </a:rPr>
                        <a:t>2</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Thiel</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X_developed_test</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Developed</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1680</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2.439</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0.6159</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73.3</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88.4</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80.6</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3.163</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10.006</a:t>
                      </a:r>
                      <a:endParaRPr lang="en-US" sz="800" b="0" i="0" u="none" strike="noStrike">
                        <a:solidFill>
                          <a:srgbClr val="000000"/>
                        </a:solidFill>
                        <a:effectLst/>
                        <a:latin typeface="Calibri" panose="020F0502020204030204" pitchFamily="34" charset="0"/>
                      </a:endParaRPr>
                    </a:p>
                  </a:txBody>
                  <a:tcPr marL="6589" marR="6589" marT="6589" marB="0" anchor="b"/>
                </a:tc>
                <a:extLst>
                  <a:ext uri="{0D108BD9-81ED-4DB2-BD59-A6C34878D82A}">
                    <a16:rowId xmlns:a16="http://schemas.microsoft.com/office/drawing/2014/main" val="2210618767"/>
                  </a:ext>
                </a:extLst>
              </a:tr>
              <a:tr h="140566">
                <a:tc>
                  <a:txBody>
                    <a:bodyPr/>
                    <a:lstStyle/>
                    <a:p>
                      <a:pPr algn="ctr" fontAlgn="b"/>
                      <a:r>
                        <a:rPr lang="en-US" sz="800" u="none" strike="noStrike">
                          <a:effectLst/>
                        </a:rPr>
                        <a:t>3</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Thiel</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X_developing_train</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Developing</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18064</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3.272</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0.8434</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41.3</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82.7</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68.5</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7.744</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59.969</a:t>
                      </a:r>
                      <a:endParaRPr lang="en-US" sz="800" b="0" i="0" u="none" strike="noStrike">
                        <a:solidFill>
                          <a:srgbClr val="000000"/>
                        </a:solidFill>
                        <a:effectLst/>
                        <a:latin typeface="Calibri" panose="020F0502020204030204" pitchFamily="34" charset="0"/>
                      </a:endParaRPr>
                    </a:p>
                  </a:txBody>
                  <a:tcPr marL="6589" marR="6589" marT="6589" marB="0" anchor="b"/>
                </a:tc>
                <a:extLst>
                  <a:ext uri="{0D108BD9-81ED-4DB2-BD59-A6C34878D82A}">
                    <a16:rowId xmlns:a16="http://schemas.microsoft.com/office/drawing/2014/main" val="3741006498"/>
                  </a:ext>
                </a:extLst>
              </a:tr>
              <a:tr h="140566">
                <a:tc>
                  <a:txBody>
                    <a:bodyPr/>
                    <a:lstStyle/>
                    <a:p>
                      <a:pPr algn="ctr" fontAlgn="b"/>
                      <a:r>
                        <a:rPr lang="en-US" sz="800" u="none" strike="noStrike">
                          <a:effectLst/>
                        </a:rPr>
                        <a:t>4</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Thiel</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X_developing_test</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Developing</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8016</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3.192</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0.8185</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48.1</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85.1</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70</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7.12</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50.702</a:t>
                      </a:r>
                      <a:endParaRPr lang="en-US" sz="800" b="0" i="0" u="none" strike="noStrike">
                        <a:solidFill>
                          <a:srgbClr val="000000"/>
                        </a:solidFill>
                        <a:effectLst/>
                        <a:latin typeface="Calibri" panose="020F0502020204030204" pitchFamily="34" charset="0"/>
                      </a:endParaRPr>
                    </a:p>
                  </a:txBody>
                  <a:tcPr marL="6589" marR="6589" marT="6589" marB="0" anchor="b"/>
                </a:tc>
                <a:extLst>
                  <a:ext uri="{0D108BD9-81ED-4DB2-BD59-A6C34878D82A}">
                    <a16:rowId xmlns:a16="http://schemas.microsoft.com/office/drawing/2014/main" val="967713055"/>
                  </a:ext>
                </a:extLst>
              </a:tr>
              <a:tr h="140566">
                <a:tc>
                  <a:txBody>
                    <a:bodyPr/>
                    <a:lstStyle/>
                    <a:p>
                      <a:pPr algn="ctr" fontAlgn="b"/>
                      <a:r>
                        <a:rPr lang="en-US" sz="800" u="none" strike="noStrike">
                          <a:effectLst/>
                        </a:rPr>
                        <a:t>5</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Thiel</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X_world1_train</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1st World</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3616</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8.286</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-9.4894</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-20.1</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84.3</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79.5</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8.252</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68.092</a:t>
                      </a:r>
                      <a:endParaRPr lang="en-US" sz="800" b="0" i="0" u="none" strike="noStrike">
                        <a:solidFill>
                          <a:srgbClr val="000000"/>
                        </a:solidFill>
                        <a:effectLst/>
                        <a:latin typeface="Calibri" panose="020F0502020204030204" pitchFamily="34" charset="0"/>
                      </a:endParaRPr>
                    </a:p>
                  </a:txBody>
                  <a:tcPr marL="6589" marR="6589" marT="6589" marB="0" anchor="b"/>
                </a:tc>
                <a:extLst>
                  <a:ext uri="{0D108BD9-81ED-4DB2-BD59-A6C34878D82A}">
                    <a16:rowId xmlns:a16="http://schemas.microsoft.com/office/drawing/2014/main" val="3276640036"/>
                  </a:ext>
                </a:extLst>
              </a:tr>
              <a:tr h="140566">
                <a:tc>
                  <a:txBody>
                    <a:bodyPr/>
                    <a:lstStyle/>
                    <a:p>
                      <a:pPr algn="ctr" fontAlgn="b"/>
                      <a:r>
                        <a:rPr lang="en-US" sz="800" u="none" strike="noStrike">
                          <a:effectLst/>
                        </a:rPr>
                        <a:t>6</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Thiel</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X_world1_test</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1st World</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1760</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2.265</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0.159</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74.8</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88</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82.5</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1.66</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2.757</a:t>
                      </a:r>
                      <a:endParaRPr lang="en-US" sz="800" b="0" i="0" u="none" strike="noStrike">
                        <a:solidFill>
                          <a:srgbClr val="000000"/>
                        </a:solidFill>
                        <a:effectLst/>
                        <a:latin typeface="Calibri" panose="020F0502020204030204" pitchFamily="34" charset="0"/>
                      </a:endParaRPr>
                    </a:p>
                  </a:txBody>
                  <a:tcPr marL="6589" marR="6589" marT="6589" marB="0" anchor="b"/>
                </a:tc>
                <a:extLst>
                  <a:ext uri="{0D108BD9-81ED-4DB2-BD59-A6C34878D82A}">
                    <a16:rowId xmlns:a16="http://schemas.microsoft.com/office/drawing/2014/main" val="39468088"/>
                  </a:ext>
                </a:extLst>
              </a:tr>
              <a:tr h="140566">
                <a:tc>
                  <a:txBody>
                    <a:bodyPr/>
                    <a:lstStyle/>
                    <a:p>
                      <a:pPr algn="ctr" fontAlgn="b"/>
                      <a:r>
                        <a:rPr lang="en-US" sz="800" u="none" strike="noStrike">
                          <a:effectLst/>
                        </a:rPr>
                        <a:t>7</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Thiel</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X_world2_train</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2nd World</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15456</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2.549</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0.6533</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59.7</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80.2</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71.3</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3.794</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14.394</a:t>
                      </a:r>
                      <a:endParaRPr lang="en-US" sz="800" b="0" i="0" u="none" strike="noStrike">
                        <a:solidFill>
                          <a:srgbClr val="000000"/>
                        </a:solidFill>
                        <a:effectLst/>
                        <a:latin typeface="Calibri" panose="020F0502020204030204" pitchFamily="34" charset="0"/>
                      </a:endParaRPr>
                    </a:p>
                  </a:txBody>
                  <a:tcPr marL="6589" marR="6589" marT="6589" marB="0" anchor="b"/>
                </a:tc>
                <a:extLst>
                  <a:ext uri="{0D108BD9-81ED-4DB2-BD59-A6C34878D82A}">
                    <a16:rowId xmlns:a16="http://schemas.microsoft.com/office/drawing/2014/main" val="2005469020"/>
                  </a:ext>
                </a:extLst>
              </a:tr>
              <a:tr h="140566">
                <a:tc>
                  <a:txBody>
                    <a:bodyPr/>
                    <a:lstStyle/>
                    <a:p>
                      <a:pPr algn="ctr" fontAlgn="b"/>
                      <a:r>
                        <a:rPr lang="en-US" sz="800" u="none" strike="noStrike">
                          <a:effectLst/>
                        </a:rPr>
                        <a:t>8</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Thiel</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X_world2_test</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2nd World</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6832</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2.481</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0.7284</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51.8</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78.5</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71.6</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4.636</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21.495</a:t>
                      </a:r>
                      <a:endParaRPr lang="en-US" sz="800" b="0" i="0" u="none" strike="noStrike">
                        <a:solidFill>
                          <a:srgbClr val="000000"/>
                        </a:solidFill>
                        <a:effectLst/>
                        <a:latin typeface="Calibri" panose="020F0502020204030204" pitchFamily="34" charset="0"/>
                      </a:endParaRPr>
                    </a:p>
                  </a:txBody>
                  <a:tcPr marL="6589" marR="6589" marT="6589" marB="0" anchor="b"/>
                </a:tc>
                <a:extLst>
                  <a:ext uri="{0D108BD9-81ED-4DB2-BD59-A6C34878D82A}">
                    <a16:rowId xmlns:a16="http://schemas.microsoft.com/office/drawing/2014/main" val="500690925"/>
                  </a:ext>
                </a:extLst>
              </a:tr>
              <a:tr h="140566">
                <a:tc>
                  <a:txBody>
                    <a:bodyPr/>
                    <a:lstStyle/>
                    <a:p>
                      <a:pPr algn="ctr" fontAlgn="b"/>
                      <a:r>
                        <a:rPr lang="en-US" sz="800" u="none" strike="noStrike">
                          <a:effectLst/>
                        </a:rPr>
                        <a:t>9</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Thiel</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X_world3_train</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3rd World</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3440</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3.32</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0.386</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45.3</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61.5</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54.9</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2.872</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8.249</a:t>
                      </a:r>
                      <a:endParaRPr lang="en-US" sz="800" b="0" i="0" u="none" strike="noStrike">
                        <a:solidFill>
                          <a:srgbClr val="000000"/>
                        </a:solidFill>
                        <a:effectLst/>
                        <a:latin typeface="Calibri" panose="020F0502020204030204" pitchFamily="34" charset="0"/>
                      </a:endParaRPr>
                    </a:p>
                  </a:txBody>
                  <a:tcPr marL="6589" marR="6589" marT="6589" marB="0" anchor="b"/>
                </a:tc>
                <a:extLst>
                  <a:ext uri="{0D108BD9-81ED-4DB2-BD59-A6C34878D82A}">
                    <a16:rowId xmlns:a16="http://schemas.microsoft.com/office/drawing/2014/main" val="800120165"/>
                  </a:ext>
                </a:extLst>
              </a:tr>
              <a:tr h="140566">
                <a:tc>
                  <a:txBody>
                    <a:bodyPr/>
                    <a:lstStyle/>
                    <a:p>
                      <a:pPr algn="ctr" fontAlgn="b"/>
                      <a:r>
                        <a:rPr lang="en-US" sz="800" u="none" strike="noStrike">
                          <a:effectLst/>
                        </a:rPr>
                        <a:t>10</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Thiel</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X_world3_test</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3rd World</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1104</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2.245</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0.3971</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52.3</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60.9</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57</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2.208</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4.873</a:t>
                      </a:r>
                      <a:endParaRPr lang="en-US" sz="800" b="0" i="0" u="none" strike="noStrike">
                        <a:solidFill>
                          <a:srgbClr val="000000"/>
                        </a:solidFill>
                        <a:effectLst/>
                        <a:latin typeface="Calibri" panose="020F0502020204030204" pitchFamily="34" charset="0"/>
                      </a:endParaRPr>
                    </a:p>
                  </a:txBody>
                  <a:tcPr marL="6589" marR="6589" marT="6589" marB="0" anchor="b"/>
                </a:tc>
                <a:extLst>
                  <a:ext uri="{0D108BD9-81ED-4DB2-BD59-A6C34878D82A}">
                    <a16:rowId xmlns:a16="http://schemas.microsoft.com/office/drawing/2014/main" val="2178339303"/>
                  </a:ext>
                </a:extLst>
              </a:tr>
              <a:tr h="140566">
                <a:tc>
                  <a:txBody>
                    <a:bodyPr/>
                    <a:lstStyle/>
                    <a:p>
                      <a:pPr algn="ctr" fontAlgn="b"/>
                      <a:r>
                        <a:rPr lang="en-US" sz="800" u="none" strike="noStrike">
                          <a:effectLst/>
                        </a:rPr>
                        <a:t>11</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Thiel</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X_train</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Full Training</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22512</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3.18</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0.862</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41.5</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83.6</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70.3</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7.915</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62.651</a:t>
                      </a:r>
                      <a:endParaRPr lang="en-US" sz="800" b="0" i="0" u="none" strike="noStrike">
                        <a:solidFill>
                          <a:srgbClr val="000000"/>
                        </a:solidFill>
                        <a:effectLst/>
                        <a:latin typeface="Calibri" panose="020F0502020204030204" pitchFamily="34" charset="0"/>
                      </a:endParaRPr>
                    </a:p>
                  </a:txBody>
                  <a:tcPr marL="6589" marR="6589" marT="6589" marB="0" anchor="b"/>
                </a:tc>
                <a:extLst>
                  <a:ext uri="{0D108BD9-81ED-4DB2-BD59-A6C34878D82A}">
                    <a16:rowId xmlns:a16="http://schemas.microsoft.com/office/drawing/2014/main" val="2329279893"/>
                  </a:ext>
                </a:extLst>
              </a:tr>
              <a:tr h="140566">
                <a:tc>
                  <a:txBody>
                    <a:bodyPr/>
                    <a:lstStyle/>
                    <a:p>
                      <a:pPr algn="ctr" fontAlgn="b"/>
                      <a:r>
                        <a:rPr lang="en-US" sz="800" u="none" strike="noStrike">
                          <a:effectLst/>
                        </a:rPr>
                        <a:t>12</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Thiel</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X_test</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Full Testing</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9696</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3.272</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0.835</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47.3</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87.5</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71.9</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7.798</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60.806</a:t>
                      </a:r>
                      <a:endParaRPr lang="en-US" sz="800" b="0" i="0" u="none" strike="noStrike">
                        <a:solidFill>
                          <a:srgbClr val="000000"/>
                        </a:solidFill>
                        <a:effectLst/>
                        <a:latin typeface="Calibri" panose="020F0502020204030204" pitchFamily="34" charset="0"/>
                      </a:endParaRPr>
                    </a:p>
                  </a:txBody>
                  <a:tcPr marL="6589" marR="6589" marT="6589" marB="0" anchor="b"/>
                </a:tc>
                <a:extLst>
                  <a:ext uri="{0D108BD9-81ED-4DB2-BD59-A6C34878D82A}">
                    <a16:rowId xmlns:a16="http://schemas.microsoft.com/office/drawing/2014/main" val="2004135639"/>
                  </a:ext>
                </a:extLst>
              </a:tr>
              <a:tr h="140566">
                <a:tc>
                  <a:txBody>
                    <a:bodyPr/>
                    <a:lstStyle/>
                    <a:p>
                      <a:pPr algn="ctr" fontAlgn="b"/>
                      <a:r>
                        <a:rPr lang="en-US" sz="800" u="none" strike="noStrike">
                          <a:effectLst/>
                        </a:rPr>
                        <a:t>13</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Thiel</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X</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Full</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34512</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3.191</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0.8572</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41.5</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84.5</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70.9</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7.791</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dirty="0">
                          <a:effectLst/>
                        </a:rPr>
                        <a:t>60.694</a:t>
                      </a:r>
                      <a:endParaRPr lang="en-US" sz="800" b="0" i="0" u="none" strike="noStrike" dirty="0">
                        <a:solidFill>
                          <a:srgbClr val="000000"/>
                        </a:solidFill>
                        <a:effectLst/>
                        <a:latin typeface="Calibri" panose="020F0502020204030204" pitchFamily="34" charset="0"/>
                      </a:endParaRPr>
                    </a:p>
                  </a:txBody>
                  <a:tcPr marL="6589" marR="6589" marT="6589" marB="0" anchor="b"/>
                </a:tc>
                <a:extLst>
                  <a:ext uri="{0D108BD9-81ED-4DB2-BD59-A6C34878D82A}">
                    <a16:rowId xmlns:a16="http://schemas.microsoft.com/office/drawing/2014/main" val="1760239371"/>
                  </a:ext>
                </a:extLst>
              </a:tr>
            </a:tbl>
          </a:graphicData>
        </a:graphic>
      </p:graphicFrame>
      <p:graphicFrame>
        <p:nvGraphicFramePr>
          <p:cNvPr id="6" name="Table 5">
            <a:extLst>
              <a:ext uri="{FF2B5EF4-FFF2-40B4-BE49-F238E27FC236}">
                <a16:creationId xmlns:a16="http://schemas.microsoft.com/office/drawing/2014/main" id="{CEBB2AA1-B122-B14E-A67A-04BD3B603784}"/>
              </a:ext>
            </a:extLst>
          </p:cNvPr>
          <p:cNvGraphicFramePr>
            <a:graphicFrameLocks noGrp="1"/>
          </p:cNvGraphicFramePr>
          <p:nvPr>
            <p:extLst>
              <p:ext uri="{D42A27DB-BD31-4B8C-83A1-F6EECF244321}">
                <p14:modId xmlns:p14="http://schemas.microsoft.com/office/powerpoint/2010/main" val="1858665155"/>
              </p:ext>
            </p:extLst>
          </p:nvPr>
        </p:nvGraphicFramePr>
        <p:xfrm>
          <a:off x="1903226" y="3920608"/>
          <a:ext cx="7731121" cy="1994280"/>
        </p:xfrm>
        <a:graphic>
          <a:graphicData uri="http://schemas.openxmlformats.org/drawingml/2006/table">
            <a:tbl>
              <a:tblPr>
                <a:tableStyleId>{5C22544A-7EE6-4342-B048-85BDC9FD1C3A}</a:tableStyleId>
              </a:tblPr>
              <a:tblGrid>
                <a:gridCol w="571783">
                  <a:extLst>
                    <a:ext uri="{9D8B030D-6E8A-4147-A177-3AD203B41FA5}">
                      <a16:colId xmlns:a16="http://schemas.microsoft.com/office/drawing/2014/main" val="433962007"/>
                    </a:ext>
                  </a:extLst>
                </a:gridCol>
                <a:gridCol w="841245">
                  <a:extLst>
                    <a:ext uri="{9D8B030D-6E8A-4147-A177-3AD203B41FA5}">
                      <a16:colId xmlns:a16="http://schemas.microsoft.com/office/drawing/2014/main" val="4020424779"/>
                    </a:ext>
                  </a:extLst>
                </a:gridCol>
                <a:gridCol w="928874">
                  <a:extLst>
                    <a:ext uri="{9D8B030D-6E8A-4147-A177-3AD203B41FA5}">
                      <a16:colId xmlns:a16="http://schemas.microsoft.com/office/drawing/2014/main" val="2387376654"/>
                    </a:ext>
                  </a:extLst>
                </a:gridCol>
                <a:gridCol w="604644">
                  <a:extLst>
                    <a:ext uri="{9D8B030D-6E8A-4147-A177-3AD203B41FA5}">
                      <a16:colId xmlns:a16="http://schemas.microsoft.com/office/drawing/2014/main" val="4169979943"/>
                    </a:ext>
                  </a:extLst>
                </a:gridCol>
                <a:gridCol w="782094">
                  <a:extLst>
                    <a:ext uri="{9D8B030D-6E8A-4147-A177-3AD203B41FA5}">
                      <a16:colId xmlns:a16="http://schemas.microsoft.com/office/drawing/2014/main" val="280205355"/>
                    </a:ext>
                  </a:extLst>
                </a:gridCol>
                <a:gridCol w="571783">
                  <a:extLst>
                    <a:ext uri="{9D8B030D-6E8A-4147-A177-3AD203B41FA5}">
                      <a16:colId xmlns:a16="http://schemas.microsoft.com/office/drawing/2014/main" val="513413108"/>
                    </a:ext>
                  </a:extLst>
                </a:gridCol>
                <a:gridCol w="571783">
                  <a:extLst>
                    <a:ext uri="{9D8B030D-6E8A-4147-A177-3AD203B41FA5}">
                      <a16:colId xmlns:a16="http://schemas.microsoft.com/office/drawing/2014/main" val="3690354532"/>
                    </a:ext>
                  </a:extLst>
                </a:gridCol>
                <a:gridCol w="571783">
                  <a:extLst>
                    <a:ext uri="{9D8B030D-6E8A-4147-A177-3AD203B41FA5}">
                      <a16:colId xmlns:a16="http://schemas.microsoft.com/office/drawing/2014/main" val="564893885"/>
                    </a:ext>
                  </a:extLst>
                </a:gridCol>
                <a:gridCol w="571783">
                  <a:extLst>
                    <a:ext uri="{9D8B030D-6E8A-4147-A177-3AD203B41FA5}">
                      <a16:colId xmlns:a16="http://schemas.microsoft.com/office/drawing/2014/main" val="131617020"/>
                    </a:ext>
                  </a:extLst>
                </a:gridCol>
                <a:gridCol w="571783">
                  <a:extLst>
                    <a:ext uri="{9D8B030D-6E8A-4147-A177-3AD203B41FA5}">
                      <a16:colId xmlns:a16="http://schemas.microsoft.com/office/drawing/2014/main" val="2788551376"/>
                    </a:ext>
                  </a:extLst>
                </a:gridCol>
                <a:gridCol w="571783">
                  <a:extLst>
                    <a:ext uri="{9D8B030D-6E8A-4147-A177-3AD203B41FA5}">
                      <a16:colId xmlns:a16="http://schemas.microsoft.com/office/drawing/2014/main" val="1926905506"/>
                    </a:ext>
                  </a:extLst>
                </a:gridCol>
                <a:gridCol w="571783">
                  <a:extLst>
                    <a:ext uri="{9D8B030D-6E8A-4147-A177-3AD203B41FA5}">
                      <a16:colId xmlns:a16="http://schemas.microsoft.com/office/drawing/2014/main" val="3297141902"/>
                    </a:ext>
                  </a:extLst>
                </a:gridCol>
              </a:tblGrid>
              <a:tr h="166922">
                <a:tc>
                  <a:txBody>
                    <a:bodyPr/>
                    <a:lstStyle/>
                    <a:p>
                      <a:pPr algn="ctr" fontAlgn="b"/>
                      <a:r>
                        <a:rPr lang="en-US" sz="800" u="none" strike="noStrike">
                          <a:effectLst/>
                        </a:rPr>
                        <a:t>Iteration</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Method</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Set</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Status</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Datapoint Count</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RMSE</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R</a:t>
                      </a:r>
                      <a:r>
                        <a:rPr lang="en-US" sz="800" u="none" strike="noStrike" baseline="30000">
                          <a:effectLst/>
                        </a:rPr>
                        <a:t>2</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LE Min</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LE Max</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Average LE</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LE Std</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LE Var</a:t>
                      </a:r>
                      <a:endParaRPr lang="en-US" sz="800" b="0" i="0" u="none" strike="noStrike">
                        <a:solidFill>
                          <a:srgbClr val="000000"/>
                        </a:solidFill>
                        <a:effectLst/>
                        <a:latin typeface="Calibri" panose="020F0502020204030204" pitchFamily="34" charset="0"/>
                      </a:endParaRPr>
                    </a:p>
                  </a:txBody>
                  <a:tcPr marL="6589" marR="6589" marT="6589" marB="0" anchor="b"/>
                </a:tc>
                <a:extLst>
                  <a:ext uri="{0D108BD9-81ED-4DB2-BD59-A6C34878D82A}">
                    <a16:rowId xmlns:a16="http://schemas.microsoft.com/office/drawing/2014/main" val="3590454948"/>
                  </a:ext>
                </a:extLst>
              </a:tr>
              <a:tr h="140566">
                <a:tc>
                  <a:txBody>
                    <a:bodyPr/>
                    <a:lstStyle/>
                    <a:p>
                      <a:pPr algn="ctr" fontAlgn="b"/>
                      <a:r>
                        <a:rPr lang="en-US" sz="800" u="none" strike="noStrike">
                          <a:effectLst/>
                        </a:rPr>
                        <a:t>1</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Ridge</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X_developed_train</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Developed</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5004</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2.127</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0.7044</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70.2</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83.9</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78.1</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3.227</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10.416</a:t>
                      </a:r>
                      <a:endParaRPr lang="en-US" sz="800" b="0" i="0" u="none" strike="noStrike">
                        <a:solidFill>
                          <a:srgbClr val="000000"/>
                        </a:solidFill>
                        <a:effectLst/>
                        <a:latin typeface="Calibri" panose="020F0502020204030204" pitchFamily="34" charset="0"/>
                      </a:endParaRPr>
                    </a:p>
                  </a:txBody>
                  <a:tcPr marL="6589" marR="6589" marT="6589" marB="0" anchor="b"/>
                </a:tc>
                <a:extLst>
                  <a:ext uri="{0D108BD9-81ED-4DB2-BD59-A6C34878D82A}">
                    <a16:rowId xmlns:a16="http://schemas.microsoft.com/office/drawing/2014/main" val="1502645201"/>
                  </a:ext>
                </a:extLst>
              </a:tr>
              <a:tr h="140566">
                <a:tc>
                  <a:txBody>
                    <a:bodyPr/>
                    <a:lstStyle/>
                    <a:p>
                      <a:pPr algn="ctr" fontAlgn="b"/>
                      <a:r>
                        <a:rPr lang="en-US" sz="800" u="none" strike="noStrike">
                          <a:effectLst/>
                        </a:rPr>
                        <a:t>2</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Ridge</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X_developed_test</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Developed</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1890</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2.235</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0.6775</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73</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85</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80.4</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3.091</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9.554</a:t>
                      </a:r>
                      <a:endParaRPr lang="en-US" sz="800" b="0" i="0" u="none" strike="noStrike">
                        <a:solidFill>
                          <a:srgbClr val="000000"/>
                        </a:solidFill>
                        <a:effectLst/>
                        <a:latin typeface="Calibri" panose="020F0502020204030204" pitchFamily="34" charset="0"/>
                      </a:endParaRPr>
                    </a:p>
                  </a:txBody>
                  <a:tcPr marL="6589" marR="6589" marT="6589" marB="0" anchor="b"/>
                </a:tc>
                <a:extLst>
                  <a:ext uri="{0D108BD9-81ED-4DB2-BD59-A6C34878D82A}">
                    <a16:rowId xmlns:a16="http://schemas.microsoft.com/office/drawing/2014/main" val="2270217638"/>
                  </a:ext>
                </a:extLst>
              </a:tr>
              <a:tr h="140566">
                <a:tc>
                  <a:txBody>
                    <a:bodyPr/>
                    <a:lstStyle/>
                    <a:p>
                      <a:pPr algn="ctr" fontAlgn="b"/>
                      <a:r>
                        <a:rPr lang="en-US" sz="800" u="none" strike="noStrike">
                          <a:effectLst/>
                        </a:rPr>
                        <a:t>3</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Ridge</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X_developing_train</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Developing</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20322</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3.137</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0.8561</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42.8</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80.9</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68.2</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7.606</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57.849</a:t>
                      </a:r>
                      <a:endParaRPr lang="en-US" sz="800" b="0" i="0" u="none" strike="noStrike">
                        <a:solidFill>
                          <a:srgbClr val="000000"/>
                        </a:solidFill>
                        <a:effectLst/>
                        <a:latin typeface="Calibri" panose="020F0502020204030204" pitchFamily="34" charset="0"/>
                      </a:endParaRPr>
                    </a:p>
                  </a:txBody>
                  <a:tcPr marL="6589" marR="6589" marT="6589" marB="0" anchor="b"/>
                </a:tc>
                <a:extLst>
                  <a:ext uri="{0D108BD9-81ED-4DB2-BD59-A6C34878D82A}">
                    <a16:rowId xmlns:a16="http://schemas.microsoft.com/office/drawing/2014/main" val="3985686556"/>
                  </a:ext>
                </a:extLst>
              </a:tr>
              <a:tr h="140566">
                <a:tc>
                  <a:txBody>
                    <a:bodyPr/>
                    <a:lstStyle/>
                    <a:p>
                      <a:pPr algn="ctr" fontAlgn="b"/>
                      <a:r>
                        <a:rPr lang="en-US" sz="800" u="none" strike="noStrike">
                          <a:effectLst/>
                        </a:rPr>
                        <a:t>4</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Ridge</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X_developing_test</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Developing</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9018</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3.077</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0.8314</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49.9</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85.1</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69.9</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6.766</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45.778</a:t>
                      </a:r>
                      <a:endParaRPr lang="en-US" sz="800" b="0" i="0" u="none" strike="noStrike">
                        <a:solidFill>
                          <a:srgbClr val="000000"/>
                        </a:solidFill>
                        <a:effectLst/>
                        <a:latin typeface="Calibri" panose="020F0502020204030204" pitchFamily="34" charset="0"/>
                      </a:endParaRPr>
                    </a:p>
                  </a:txBody>
                  <a:tcPr marL="6589" marR="6589" marT="6589" marB="0" anchor="b"/>
                </a:tc>
                <a:extLst>
                  <a:ext uri="{0D108BD9-81ED-4DB2-BD59-A6C34878D82A}">
                    <a16:rowId xmlns:a16="http://schemas.microsoft.com/office/drawing/2014/main" val="4163746233"/>
                  </a:ext>
                </a:extLst>
              </a:tr>
              <a:tr h="140566">
                <a:tc>
                  <a:txBody>
                    <a:bodyPr/>
                    <a:lstStyle/>
                    <a:p>
                      <a:pPr algn="ctr" fontAlgn="b"/>
                      <a:r>
                        <a:rPr lang="en-US" sz="800" u="none" strike="noStrike">
                          <a:effectLst/>
                        </a:rPr>
                        <a:t>5</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Ridge</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X_world1_train</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1st World</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4068</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2.155</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0.2909</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77</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84.5</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80.6</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1.302</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1.696</a:t>
                      </a:r>
                      <a:endParaRPr lang="en-US" sz="800" b="0" i="0" u="none" strike="noStrike">
                        <a:solidFill>
                          <a:srgbClr val="000000"/>
                        </a:solidFill>
                        <a:effectLst/>
                        <a:latin typeface="Calibri" panose="020F0502020204030204" pitchFamily="34" charset="0"/>
                      </a:endParaRPr>
                    </a:p>
                  </a:txBody>
                  <a:tcPr marL="6589" marR="6589" marT="6589" marB="0" anchor="b"/>
                </a:tc>
                <a:extLst>
                  <a:ext uri="{0D108BD9-81ED-4DB2-BD59-A6C34878D82A}">
                    <a16:rowId xmlns:a16="http://schemas.microsoft.com/office/drawing/2014/main" val="3060031608"/>
                  </a:ext>
                </a:extLst>
              </a:tr>
              <a:tr h="140566">
                <a:tc>
                  <a:txBody>
                    <a:bodyPr/>
                    <a:lstStyle/>
                    <a:p>
                      <a:pPr algn="ctr" fontAlgn="b"/>
                      <a:r>
                        <a:rPr lang="en-US" sz="800" u="none" strike="noStrike">
                          <a:effectLst/>
                        </a:rPr>
                        <a:t>6</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Ridge</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X_world1_test</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1st World</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1980</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1.983</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0.3554</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76.1</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85.9</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82.3</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1.36</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1.849</a:t>
                      </a:r>
                      <a:endParaRPr lang="en-US" sz="800" b="0" i="0" u="none" strike="noStrike">
                        <a:solidFill>
                          <a:srgbClr val="000000"/>
                        </a:solidFill>
                        <a:effectLst/>
                        <a:latin typeface="Calibri" panose="020F0502020204030204" pitchFamily="34" charset="0"/>
                      </a:endParaRPr>
                    </a:p>
                  </a:txBody>
                  <a:tcPr marL="6589" marR="6589" marT="6589" marB="0" anchor="b"/>
                </a:tc>
                <a:extLst>
                  <a:ext uri="{0D108BD9-81ED-4DB2-BD59-A6C34878D82A}">
                    <a16:rowId xmlns:a16="http://schemas.microsoft.com/office/drawing/2014/main" val="1675613546"/>
                  </a:ext>
                </a:extLst>
              </a:tr>
              <a:tr h="140566">
                <a:tc>
                  <a:txBody>
                    <a:bodyPr/>
                    <a:lstStyle/>
                    <a:p>
                      <a:pPr algn="ctr" fontAlgn="b"/>
                      <a:r>
                        <a:rPr lang="en-US" sz="800" u="none" strike="noStrike">
                          <a:effectLst/>
                        </a:rPr>
                        <a:t>7</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Ridge</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X_world2_train</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2nd World</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17388</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2.422</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0.6872</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60.2</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79.4</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71.3</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3.554</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12.628</a:t>
                      </a:r>
                      <a:endParaRPr lang="en-US" sz="800" b="0" i="0" u="none" strike="noStrike">
                        <a:solidFill>
                          <a:srgbClr val="000000"/>
                        </a:solidFill>
                        <a:effectLst/>
                        <a:latin typeface="Calibri" panose="020F0502020204030204" pitchFamily="34" charset="0"/>
                      </a:endParaRPr>
                    </a:p>
                  </a:txBody>
                  <a:tcPr marL="6589" marR="6589" marT="6589" marB="0" anchor="b"/>
                </a:tc>
                <a:extLst>
                  <a:ext uri="{0D108BD9-81ED-4DB2-BD59-A6C34878D82A}">
                    <a16:rowId xmlns:a16="http://schemas.microsoft.com/office/drawing/2014/main" val="1499837247"/>
                  </a:ext>
                </a:extLst>
              </a:tr>
              <a:tr h="140566">
                <a:tc>
                  <a:txBody>
                    <a:bodyPr/>
                    <a:lstStyle/>
                    <a:p>
                      <a:pPr algn="ctr" fontAlgn="b"/>
                      <a:r>
                        <a:rPr lang="en-US" sz="800" u="none" strike="noStrike">
                          <a:effectLst/>
                        </a:rPr>
                        <a:t>8</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Ridge</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X_world2_test</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2nd World</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7686</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2.282</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0.7702</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58.5</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78.2</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71.5</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4.122</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16.989</a:t>
                      </a:r>
                      <a:endParaRPr lang="en-US" sz="800" b="0" i="0" u="none" strike="noStrike">
                        <a:solidFill>
                          <a:srgbClr val="000000"/>
                        </a:solidFill>
                        <a:effectLst/>
                        <a:latin typeface="Calibri" panose="020F0502020204030204" pitchFamily="34" charset="0"/>
                      </a:endParaRPr>
                    </a:p>
                  </a:txBody>
                  <a:tcPr marL="6589" marR="6589" marT="6589" marB="0" anchor="b"/>
                </a:tc>
                <a:extLst>
                  <a:ext uri="{0D108BD9-81ED-4DB2-BD59-A6C34878D82A}">
                    <a16:rowId xmlns:a16="http://schemas.microsoft.com/office/drawing/2014/main" val="3392458877"/>
                  </a:ext>
                </a:extLst>
              </a:tr>
              <a:tr h="140566">
                <a:tc>
                  <a:txBody>
                    <a:bodyPr/>
                    <a:lstStyle/>
                    <a:p>
                      <a:pPr algn="ctr" fontAlgn="b"/>
                      <a:r>
                        <a:rPr lang="en-US" sz="800" u="none" strike="noStrike">
                          <a:effectLst/>
                        </a:rPr>
                        <a:t>9</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Ridge</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X_world3_train</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3rd World</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3870</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3.219</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0.4225</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46.3</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60</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54.3</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2.632</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6.929</a:t>
                      </a:r>
                      <a:endParaRPr lang="en-US" sz="800" b="0" i="0" u="none" strike="noStrike">
                        <a:solidFill>
                          <a:srgbClr val="000000"/>
                        </a:solidFill>
                        <a:effectLst/>
                        <a:latin typeface="Calibri" panose="020F0502020204030204" pitchFamily="34" charset="0"/>
                      </a:endParaRPr>
                    </a:p>
                  </a:txBody>
                  <a:tcPr marL="6589" marR="6589" marT="6589" marB="0" anchor="b"/>
                </a:tc>
                <a:extLst>
                  <a:ext uri="{0D108BD9-81ED-4DB2-BD59-A6C34878D82A}">
                    <a16:rowId xmlns:a16="http://schemas.microsoft.com/office/drawing/2014/main" val="1318079651"/>
                  </a:ext>
                </a:extLst>
              </a:tr>
              <a:tr h="140566">
                <a:tc>
                  <a:txBody>
                    <a:bodyPr/>
                    <a:lstStyle/>
                    <a:p>
                      <a:pPr algn="ctr" fontAlgn="b"/>
                      <a:r>
                        <a:rPr lang="en-US" sz="800" u="none" strike="noStrike">
                          <a:effectLst/>
                        </a:rPr>
                        <a:t>10</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Ridge</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X_world3_test</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3rd World</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1242</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2.069</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0.4879</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52.6</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59.9</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56.5</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1.686</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2.842</a:t>
                      </a:r>
                      <a:endParaRPr lang="en-US" sz="800" b="0" i="0" u="none" strike="noStrike">
                        <a:solidFill>
                          <a:srgbClr val="000000"/>
                        </a:solidFill>
                        <a:effectLst/>
                        <a:latin typeface="Calibri" panose="020F0502020204030204" pitchFamily="34" charset="0"/>
                      </a:endParaRPr>
                    </a:p>
                  </a:txBody>
                  <a:tcPr marL="6589" marR="6589" marT="6589" marB="0" anchor="b"/>
                </a:tc>
                <a:extLst>
                  <a:ext uri="{0D108BD9-81ED-4DB2-BD59-A6C34878D82A}">
                    <a16:rowId xmlns:a16="http://schemas.microsoft.com/office/drawing/2014/main" val="915342924"/>
                  </a:ext>
                </a:extLst>
              </a:tr>
              <a:tr h="140566">
                <a:tc>
                  <a:txBody>
                    <a:bodyPr/>
                    <a:lstStyle/>
                    <a:p>
                      <a:pPr algn="ctr" fontAlgn="b"/>
                      <a:r>
                        <a:rPr lang="en-US" sz="800" u="none" strike="noStrike">
                          <a:effectLst/>
                        </a:rPr>
                        <a:t>11</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Ridge</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X_train</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Full Training</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25326</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3.049</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0.8731</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42.7</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83.4</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70.2</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7.963</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63.404</a:t>
                      </a:r>
                      <a:endParaRPr lang="en-US" sz="800" b="0" i="0" u="none" strike="noStrike">
                        <a:solidFill>
                          <a:srgbClr val="000000"/>
                        </a:solidFill>
                        <a:effectLst/>
                        <a:latin typeface="Calibri" panose="020F0502020204030204" pitchFamily="34" charset="0"/>
                      </a:endParaRPr>
                    </a:p>
                  </a:txBody>
                  <a:tcPr marL="6589" marR="6589" marT="6589" marB="0" anchor="b"/>
                </a:tc>
                <a:extLst>
                  <a:ext uri="{0D108BD9-81ED-4DB2-BD59-A6C34878D82A}">
                    <a16:rowId xmlns:a16="http://schemas.microsoft.com/office/drawing/2014/main" val="3071725709"/>
                  </a:ext>
                </a:extLst>
              </a:tr>
              <a:tr h="140566">
                <a:tc>
                  <a:txBody>
                    <a:bodyPr/>
                    <a:lstStyle/>
                    <a:p>
                      <a:pPr algn="ctr" fontAlgn="b"/>
                      <a:r>
                        <a:rPr lang="en-US" sz="800" u="none" strike="noStrike">
                          <a:effectLst/>
                        </a:rPr>
                        <a:t>12</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Ridge</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X_test</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Full Testing</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10908</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3.068</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0.8549</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49.4</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84.5</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71.7</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7.391</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54.621</a:t>
                      </a:r>
                      <a:endParaRPr lang="en-US" sz="800" b="0" i="0" u="none" strike="noStrike">
                        <a:solidFill>
                          <a:srgbClr val="000000"/>
                        </a:solidFill>
                        <a:effectLst/>
                        <a:latin typeface="Calibri" panose="020F0502020204030204" pitchFamily="34" charset="0"/>
                      </a:endParaRPr>
                    </a:p>
                  </a:txBody>
                  <a:tcPr marL="6589" marR="6589" marT="6589" marB="0" anchor="b"/>
                </a:tc>
                <a:extLst>
                  <a:ext uri="{0D108BD9-81ED-4DB2-BD59-A6C34878D82A}">
                    <a16:rowId xmlns:a16="http://schemas.microsoft.com/office/drawing/2014/main" val="2819796169"/>
                  </a:ext>
                </a:extLst>
              </a:tr>
              <a:tr h="140566">
                <a:tc>
                  <a:txBody>
                    <a:bodyPr/>
                    <a:lstStyle/>
                    <a:p>
                      <a:pPr algn="ctr" fontAlgn="b"/>
                      <a:r>
                        <a:rPr lang="en-US" sz="800" u="none" strike="noStrike">
                          <a:effectLst/>
                        </a:rPr>
                        <a:t>13</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Ridge</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X</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Full</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38826</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3.062</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0.8685</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42.3</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83.5</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70.7</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7.846</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dirty="0">
                          <a:effectLst/>
                        </a:rPr>
                        <a:t>61.553</a:t>
                      </a:r>
                      <a:endParaRPr lang="en-US" sz="800" b="0" i="0" u="none" strike="noStrike" dirty="0">
                        <a:solidFill>
                          <a:srgbClr val="000000"/>
                        </a:solidFill>
                        <a:effectLst/>
                        <a:latin typeface="Calibri" panose="020F0502020204030204" pitchFamily="34" charset="0"/>
                      </a:endParaRPr>
                    </a:p>
                  </a:txBody>
                  <a:tcPr marL="6589" marR="6589" marT="6589" marB="0" anchor="b"/>
                </a:tc>
                <a:extLst>
                  <a:ext uri="{0D108BD9-81ED-4DB2-BD59-A6C34878D82A}">
                    <a16:rowId xmlns:a16="http://schemas.microsoft.com/office/drawing/2014/main" val="943680992"/>
                  </a:ext>
                </a:extLst>
              </a:tr>
            </a:tbl>
          </a:graphicData>
        </a:graphic>
      </p:graphicFrame>
    </p:spTree>
    <p:extLst>
      <p:ext uri="{BB962C8B-B14F-4D97-AF65-F5344CB8AC3E}">
        <p14:creationId xmlns:p14="http://schemas.microsoft.com/office/powerpoint/2010/main" val="10214599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accent2">
            <a:lumMod val="60000"/>
            <a:lumOff val="4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1FCBBB-E3F5-6745-BC91-2E4CBDD00BCD}"/>
              </a:ext>
            </a:extLst>
          </p:cNvPr>
          <p:cNvSpPr>
            <a:spLocks noGrp="1"/>
          </p:cNvSpPr>
          <p:nvPr>
            <p:ph type="title"/>
          </p:nvPr>
        </p:nvSpPr>
        <p:spPr>
          <a:xfrm>
            <a:off x="3320369" y="402416"/>
            <a:ext cx="5592728" cy="536741"/>
          </a:xfrm>
        </p:spPr>
        <p:txBody>
          <a:bodyPr>
            <a:normAutofit fontScale="90000"/>
          </a:bodyPr>
          <a:lstStyle/>
          <a:p>
            <a:r>
              <a:rPr lang="en-US" dirty="0"/>
              <a:t>Gradient boosting results</a:t>
            </a:r>
          </a:p>
        </p:txBody>
      </p:sp>
      <p:graphicFrame>
        <p:nvGraphicFramePr>
          <p:cNvPr id="3" name="Table 2">
            <a:extLst>
              <a:ext uri="{FF2B5EF4-FFF2-40B4-BE49-F238E27FC236}">
                <a16:creationId xmlns:a16="http://schemas.microsoft.com/office/drawing/2014/main" id="{39942DF0-FAE6-784F-B6D5-3D5B4F4E1D89}"/>
              </a:ext>
            </a:extLst>
          </p:cNvPr>
          <p:cNvGraphicFramePr>
            <a:graphicFrameLocks noGrp="1"/>
          </p:cNvGraphicFramePr>
          <p:nvPr>
            <p:extLst>
              <p:ext uri="{D42A27DB-BD31-4B8C-83A1-F6EECF244321}">
                <p14:modId xmlns:p14="http://schemas.microsoft.com/office/powerpoint/2010/main" val="349955066"/>
              </p:ext>
            </p:extLst>
          </p:nvPr>
        </p:nvGraphicFramePr>
        <p:xfrm>
          <a:off x="134159" y="1885749"/>
          <a:ext cx="5972724" cy="3633305"/>
        </p:xfrm>
        <a:graphic>
          <a:graphicData uri="http://schemas.openxmlformats.org/drawingml/2006/table">
            <a:tbl>
              <a:tblPr>
                <a:tableStyleId>{5C22544A-7EE6-4342-B048-85BDC9FD1C3A}</a:tableStyleId>
              </a:tblPr>
              <a:tblGrid>
                <a:gridCol w="441734">
                  <a:extLst>
                    <a:ext uri="{9D8B030D-6E8A-4147-A177-3AD203B41FA5}">
                      <a16:colId xmlns:a16="http://schemas.microsoft.com/office/drawing/2014/main" val="954783553"/>
                    </a:ext>
                  </a:extLst>
                </a:gridCol>
                <a:gridCol w="649910">
                  <a:extLst>
                    <a:ext uri="{9D8B030D-6E8A-4147-A177-3AD203B41FA5}">
                      <a16:colId xmlns:a16="http://schemas.microsoft.com/office/drawing/2014/main" val="844421301"/>
                    </a:ext>
                  </a:extLst>
                </a:gridCol>
                <a:gridCol w="717608">
                  <a:extLst>
                    <a:ext uri="{9D8B030D-6E8A-4147-A177-3AD203B41FA5}">
                      <a16:colId xmlns:a16="http://schemas.microsoft.com/office/drawing/2014/main" val="3089376992"/>
                    </a:ext>
                  </a:extLst>
                </a:gridCol>
                <a:gridCol w="467122">
                  <a:extLst>
                    <a:ext uri="{9D8B030D-6E8A-4147-A177-3AD203B41FA5}">
                      <a16:colId xmlns:a16="http://schemas.microsoft.com/office/drawing/2014/main" val="3681211199"/>
                    </a:ext>
                  </a:extLst>
                </a:gridCol>
                <a:gridCol w="604212">
                  <a:extLst>
                    <a:ext uri="{9D8B030D-6E8A-4147-A177-3AD203B41FA5}">
                      <a16:colId xmlns:a16="http://schemas.microsoft.com/office/drawing/2014/main" val="1478067931"/>
                    </a:ext>
                  </a:extLst>
                </a:gridCol>
                <a:gridCol w="441734">
                  <a:extLst>
                    <a:ext uri="{9D8B030D-6E8A-4147-A177-3AD203B41FA5}">
                      <a16:colId xmlns:a16="http://schemas.microsoft.com/office/drawing/2014/main" val="2538636699"/>
                    </a:ext>
                  </a:extLst>
                </a:gridCol>
                <a:gridCol w="441734">
                  <a:extLst>
                    <a:ext uri="{9D8B030D-6E8A-4147-A177-3AD203B41FA5}">
                      <a16:colId xmlns:a16="http://schemas.microsoft.com/office/drawing/2014/main" val="2664524534"/>
                    </a:ext>
                  </a:extLst>
                </a:gridCol>
                <a:gridCol w="441734">
                  <a:extLst>
                    <a:ext uri="{9D8B030D-6E8A-4147-A177-3AD203B41FA5}">
                      <a16:colId xmlns:a16="http://schemas.microsoft.com/office/drawing/2014/main" val="2760257719"/>
                    </a:ext>
                  </a:extLst>
                </a:gridCol>
                <a:gridCol w="441734">
                  <a:extLst>
                    <a:ext uri="{9D8B030D-6E8A-4147-A177-3AD203B41FA5}">
                      <a16:colId xmlns:a16="http://schemas.microsoft.com/office/drawing/2014/main" val="2977571124"/>
                    </a:ext>
                  </a:extLst>
                </a:gridCol>
                <a:gridCol w="441734">
                  <a:extLst>
                    <a:ext uri="{9D8B030D-6E8A-4147-A177-3AD203B41FA5}">
                      <a16:colId xmlns:a16="http://schemas.microsoft.com/office/drawing/2014/main" val="3174663437"/>
                    </a:ext>
                  </a:extLst>
                </a:gridCol>
                <a:gridCol w="441734">
                  <a:extLst>
                    <a:ext uri="{9D8B030D-6E8A-4147-A177-3AD203B41FA5}">
                      <a16:colId xmlns:a16="http://schemas.microsoft.com/office/drawing/2014/main" val="817817232"/>
                    </a:ext>
                  </a:extLst>
                </a:gridCol>
                <a:gridCol w="441734">
                  <a:extLst>
                    <a:ext uri="{9D8B030D-6E8A-4147-A177-3AD203B41FA5}">
                      <a16:colId xmlns:a16="http://schemas.microsoft.com/office/drawing/2014/main" val="2417914737"/>
                    </a:ext>
                  </a:extLst>
                </a:gridCol>
              </a:tblGrid>
              <a:tr h="304109">
                <a:tc>
                  <a:txBody>
                    <a:bodyPr/>
                    <a:lstStyle/>
                    <a:p>
                      <a:pPr algn="ctr" fontAlgn="b"/>
                      <a:r>
                        <a:rPr lang="en-US" sz="800" u="none" strike="noStrike">
                          <a:effectLst/>
                        </a:rPr>
                        <a:t>Iteration</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Method</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Set</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Status</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Datapoint Count</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RMSE</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R</a:t>
                      </a:r>
                      <a:r>
                        <a:rPr lang="en-US" sz="800" u="none" strike="noStrike" baseline="30000">
                          <a:effectLst/>
                        </a:rPr>
                        <a:t>2</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LE Min</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LE Max</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Average LE</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LE Std</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LE Var</a:t>
                      </a:r>
                      <a:endParaRPr lang="en-US" sz="800" b="0" i="0" u="none" strike="noStrike">
                        <a:solidFill>
                          <a:srgbClr val="000000"/>
                        </a:solidFill>
                        <a:effectLst/>
                        <a:latin typeface="Calibri" panose="020F0502020204030204" pitchFamily="34" charset="0"/>
                      </a:endParaRPr>
                    </a:p>
                  </a:txBody>
                  <a:tcPr marL="6589" marR="6589" marT="6589" marB="0" anchor="b"/>
                </a:tc>
                <a:extLst>
                  <a:ext uri="{0D108BD9-81ED-4DB2-BD59-A6C34878D82A}">
                    <a16:rowId xmlns:a16="http://schemas.microsoft.com/office/drawing/2014/main" val="530112798"/>
                  </a:ext>
                </a:extLst>
              </a:tr>
              <a:tr h="256092">
                <a:tc>
                  <a:txBody>
                    <a:bodyPr/>
                    <a:lstStyle/>
                    <a:p>
                      <a:pPr algn="ctr" fontAlgn="b"/>
                      <a:r>
                        <a:rPr lang="en-US" sz="800" u="none" strike="noStrike">
                          <a:effectLst/>
                        </a:rPr>
                        <a:t>1</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Gradient Boosting</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X_developed_train</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Developed</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5004</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0.608</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0.9759</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70.8</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88.1</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78.1</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3.703</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13.713</a:t>
                      </a:r>
                      <a:endParaRPr lang="en-US" sz="800" b="0" i="0" u="none" strike="noStrike">
                        <a:solidFill>
                          <a:srgbClr val="000000"/>
                        </a:solidFill>
                        <a:effectLst/>
                        <a:latin typeface="Calibri" panose="020F0502020204030204" pitchFamily="34" charset="0"/>
                      </a:endParaRPr>
                    </a:p>
                  </a:txBody>
                  <a:tcPr marL="6589" marR="6589" marT="6589" marB="0" anchor="b"/>
                </a:tc>
                <a:extLst>
                  <a:ext uri="{0D108BD9-81ED-4DB2-BD59-A6C34878D82A}">
                    <a16:rowId xmlns:a16="http://schemas.microsoft.com/office/drawing/2014/main" val="3590817807"/>
                  </a:ext>
                </a:extLst>
              </a:tr>
              <a:tr h="256092">
                <a:tc>
                  <a:txBody>
                    <a:bodyPr/>
                    <a:lstStyle/>
                    <a:p>
                      <a:pPr algn="ctr" fontAlgn="b"/>
                      <a:r>
                        <a:rPr lang="en-US" sz="800" u="none" strike="noStrike">
                          <a:effectLst/>
                        </a:rPr>
                        <a:t>2</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Gradient Boosting</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X_developed_test</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Developed</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1890</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0.223</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0.9968</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73.1</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88.6</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80.4</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3.859</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14.895</a:t>
                      </a:r>
                      <a:endParaRPr lang="en-US" sz="800" b="0" i="0" u="none" strike="noStrike">
                        <a:solidFill>
                          <a:srgbClr val="000000"/>
                        </a:solidFill>
                        <a:effectLst/>
                        <a:latin typeface="Calibri" panose="020F0502020204030204" pitchFamily="34" charset="0"/>
                      </a:endParaRPr>
                    </a:p>
                  </a:txBody>
                  <a:tcPr marL="6589" marR="6589" marT="6589" marB="0" anchor="b"/>
                </a:tc>
                <a:extLst>
                  <a:ext uri="{0D108BD9-81ED-4DB2-BD59-A6C34878D82A}">
                    <a16:rowId xmlns:a16="http://schemas.microsoft.com/office/drawing/2014/main" val="2732681600"/>
                  </a:ext>
                </a:extLst>
              </a:tr>
              <a:tr h="256092">
                <a:tc>
                  <a:txBody>
                    <a:bodyPr/>
                    <a:lstStyle/>
                    <a:p>
                      <a:pPr algn="ctr" fontAlgn="b"/>
                      <a:r>
                        <a:rPr lang="en-US" sz="800" u="none" strike="noStrike">
                          <a:effectLst/>
                        </a:rPr>
                        <a:t>3</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Gradient Boosting</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X_developing_train</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Developing</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20322</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1.354</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0.9732</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42.4</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85.1</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68.2</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8.028</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64.453</a:t>
                      </a:r>
                      <a:endParaRPr lang="en-US" sz="800" b="0" i="0" u="none" strike="noStrike">
                        <a:solidFill>
                          <a:srgbClr val="000000"/>
                        </a:solidFill>
                        <a:effectLst/>
                        <a:latin typeface="Calibri" panose="020F0502020204030204" pitchFamily="34" charset="0"/>
                      </a:endParaRPr>
                    </a:p>
                  </a:txBody>
                  <a:tcPr marL="6589" marR="6589" marT="6589" marB="0" anchor="b"/>
                </a:tc>
                <a:extLst>
                  <a:ext uri="{0D108BD9-81ED-4DB2-BD59-A6C34878D82A}">
                    <a16:rowId xmlns:a16="http://schemas.microsoft.com/office/drawing/2014/main" val="860372806"/>
                  </a:ext>
                </a:extLst>
              </a:tr>
              <a:tr h="256092">
                <a:tc>
                  <a:txBody>
                    <a:bodyPr/>
                    <a:lstStyle/>
                    <a:p>
                      <a:pPr algn="ctr" fontAlgn="b"/>
                      <a:r>
                        <a:rPr lang="en-US" sz="800" u="none" strike="noStrike">
                          <a:effectLst/>
                        </a:rPr>
                        <a:t>4</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Gradient Boosting</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X_developing_test</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Developing</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9018</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1.027</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0.9812</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49</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86.2</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69.9</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7.282</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53.025</a:t>
                      </a:r>
                      <a:endParaRPr lang="en-US" sz="800" b="0" i="0" u="none" strike="noStrike">
                        <a:solidFill>
                          <a:srgbClr val="000000"/>
                        </a:solidFill>
                        <a:effectLst/>
                        <a:latin typeface="Calibri" panose="020F0502020204030204" pitchFamily="34" charset="0"/>
                      </a:endParaRPr>
                    </a:p>
                  </a:txBody>
                  <a:tcPr marL="6589" marR="6589" marT="6589" marB="0" anchor="b"/>
                </a:tc>
                <a:extLst>
                  <a:ext uri="{0D108BD9-81ED-4DB2-BD59-A6C34878D82A}">
                    <a16:rowId xmlns:a16="http://schemas.microsoft.com/office/drawing/2014/main" val="4286819266"/>
                  </a:ext>
                </a:extLst>
              </a:tr>
              <a:tr h="256092">
                <a:tc>
                  <a:txBody>
                    <a:bodyPr/>
                    <a:lstStyle/>
                    <a:p>
                      <a:pPr algn="ctr" fontAlgn="b"/>
                      <a:r>
                        <a:rPr lang="en-US" sz="800" u="none" strike="noStrike">
                          <a:effectLst/>
                        </a:rPr>
                        <a:t>5</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Gradient Boosting</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X_world1_train</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1st World</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4068</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0.553</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0.9533</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78.1</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88.5</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80.6</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2.255</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5.083</a:t>
                      </a:r>
                      <a:endParaRPr lang="en-US" sz="800" b="0" i="0" u="none" strike="noStrike">
                        <a:solidFill>
                          <a:srgbClr val="000000"/>
                        </a:solidFill>
                        <a:effectLst/>
                        <a:latin typeface="Calibri" panose="020F0502020204030204" pitchFamily="34" charset="0"/>
                      </a:endParaRPr>
                    </a:p>
                  </a:txBody>
                  <a:tcPr marL="6589" marR="6589" marT="6589" marB="0" anchor="b"/>
                </a:tc>
                <a:extLst>
                  <a:ext uri="{0D108BD9-81ED-4DB2-BD59-A6C34878D82A}">
                    <a16:rowId xmlns:a16="http://schemas.microsoft.com/office/drawing/2014/main" val="2863845001"/>
                  </a:ext>
                </a:extLst>
              </a:tr>
              <a:tr h="256092">
                <a:tc>
                  <a:txBody>
                    <a:bodyPr/>
                    <a:lstStyle/>
                    <a:p>
                      <a:pPr algn="ctr" fontAlgn="b"/>
                      <a:r>
                        <a:rPr lang="en-US" sz="800" u="none" strike="noStrike">
                          <a:effectLst/>
                        </a:rPr>
                        <a:t>6</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Gradient Boosting</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X_world1_test</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1st World</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1980</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0.318</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0.9834</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78.2</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88.7</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82.3</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2.301</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5.293</a:t>
                      </a:r>
                      <a:endParaRPr lang="en-US" sz="800" b="0" i="0" u="none" strike="noStrike">
                        <a:solidFill>
                          <a:srgbClr val="000000"/>
                        </a:solidFill>
                        <a:effectLst/>
                        <a:latin typeface="Calibri" panose="020F0502020204030204" pitchFamily="34" charset="0"/>
                      </a:endParaRPr>
                    </a:p>
                  </a:txBody>
                  <a:tcPr marL="6589" marR="6589" marT="6589" marB="0" anchor="b"/>
                </a:tc>
                <a:extLst>
                  <a:ext uri="{0D108BD9-81ED-4DB2-BD59-A6C34878D82A}">
                    <a16:rowId xmlns:a16="http://schemas.microsoft.com/office/drawing/2014/main" val="2391882102"/>
                  </a:ext>
                </a:extLst>
              </a:tr>
              <a:tr h="256092">
                <a:tc>
                  <a:txBody>
                    <a:bodyPr/>
                    <a:lstStyle/>
                    <a:p>
                      <a:pPr algn="ctr" fontAlgn="b"/>
                      <a:r>
                        <a:rPr lang="en-US" sz="800" u="none" strike="noStrike">
                          <a:effectLst/>
                        </a:rPr>
                        <a:t>7</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Gradient Boosting</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X_world2_train</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2nd World</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17388</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1.102</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0.9352</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61.1</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77.5</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71.3</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3.989</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15.91</a:t>
                      </a:r>
                      <a:endParaRPr lang="en-US" sz="800" b="0" i="0" u="none" strike="noStrike">
                        <a:solidFill>
                          <a:srgbClr val="000000"/>
                        </a:solidFill>
                        <a:effectLst/>
                        <a:latin typeface="Calibri" panose="020F0502020204030204" pitchFamily="34" charset="0"/>
                      </a:endParaRPr>
                    </a:p>
                  </a:txBody>
                  <a:tcPr marL="6589" marR="6589" marT="6589" marB="0" anchor="b"/>
                </a:tc>
                <a:extLst>
                  <a:ext uri="{0D108BD9-81ED-4DB2-BD59-A6C34878D82A}">
                    <a16:rowId xmlns:a16="http://schemas.microsoft.com/office/drawing/2014/main" val="2029732025"/>
                  </a:ext>
                </a:extLst>
              </a:tr>
              <a:tr h="256092">
                <a:tc>
                  <a:txBody>
                    <a:bodyPr/>
                    <a:lstStyle/>
                    <a:p>
                      <a:pPr algn="ctr" fontAlgn="b"/>
                      <a:r>
                        <a:rPr lang="en-US" sz="800" u="none" strike="noStrike">
                          <a:effectLst/>
                        </a:rPr>
                        <a:t>8</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Gradient Boosting</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X_world2_test</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2nd World</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7686</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0.776</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0.9734</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61.9</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77.8</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71.5</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4.553</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20.733</a:t>
                      </a:r>
                      <a:endParaRPr lang="en-US" sz="800" b="0" i="0" u="none" strike="noStrike">
                        <a:solidFill>
                          <a:srgbClr val="000000"/>
                        </a:solidFill>
                        <a:effectLst/>
                        <a:latin typeface="Calibri" panose="020F0502020204030204" pitchFamily="34" charset="0"/>
                      </a:endParaRPr>
                    </a:p>
                  </a:txBody>
                  <a:tcPr marL="6589" marR="6589" marT="6589" marB="0" anchor="b"/>
                </a:tc>
                <a:extLst>
                  <a:ext uri="{0D108BD9-81ED-4DB2-BD59-A6C34878D82A}">
                    <a16:rowId xmlns:a16="http://schemas.microsoft.com/office/drawing/2014/main" val="631561603"/>
                  </a:ext>
                </a:extLst>
              </a:tr>
              <a:tr h="256092">
                <a:tc>
                  <a:txBody>
                    <a:bodyPr/>
                    <a:lstStyle/>
                    <a:p>
                      <a:pPr algn="ctr" fontAlgn="b"/>
                      <a:r>
                        <a:rPr lang="en-US" sz="800" u="none" strike="noStrike">
                          <a:effectLst/>
                        </a:rPr>
                        <a:t>9</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Gradient Boosting</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X_world3_train</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3rd World</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3870</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0.435</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0.9894</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41.3</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59.9</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54.3</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4.082</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16.659</a:t>
                      </a:r>
                      <a:endParaRPr lang="en-US" sz="800" b="0" i="0" u="none" strike="noStrike">
                        <a:solidFill>
                          <a:srgbClr val="000000"/>
                        </a:solidFill>
                        <a:effectLst/>
                        <a:latin typeface="Calibri" panose="020F0502020204030204" pitchFamily="34" charset="0"/>
                      </a:endParaRPr>
                    </a:p>
                  </a:txBody>
                  <a:tcPr marL="6589" marR="6589" marT="6589" marB="0" anchor="b"/>
                </a:tc>
                <a:extLst>
                  <a:ext uri="{0D108BD9-81ED-4DB2-BD59-A6C34878D82A}">
                    <a16:rowId xmlns:a16="http://schemas.microsoft.com/office/drawing/2014/main" val="3935027317"/>
                  </a:ext>
                </a:extLst>
              </a:tr>
              <a:tr h="256092">
                <a:tc>
                  <a:txBody>
                    <a:bodyPr/>
                    <a:lstStyle/>
                    <a:p>
                      <a:pPr algn="ctr" fontAlgn="b"/>
                      <a:r>
                        <a:rPr lang="en-US" sz="800" u="none" strike="noStrike">
                          <a:effectLst/>
                        </a:rPr>
                        <a:t>10</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Gradient Boosting</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X_world3_test</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3rd World</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1242</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0.088</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dirty="0">
                          <a:effectLst/>
                        </a:rPr>
                        <a:t>0.9991</a:t>
                      </a:r>
                      <a:endParaRPr lang="en-US" sz="800" b="0" i="0" u="none" strike="noStrike" dirty="0">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48.2</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60</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56.5</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2.857</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8.162</a:t>
                      </a:r>
                      <a:endParaRPr lang="en-US" sz="800" b="0" i="0" u="none" strike="noStrike">
                        <a:solidFill>
                          <a:srgbClr val="000000"/>
                        </a:solidFill>
                        <a:effectLst/>
                        <a:latin typeface="Calibri" panose="020F0502020204030204" pitchFamily="34" charset="0"/>
                      </a:endParaRPr>
                    </a:p>
                  </a:txBody>
                  <a:tcPr marL="6589" marR="6589" marT="6589" marB="0" anchor="b"/>
                </a:tc>
                <a:extLst>
                  <a:ext uri="{0D108BD9-81ED-4DB2-BD59-A6C34878D82A}">
                    <a16:rowId xmlns:a16="http://schemas.microsoft.com/office/drawing/2014/main" val="1341412436"/>
                  </a:ext>
                </a:extLst>
              </a:tr>
              <a:tr h="256092">
                <a:tc>
                  <a:txBody>
                    <a:bodyPr/>
                    <a:lstStyle/>
                    <a:p>
                      <a:pPr algn="ctr" fontAlgn="b"/>
                      <a:r>
                        <a:rPr lang="en-US" sz="800" u="none" strike="noStrike">
                          <a:effectLst/>
                        </a:rPr>
                        <a:t>11</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Gradient Boosting</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X_train</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Full Training</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25326</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1.533</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0.9679</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42.9</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86.1</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70.2</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8.287</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68.668</a:t>
                      </a:r>
                      <a:endParaRPr lang="en-US" sz="800" b="0" i="0" u="none" strike="noStrike">
                        <a:solidFill>
                          <a:srgbClr val="000000"/>
                        </a:solidFill>
                        <a:effectLst/>
                        <a:latin typeface="Calibri" panose="020F0502020204030204" pitchFamily="34" charset="0"/>
                      </a:endParaRPr>
                    </a:p>
                  </a:txBody>
                  <a:tcPr marL="6589" marR="6589" marT="6589" marB="0" anchor="b"/>
                </a:tc>
                <a:extLst>
                  <a:ext uri="{0D108BD9-81ED-4DB2-BD59-A6C34878D82A}">
                    <a16:rowId xmlns:a16="http://schemas.microsoft.com/office/drawing/2014/main" val="4220211734"/>
                  </a:ext>
                </a:extLst>
              </a:tr>
              <a:tr h="256092">
                <a:tc>
                  <a:txBody>
                    <a:bodyPr/>
                    <a:lstStyle/>
                    <a:p>
                      <a:pPr algn="ctr" fontAlgn="b"/>
                      <a:r>
                        <a:rPr lang="en-US" sz="800" u="none" strike="noStrike">
                          <a:effectLst/>
                        </a:rPr>
                        <a:t>12</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Gradient Boosting</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X_test</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Full Testing</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10908</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1.207</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0.9775</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48.8</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86.2</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71.7</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7.819</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61.143</a:t>
                      </a:r>
                      <a:endParaRPr lang="en-US" sz="800" b="0" i="0" u="none" strike="noStrike">
                        <a:solidFill>
                          <a:srgbClr val="000000"/>
                        </a:solidFill>
                        <a:effectLst/>
                        <a:latin typeface="Calibri" panose="020F0502020204030204" pitchFamily="34" charset="0"/>
                      </a:endParaRPr>
                    </a:p>
                  </a:txBody>
                  <a:tcPr marL="6589" marR="6589" marT="6589" marB="0" anchor="b"/>
                </a:tc>
                <a:extLst>
                  <a:ext uri="{0D108BD9-81ED-4DB2-BD59-A6C34878D82A}">
                    <a16:rowId xmlns:a16="http://schemas.microsoft.com/office/drawing/2014/main" val="2654684936"/>
                  </a:ext>
                </a:extLst>
              </a:tr>
              <a:tr h="256092">
                <a:tc>
                  <a:txBody>
                    <a:bodyPr/>
                    <a:lstStyle/>
                    <a:p>
                      <a:pPr algn="ctr" fontAlgn="b"/>
                      <a:r>
                        <a:rPr lang="en-US" sz="800" u="none" strike="noStrike">
                          <a:effectLst/>
                        </a:rPr>
                        <a:t>13</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Gradient Boosting</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X</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Full</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dirty="0">
                          <a:effectLst/>
                        </a:rPr>
                        <a:t>38826</a:t>
                      </a:r>
                      <a:endParaRPr lang="en-US" sz="800" b="0" i="0" u="none" strike="noStrike" dirty="0">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1.688</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0.9601</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42</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85</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70.7</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8.147</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dirty="0">
                          <a:effectLst/>
                        </a:rPr>
                        <a:t>66.366</a:t>
                      </a:r>
                      <a:endParaRPr lang="en-US" sz="800" b="0" i="0" u="none" strike="noStrike" dirty="0">
                        <a:solidFill>
                          <a:srgbClr val="000000"/>
                        </a:solidFill>
                        <a:effectLst/>
                        <a:latin typeface="Calibri" panose="020F0502020204030204" pitchFamily="34" charset="0"/>
                      </a:endParaRPr>
                    </a:p>
                  </a:txBody>
                  <a:tcPr marL="6589" marR="6589" marT="6589" marB="0" anchor="b"/>
                </a:tc>
                <a:extLst>
                  <a:ext uri="{0D108BD9-81ED-4DB2-BD59-A6C34878D82A}">
                    <a16:rowId xmlns:a16="http://schemas.microsoft.com/office/drawing/2014/main" val="2881010912"/>
                  </a:ext>
                </a:extLst>
              </a:tr>
            </a:tbl>
          </a:graphicData>
        </a:graphic>
      </p:graphicFrame>
      <p:pic>
        <p:nvPicPr>
          <p:cNvPr id="5" name="Picture 4">
            <a:extLst>
              <a:ext uri="{FF2B5EF4-FFF2-40B4-BE49-F238E27FC236}">
                <a16:creationId xmlns:a16="http://schemas.microsoft.com/office/drawing/2014/main" id="{2A8AA7AC-07C4-CB49-999E-95A69B66A594}"/>
              </a:ext>
            </a:extLst>
          </p:cNvPr>
          <p:cNvPicPr>
            <a:picLocks noChangeAspect="1"/>
          </p:cNvPicPr>
          <p:nvPr/>
        </p:nvPicPr>
        <p:blipFill>
          <a:blip r:embed="rId2"/>
          <a:stretch>
            <a:fillRect/>
          </a:stretch>
        </p:blipFill>
        <p:spPr>
          <a:xfrm>
            <a:off x="6478116" y="1089172"/>
            <a:ext cx="5304206" cy="5226457"/>
          </a:xfrm>
          <a:prstGeom prst="rect">
            <a:avLst/>
          </a:prstGeom>
        </p:spPr>
      </p:pic>
    </p:spTree>
    <p:extLst>
      <p:ext uri="{BB962C8B-B14F-4D97-AF65-F5344CB8AC3E}">
        <p14:creationId xmlns:p14="http://schemas.microsoft.com/office/powerpoint/2010/main" val="25054418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accent2">
            <a:lumMod val="60000"/>
            <a:lumOff val="4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1FCBBB-E3F5-6745-BC91-2E4CBDD00BCD}"/>
              </a:ext>
            </a:extLst>
          </p:cNvPr>
          <p:cNvSpPr>
            <a:spLocks noGrp="1"/>
          </p:cNvSpPr>
          <p:nvPr>
            <p:ph type="title"/>
          </p:nvPr>
        </p:nvSpPr>
        <p:spPr>
          <a:xfrm>
            <a:off x="1893188" y="402415"/>
            <a:ext cx="8084231" cy="536741"/>
          </a:xfrm>
        </p:spPr>
        <p:txBody>
          <a:bodyPr>
            <a:normAutofit fontScale="90000"/>
          </a:bodyPr>
          <a:lstStyle/>
          <a:p>
            <a:r>
              <a:rPr lang="en-US" dirty="0"/>
              <a:t>Gradient boosting feature importance</a:t>
            </a:r>
          </a:p>
        </p:txBody>
      </p:sp>
      <p:graphicFrame>
        <p:nvGraphicFramePr>
          <p:cNvPr id="7" name="Table 6">
            <a:extLst>
              <a:ext uri="{FF2B5EF4-FFF2-40B4-BE49-F238E27FC236}">
                <a16:creationId xmlns:a16="http://schemas.microsoft.com/office/drawing/2014/main" id="{C3983553-CB44-664F-A5BC-A7CB9202EC27}"/>
              </a:ext>
            </a:extLst>
          </p:cNvPr>
          <p:cNvGraphicFramePr>
            <a:graphicFrameLocks noGrp="1"/>
          </p:cNvGraphicFramePr>
          <p:nvPr>
            <p:extLst>
              <p:ext uri="{D42A27DB-BD31-4B8C-83A1-F6EECF244321}">
                <p14:modId xmlns:p14="http://schemas.microsoft.com/office/powerpoint/2010/main" val="325221822"/>
              </p:ext>
            </p:extLst>
          </p:nvPr>
        </p:nvGraphicFramePr>
        <p:xfrm>
          <a:off x="1734359" y="2775630"/>
          <a:ext cx="8401892" cy="2578091"/>
        </p:xfrm>
        <a:graphic>
          <a:graphicData uri="http://schemas.openxmlformats.org/drawingml/2006/table">
            <a:tbl>
              <a:tblPr>
                <a:tableStyleId>{5C22544A-7EE6-4342-B048-85BDC9FD1C3A}</a:tableStyleId>
              </a:tblPr>
              <a:tblGrid>
                <a:gridCol w="718082">
                  <a:extLst>
                    <a:ext uri="{9D8B030D-6E8A-4147-A177-3AD203B41FA5}">
                      <a16:colId xmlns:a16="http://schemas.microsoft.com/office/drawing/2014/main" val="4122883959"/>
                    </a:ext>
                  </a:extLst>
                </a:gridCol>
                <a:gridCol w="670662">
                  <a:extLst>
                    <a:ext uri="{9D8B030D-6E8A-4147-A177-3AD203B41FA5}">
                      <a16:colId xmlns:a16="http://schemas.microsoft.com/office/drawing/2014/main" val="3468188079"/>
                    </a:ext>
                  </a:extLst>
                </a:gridCol>
                <a:gridCol w="636790">
                  <a:extLst>
                    <a:ext uri="{9D8B030D-6E8A-4147-A177-3AD203B41FA5}">
                      <a16:colId xmlns:a16="http://schemas.microsoft.com/office/drawing/2014/main" val="4129855990"/>
                    </a:ext>
                  </a:extLst>
                </a:gridCol>
                <a:gridCol w="690984">
                  <a:extLst>
                    <a:ext uri="{9D8B030D-6E8A-4147-A177-3AD203B41FA5}">
                      <a16:colId xmlns:a16="http://schemas.microsoft.com/office/drawing/2014/main" val="1033736231"/>
                    </a:ext>
                  </a:extLst>
                </a:gridCol>
                <a:gridCol w="665579">
                  <a:extLst>
                    <a:ext uri="{9D8B030D-6E8A-4147-A177-3AD203B41FA5}">
                      <a16:colId xmlns:a16="http://schemas.microsoft.com/office/drawing/2014/main" val="2628501414"/>
                    </a:ext>
                  </a:extLst>
                </a:gridCol>
                <a:gridCol w="555497">
                  <a:extLst>
                    <a:ext uri="{9D8B030D-6E8A-4147-A177-3AD203B41FA5}">
                      <a16:colId xmlns:a16="http://schemas.microsoft.com/office/drawing/2014/main" val="857079992"/>
                    </a:ext>
                  </a:extLst>
                </a:gridCol>
                <a:gridCol w="528400">
                  <a:extLst>
                    <a:ext uri="{9D8B030D-6E8A-4147-A177-3AD203B41FA5}">
                      <a16:colId xmlns:a16="http://schemas.microsoft.com/office/drawing/2014/main" val="760551066"/>
                    </a:ext>
                  </a:extLst>
                </a:gridCol>
                <a:gridCol w="555497">
                  <a:extLst>
                    <a:ext uri="{9D8B030D-6E8A-4147-A177-3AD203B41FA5}">
                      <a16:colId xmlns:a16="http://schemas.microsoft.com/office/drawing/2014/main" val="1147259890"/>
                    </a:ext>
                  </a:extLst>
                </a:gridCol>
                <a:gridCol w="528400">
                  <a:extLst>
                    <a:ext uri="{9D8B030D-6E8A-4147-A177-3AD203B41FA5}">
                      <a16:colId xmlns:a16="http://schemas.microsoft.com/office/drawing/2014/main" val="3829871768"/>
                    </a:ext>
                  </a:extLst>
                </a:gridCol>
                <a:gridCol w="555497">
                  <a:extLst>
                    <a:ext uri="{9D8B030D-6E8A-4147-A177-3AD203B41FA5}">
                      <a16:colId xmlns:a16="http://schemas.microsoft.com/office/drawing/2014/main" val="2772147113"/>
                    </a:ext>
                  </a:extLst>
                </a:gridCol>
                <a:gridCol w="528400">
                  <a:extLst>
                    <a:ext uri="{9D8B030D-6E8A-4147-A177-3AD203B41FA5}">
                      <a16:colId xmlns:a16="http://schemas.microsoft.com/office/drawing/2014/main" val="2497834344"/>
                    </a:ext>
                  </a:extLst>
                </a:gridCol>
                <a:gridCol w="442026">
                  <a:extLst>
                    <a:ext uri="{9D8B030D-6E8A-4147-A177-3AD203B41FA5}">
                      <a16:colId xmlns:a16="http://schemas.microsoft.com/office/drawing/2014/main" val="525310643"/>
                    </a:ext>
                  </a:extLst>
                </a:gridCol>
                <a:gridCol w="442026">
                  <a:extLst>
                    <a:ext uri="{9D8B030D-6E8A-4147-A177-3AD203B41FA5}">
                      <a16:colId xmlns:a16="http://schemas.microsoft.com/office/drawing/2014/main" val="4047416905"/>
                    </a:ext>
                  </a:extLst>
                </a:gridCol>
                <a:gridCol w="442026">
                  <a:extLst>
                    <a:ext uri="{9D8B030D-6E8A-4147-A177-3AD203B41FA5}">
                      <a16:colId xmlns:a16="http://schemas.microsoft.com/office/drawing/2014/main" val="3084385313"/>
                    </a:ext>
                  </a:extLst>
                </a:gridCol>
                <a:gridCol w="442026">
                  <a:extLst>
                    <a:ext uri="{9D8B030D-6E8A-4147-A177-3AD203B41FA5}">
                      <a16:colId xmlns:a16="http://schemas.microsoft.com/office/drawing/2014/main" val="4008976168"/>
                    </a:ext>
                  </a:extLst>
                </a:gridCol>
              </a:tblGrid>
              <a:tr h="135689">
                <a:tc>
                  <a:txBody>
                    <a:bodyPr/>
                    <a:lstStyle/>
                    <a:p>
                      <a:pPr algn="ctr" fontAlgn="ctr"/>
                      <a:r>
                        <a:rPr lang="en-US" sz="600" u="none" strike="noStrike">
                          <a:effectLst/>
                        </a:rPr>
                        <a:t>Feature</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X_developed_train</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X_developed_test</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X_developing_train</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X_developing_test</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X_world1_train</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X_world1_test</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X_world2_train</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X_world2_test</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X_world3_train</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X_world3_test</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X_train</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X_test</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X</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Avg</a:t>
                      </a:r>
                      <a:endParaRPr lang="en-US" sz="600" b="0" i="0" u="none" strike="noStrike">
                        <a:solidFill>
                          <a:srgbClr val="000000"/>
                        </a:solidFill>
                        <a:effectLst/>
                        <a:latin typeface="Calibri" panose="020F0502020204030204" pitchFamily="34" charset="0"/>
                      </a:endParaRPr>
                    </a:p>
                  </a:txBody>
                  <a:tcPr marL="4680" marR="4680" marT="4680" marB="0" anchor="ctr"/>
                </a:tc>
                <a:extLst>
                  <a:ext uri="{0D108BD9-81ED-4DB2-BD59-A6C34878D82A}">
                    <a16:rowId xmlns:a16="http://schemas.microsoft.com/office/drawing/2014/main" val="4285466328"/>
                  </a:ext>
                </a:extLst>
              </a:tr>
              <a:tr h="135689">
                <a:tc>
                  <a:txBody>
                    <a:bodyPr/>
                    <a:lstStyle/>
                    <a:p>
                      <a:pPr algn="ctr" fontAlgn="ctr"/>
                      <a:r>
                        <a:rPr lang="en-US" sz="600" u="none" strike="noStrike" dirty="0">
                          <a:effectLst/>
                        </a:rPr>
                        <a:t>Year</a:t>
                      </a:r>
                      <a:endParaRPr lang="en-US" sz="600" b="0" i="0" u="none" strike="noStrike" dirty="0">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1.4</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0.33</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0.07</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0.06</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13.59</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2.16</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0.14</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0.1</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1.11</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0.71</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0.05</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0.02</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0.16</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b"/>
                      <a:r>
                        <a:rPr lang="en-US" sz="600" u="none" strike="noStrike">
                          <a:effectLst/>
                        </a:rPr>
                        <a:t>1.53</a:t>
                      </a:r>
                      <a:endParaRPr lang="en-US" sz="600" b="0" i="0" u="none" strike="noStrike">
                        <a:solidFill>
                          <a:srgbClr val="000000"/>
                        </a:solidFill>
                        <a:effectLst/>
                        <a:latin typeface="Calibri" panose="020F0502020204030204" pitchFamily="34" charset="0"/>
                      </a:endParaRPr>
                    </a:p>
                  </a:txBody>
                  <a:tcPr marL="4680" marR="4680" marT="4680" marB="0" anchor="b"/>
                </a:tc>
                <a:extLst>
                  <a:ext uri="{0D108BD9-81ED-4DB2-BD59-A6C34878D82A}">
                    <a16:rowId xmlns:a16="http://schemas.microsoft.com/office/drawing/2014/main" val="2064723404"/>
                  </a:ext>
                </a:extLst>
              </a:tr>
              <a:tr h="135689">
                <a:tc>
                  <a:txBody>
                    <a:bodyPr/>
                    <a:lstStyle/>
                    <a:p>
                      <a:pPr algn="ctr" fontAlgn="ctr"/>
                      <a:r>
                        <a:rPr lang="en-US" sz="600" u="none" strike="noStrike">
                          <a:effectLst/>
                        </a:rPr>
                        <a:t>AdultMortality</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24.78</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78.97</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17.23</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11.3</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25.71</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25.31</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53.39</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23.99</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31.57</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34.34</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dirty="0">
                          <a:effectLst/>
                        </a:rPr>
                        <a:t>12.68</a:t>
                      </a:r>
                      <a:endParaRPr lang="en-US" sz="600" b="0" i="0" u="none" strike="noStrike" dirty="0">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9.01</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11.47</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b"/>
                      <a:r>
                        <a:rPr lang="en-US" sz="600" u="none" strike="noStrike">
                          <a:effectLst/>
                        </a:rPr>
                        <a:t>27.67</a:t>
                      </a:r>
                      <a:endParaRPr lang="en-US" sz="600" b="0" i="0" u="none" strike="noStrike">
                        <a:solidFill>
                          <a:srgbClr val="000000"/>
                        </a:solidFill>
                        <a:effectLst/>
                        <a:latin typeface="Calibri" panose="020F0502020204030204" pitchFamily="34" charset="0"/>
                      </a:endParaRPr>
                    </a:p>
                  </a:txBody>
                  <a:tcPr marL="4680" marR="4680" marT="4680" marB="0" anchor="b"/>
                </a:tc>
                <a:extLst>
                  <a:ext uri="{0D108BD9-81ED-4DB2-BD59-A6C34878D82A}">
                    <a16:rowId xmlns:a16="http://schemas.microsoft.com/office/drawing/2014/main" val="867791386"/>
                  </a:ext>
                </a:extLst>
              </a:tr>
              <a:tr h="135689">
                <a:tc>
                  <a:txBody>
                    <a:bodyPr/>
                    <a:lstStyle/>
                    <a:p>
                      <a:pPr algn="ctr" fontAlgn="ctr"/>
                      <a:r>
                        <a:rPr lang="en-US" sz="600" u="none" strike="noStrike">
                          <a:effectLst/>
                        </a:rPr>
                        <a:t>Infant Deaths</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0.1</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0.01</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0.87</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0.4</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0.54</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0.16</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0.16</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0.24</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3.6</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3.54</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0.26</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0.13</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0.14</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b"/>
                      <a:r>
                        <a:rPr lang="en-US" sz="600" u="none" strike="noStrike">
                          <a:effectLst/>
                        </a:rPr>
                        <a:t>0.78</a:t>
                      </a:r>
                      <a:endParaRPr lang="en-US" sz="600" b="0" i="0" u="none" strike="noStrike">
                        <a:solidFill>
                          <a:srgbClr val="000000"/>
                        </a:solidFill>
                        <a:effectLst/>
                        <a:latin typeface="Calibri" panose="020F0502020204030204" pitchFamily="34" charset="0"/>
                      </a:endParaRPr>
                    </a:p>
                  </a:txBody>
                  <a:tcPr marL="4680" marR="4680" marT="4680" marB="0" anchor="b"/>
                </a:tc>
                <a:extLst>
                  <a:ext uri="{0D108BD9-81ED-4DB2-BD59-A6C34878D82A}">
                    <a16:rowId xmlns:a16="http://schemas.microsoft.com/office/drawing/2014/main" val="2151851585"/>
                  </a:ext>
                </a:extLst>
              </a:tr>
              <a:tr h="135689">
                <a:tc>
                  <a:txBody>
                    <a:bodyPr/>
                    <a:lstStyle/>
                    <a:p>
                      <a:pPr algn="ctr" fontAlgn="ctr"/>
                      <a:r>
                        <a:rPr lang="en-US" sz="600" u="none" strike="noStrike">
                          <a:effectLst/>
                        </a:rPr>
                        <a:t>Alcohol</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4.81</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2.3</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0.95</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1.69</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3.76</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7.48</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2.49</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0.74</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2.09</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0.63</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0.75</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1.01</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0.75</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b"/>
                      <a:r>
                        <a:rPr lang="en-US" sz="600" u="none" strike="noStrike">
                          <a:effectLst/>
                        </a:rPr>
                        <a:t>2.27</a:t>
                      </a:r>
                      <a:endParaRPr lang="en-US" sz="600" b="0" i="0" u="none" strike="noStrike">
                        <a:solidFill>
                          <a:srgbClr val="000000"/>
                        </a:solidFill>
                        <a:effectLst/>
                        <a:latin typeface="Calibri" panose="020F0502020204030204" pitchFamily="34" charset="0"/>
                      </a:endParaRPr>
                    </a:p>
                  </a:txBody>
                  <a:tcPr marL="4680" marR="4680" marT="4680" marB="0" anchor="b"/>
                </a:tc>
                <a:extLst>
                  <a:ext uri="{0D108BD9-81ED-4DB2-BD59-A6C34878D82A}">
                    <a16:rowId xmlns:a16="http://schemas.microsoft.com/office/drawing/2014/main" val="3616552729"/>
                  </a:ext>
                </a:extLst>
              </a:tr>
              <a:tr h="135689">
                <a:tc>
                  <a:txBody>
                    <a:bodyPr/>
                    <a:lstStyle/>
                    <a:p>
                      <a:pPr algn="ctr" fontAlgn="ctr"/>
                      <a:r>
                        <a:rPr lang="en-US" sz="600" u="none" strike="noStrike">
                          <a:effectLst/>
                        </a:rPr>
                        <a:t>PercentExpenditure</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1.49</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0.21</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0.15</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0.17</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4.41</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3.57</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1.34</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0.4</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0.72</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1.62</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0.24</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0.04</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0.1</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b"/>
                      <a:r>
                        <a:rPr lang="en-US" sz="600" u="none" strike="noStrike">
                          <a:effectLst/>
                        </a:rPr>
                        <a:t>1.11</a:t>
                      </a:r>
                      <a:endParaRPr lang="en-US" sz="600" b="0" i="0" u="none" strike="noStrike">
                        <a:solidFill>
                          <a:srgbClr val="000000"/>
                        </a:solidFill>
                        <a:effectLst/>
                        <a:latin typeface="Calibri" panose="020F0502020204030204" pitchFamily="34" charset="0"/>
                      </a:endParaRPr>
                    </a:p>
                  </a:txBody>
                  <a:tcPr marL="4680" marR="4680" marT="4680" marB="0" anchor="b"/>
                </a:tc>
                <a:extLst>
                  <a:ext uri="{0D108BD9-81ED-4DB2-BD59-A6C34878D82A}">
                    <a16:rowId xmlns:a16="http://schemas.microsoft.com/office/drawing/2014/main" val="3305071605"/>
                  </a:ext>
                </a:extLst>
              </a:tr>
              <a:tr h="135689">
                <a:tc>
                  <a:txBody>
                    <a:bodyPr/>
                    <a:lstStyle/>
                    <a:p>
                      <a:pPr algn="ctr" fontAlgn="ctr"/>
                      <a:r>
                        <a:rPr lang="en-US" sz="600" u="none" strike="noStrike">
                          <a:effectLst/>
                        </a:rPr>
                        <a:t>Hep B</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1.02</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0.13</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0.07</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0.21</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2.7</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0.37</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0.19</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0.18</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1.51</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1.42</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0.03</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0.15</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0.02</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b"/>
                      <a:r>
                        <a:rPr lang="en-US" sz="600" u="none" strike="noStrike">
                          <a:effectLst/>
                        </a:rPr>
                        <a:t>0.62</a:t>
                      </a:r>
                      <a:endParaRPr lang="en-US" sz="600" b="0" i="0" u="none" strike="noStrike">
                        <a:solidFill>
                          <a:srgbClr val="000000"/>
                        </a:solidFill>
                        <a:effectLst/>
                        <a:latin typeface="Calibri" panose="020F0502020204030204" pitchFamily="34" charset="0"/>
                      </a:endParaRPr>
                    </a:p>
                  </a:txBody>
                  <a:tcPr marL="4680" marR="4680" marT="4680" marB="0" anchor="b"/>
                </a:tc>
                <a:extLst>
                  <a:ext uri="{0D108BD9-81ED-4DB2-BD59-A6C34878D82A}">
                    <a16:rowId xmlns:a16="http://schemas.microsoft.com/office/drawing/2014/main" val="3512590056"/>
                  </a:ext>
                </a:extLst>
              </a:tr>
              <a:tr h="135689">
                <a:tc>
                  <a:txBody>
                    <a:bodyPr/>
                    <a:lstStyle/>
                    <a:p>
                      <a:pPr algn="ctr" fontAlgn="ctr"/>
                      <a:r>
                        <a:rPr lang="en-US" sz="600" u="none" strike="noStrike">
                          <a:effectLst/>
                        </a:rPr>
                        <a:t>Measles</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0.6</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0.79</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0.1</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0.32</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4.33</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5.2</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0.39</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0.18</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0.42</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6.71</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0.12</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0.21</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0.18</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b"/>
                      <a:r>
                        <a:rPr lang="en-US" sz="600" u="none" strike="noStrike">
                          <a:effectLst/>
                        </a:rPr>
                        <a:t>1.50</a:t>
                      </a:r>
                      <a:endParaRPr lang="en-US" sz="600" b="0" i="0" u="none" strike="noStrike">
                        <a:solidFill>
                          <a:srgbClr val="000000"/>
                        </a:solidFill>
                        <a:effectLst/>
                        <a:latin typeface="Calibri" panose="020F0502020204030204" pitchFamily="34" charset="0"/>
                      </a:endParaRPr>
                    </a:p>
                  </a:txBody>
                  <a:tcPr marL="4680" marR="4680" marT="4680" marB="0" anchor="b"/>
                </a:tc>
                <a:extLst>
                  <a:ext uri="{0D108BD9-81ED-4DB2-BD59-A6C34878D82A}">
                    <a16:rowId xmlns:a16="http://schemas.microsoft.com/office/drawing/2014/main" val="1603195863"/>
                  </a:ext>
                </a:extLst>
              </a:tr>
              <a:tr h="135689">
                <a:tc>
                  <a:txBody>
                    <a:bodyPr/>
                    <a:lstStyle/>
                    <a:p>
                      <a:pPr algn="ctr" fontAlgn="ctr"/>
                      <a:r>
                        <a:rPr lang="en-US" sz="600" u="none" strike="noStrike">
                          <a:effectLst/>
                        </a:rPr>
                        <a:t>BMI</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1.46</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2.58</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2.86</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0.46</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4.99</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5.98</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3.67</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0.32</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6.25</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1.89</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1.24</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0.7</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0.7</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b"/>
                      <a:r>
                        <a:rPr lang="en-US" sz="600" u="none" strike="noStrike">
                          <a:effectLst/>
                        </a:rPr>
                        <a:t>2.55</a:t>
                      </a:r>
                      <a:endParaRPr lang="en-US" sz="600" b="0" i="0" u="none" strike="noStrike">
                        <a:solidFill>
                          <a:srgbClr val="000000"/>
                        </a:solidFill>
                        <a:effectLst/>
                        <a:latin typeface="Calibri" panose="020F0502020204030204" pitchFamily="34" charset="0"/>
                      </a:endParaRPr>
                    </a:p>
                  </a:txBody>
                  <a:tcPr marL="4680" marR="4680" marT="4680" marB="0" anchor="b"/>
                </a:tc>
                <a:extLst>
                  <a:ext uri="{0D108BD9-81ED-4DB2-BD59-A6C34878D82A}">
                    <a16:rowId xmlns:a16="http://schemas.microsoft.com/office/drawing/2014/main" val="1921725285"/>
                  </a:ext>
                </a:extLst>
              </a:tr>
              <a:tr h="135689">
                <a:tc>
                  <a:txBody>
                    <a:bodyPr/>
                    <a:lstStyle/>
                    <a:p>
                      <a:pPr algn="ctr" fontAlgn="ctr"/>
                      <a:r>
                        <a:rPr lang="en-US" sz="600" u="none" strike="noStrike">
                          <a:effectLst/>
                        </a:rPr>
                        <a:t>U5Deaths</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0.13</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0.04</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1.44</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1.21</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0.88</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0.65</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0.46</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0.32</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4.48</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6.19</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1.53</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0.64</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1.85</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b"/>
                      <a:r>
                        <a:rPr lang="en-US" sz="600" u="none" strike="noStrike">
                          <a:effectLst/>
                        </a:rPr>
                        <a:t>1.52</a:t>
                      </a:r>
                      <a:endParaRPr lang="en-US" sz="600" b="0" i="0" u="none" strike="noStrike">
                        <a:solidFill>
                          <a:srgbClr val="000000"/>
                        </a:solidFill>
                        <a:effectLst/>
                        <a:latin typeface="Calibri" panose="020F0502020204030204" pitchFamily="34" charset="0"/>
                      </a:endParaRPr>
                    </a:p>
                  </a:txBody>
                  <a:tcPr marL="4680" marR="4680" marT="4680" marB="0" anchor="b"/>
                </a:tc>
                <a:extLst>
                  <a:ext uri="{0D108BD9-81ED-4DB2-BD59-A6C34878D82A}">
                    <a16:rowId xmlns:a16="http://schemas.microsoft.com/office/drawing/2014/main" val="119564849"/>
                  </a:ext>
                </a:extLst>
              </a:tr>
              <a:tr h="135689">
                <a:tc>
                  <a:txBody>
                    <a:bodyPr/>
                    <a:lstStyle/>
                    <a:p>
                      <a:pPr algn="ctr" fontAlgn="ctr"/>
                      <a:r>
                        <a:rPr lang="en-US" sz="600" u="none" strike="noStrike">
                          <a:effectLst/>
                        </a:rPr>
                        <a:t>Polio</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0.25</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0.12</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3.9</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1.12</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3.01</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0.14</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1.17</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1.45</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2.71</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0.11</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2.34</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0.61</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1.45</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b"/>
                      <a:r>
                        <a:rPr lang="en-US" sz="600" u="none" strike="noStrike">
                          <a:effectLst/>
                        </a:rPr>
                        <a:t>1.41</a:t>
                      </a:r>
                      <a:endParaRPr lang="en-US" sz="600" b="0" i="0" u="none" strike="noStrike">
                        <a:solidFill>
                          <a:srgbClr val="000000"/>
                        </a:solidFill>
                        <a:effectLst/>
                        <a:latin typeface="Calibri" panose="020F0502020204030204" pitchFamily="34" charset="0"/>
                      </a:endParaRPr>
                    </a:p>
                  </a:txBody>
                  <a:tcPr marL="4680" marR="4680" marT="4680" marB="0" anchor="b"/>
                </a:tc>
                <a:extLst>
                  <a:ext uri="{0D108BD9-81ED-4DB2-BD59-A6C34878D82A}">
                    <a16:rowId xmlns:a16="http://schemas.microsoft.com/office/drawing/2014/main" val="3072754529"/>
                  </a:ext>
                </a:extLst>
              </a:tr>
              <a:tr h="135689">
                <a:tc>
                  <a:txBody>
                    <a:bodyPr/>
                    <a:lstStyle/>
                    <a:p>
                      <a:pPr algn="ctr" fontAlgn="ctr"/>
                      <a:r>
                        <a:rPr lang="en-US" sz="600" u="none" strike="noStrike">
                          <a:effectLst/>
                        </a:rPr>
                        <a:t>TotalExpenditure</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4.05</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4.78</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0.37</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1.86</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3.4</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5.65</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0.59</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1.57</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1.13</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9</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0.19</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1.23</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0.28</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b"/>
                      <a:r>
                        <a:rPr lang="en-US" sz="600" u="none" strike="noStrike">
                          <a:effectLst/>
                        </a:rPr>
                        <a:t>2.62</a:t>
                      </a:r>
                      <a:endParaRPr lang="en-US" sz="600" b="0" i="0" u="none" strike="noStrike">
                        <a:solidFill>
                          <a:srgbClr val="000000"/>
                        </a:solidFill>
                        <a:effectLst/>
                        <a:latin typeface="Calibri" panose="020F0502020204030204" pitchFamily="34" charset="0"/>
                      </a:endParaRPr>
                    </a:p>
                  </a:txBody>
                  <a:tcPr marL="4680" marR="4680" marT="4680" marB="0" anchor="b"/>
                </a:tc>
                <a:extLst>
                  <a:ext uri="{0D108BD9-81ED-4DB2-BD59-A6C34878D82A}">
                    <a16:rowId xmlns:a16="http://schemas.microsoft.com/office/drawing/2014/main" val="868719384"/>
                  </a:ext>
                </a:extLst>
              </a:tr>
              <a:tr h="135689">
                <a:tc>
                  <a:txBody>
                    <a:bodyPr/>
                    <a:lstStyle/>
                    <a:p>
                      <a:pPr algn="ctr" fontAlgn="ctr"/>
                      <a:r>
                        <a:rPr lang="en-US" sz="600" u="none" strike="noStrike">
                          <a:effectLst/>
                        </a:rPr>
                        <a:t>Diphtheria</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0.41</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0.24</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0.65</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0.7</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2.36</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0.22</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0.57</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0.03</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6.34</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0.02</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0.83</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0.62</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0.83</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b"/>
                      <a:r>
                        <a:rPr lang="en-US" sz="600" u="none" strike="noStrike">
                          <a:effectLst/>
                        </a:rPr>
                        <a:t>1.06</a:t>
                      </a:r>
                      <a:endParaRPr lang="en-US" sz="600" b="0" i="0" u="none" strike="noStrike">
                        <a:solidFill>
                          <a:srgbClr val="000000"/>
                        </a:solidFill>
                        <a:effectLst/>
                        <a:latin typeface="Calibri" panose="020F0502020204030204" pitchFamily="34" charset="0"/>
                      </a:endParaRPr>
                    </a:p>
                  </a:txBody>
                  <a:tcPr marL="4680" marR="4680" marT="4680" marB="0" anchor="b"/>
                </a:tc>
                <a:extLst>
                  <a:ext uri="{0D108BD9-81ED-4DB2-BD59-A6C34878D82A}">
                    <a16:rowId xmlns:a16="http://schemas.microsoft.com/office/drawing/2014/main" val="868921878"/>
                  </a:ext>
                </a:extLst>
              </a:tr>
              <a:tr h="135689">
                <a:tc>
                  <a:txBody>
                    <a:bodyPr/>
                    <a:lstStyle/>
                    <a:p>
                      <a:pPr algn="ctr" fontAlgn="ctr"/>
                      <a:r>
                        <a:rPr lang="en-US" sz="600" u="none" strike="noStrike">
                          <a:effectLst/>
                        </a:rPr>
                        <a:t>HIVAIDS</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0</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0</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23.82</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46.36</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0</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0</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1.94</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4</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7.78</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18.48</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18.01</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31.99</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18.17</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b"/>
                      <a:r>
                        <a:rPr lang="en-US" sz="600" u="none" strike="noStrike">
                          <a:effectLst/>
                        </a:rPr>
                        <a:t>13.12</a:t>
                      </a:r>
                      <a:endParaRPr lang="en-US" sz="600" b="0" i="0" u="none" strike="noStrike">
                        <a:solidFill>
                          <a:srgbClr val="000000"/>
                        </a:solidFill>
                        <a:effectLst/>
                        <a:latin typeface="Calibri" panose="020F0502020204030204" pitchFamily="34" charset="0"/>
                      </a:endParaRPr>
                    </a:p>
                  </a:txBody>
                  <a:tcPr marL="4680" marR="4680" marT="4680" marB="0" anchor="b"/>
                </a:tc>
                <a:extLst>
                  <a:ext uri="{0D108BD9-81ED-4DB2-BD59-A6C34878D82A}">
                    <a16:rowId xmlns:a16="http://schemas.microsoft.com/office/drawing/2014/main" val="2648914859"/>
                  </a:ext>
                </a:extLst>
              </a:tr>
              <a:tr h="135689">
                <a:tc>
                  <a:txBody>
                    <a:bodyPr/>
                    <a:lstStyle/>
                    <a:p>
                      <a:pPr algn="ctr" fontAlgn="ctr"/>
                      <a:r>
                        <a:rPr lang="en-US" sz="600" u="none" strike="noStrike">
                          <a:effectLst/>
                        </a:rPr>
                        <a:t>Thinness 10-19</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3.52</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0.9</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0.11</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1.04</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3.68</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15.25</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0.66</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1.39</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0.34</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3.38</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0.22</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1.14</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0.27</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b"/>
                      <a:r>
                        <a:rPr lang="en-US" sz="600" u="none" strike="noStrike">
                          <a:effectLst/>
                        </a:rPr>
                        <a:t>2.45</a:t>
                      </a:r>
                      <a:endParaRPr lang="en-US" sz="600" b="0" i="0" u="none" strike="noStrike">
                        <a:solidFill>
                          <a:srgbClr val="000000"/>
                        </a:solidFill>
                        <a:effectLst/>
                        <a:latin typeface="Calibri" panose="020F0502020204030204" pitchFamily="34" charset="0"/>
                      </a:endParaRPr>
                    </a:p>
                  </a:txBody>
                  <a:tcPr marL="4680" marR="4680" marT="4680" marB="0" anchor="b"/>
                </a:tc>
                <a:extLst>
                  <a:ext uri="{0D108BD9-81ED-4DB2-BD59-A6C34878D82A}">
                    <a16:rowId xmlns:a16="http://schemas.microsoft.com/office/drawing/2014/main" val="1215988689"/>
                  </a:ext>
                </a:extLst>
              </a:tr>
              <a:tr h="135689">
                <a:tc>
                  <a:txBody>
                    <a:bodyPr/>
                    <a:lstStyle/>
                    <a:p>
                      <a:pPr algn="ctr" fontAlgn="ctr"/>
                      <a:r>
                        <a:rPr lang="en-US" sz="600" u="none" strike="noStrike">
                          <a:effectLst/>
                        </a:rPr>
                        <a:t>Thinness 5-9</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14.83</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0.25</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1.52</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1.75</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0.12</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12.19</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2.31</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3.27</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0.87</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5.26</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2.44</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2.63</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2.34</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b"/>
                      <a:r>
                        <a:rPr lang="en-US" sz="600" u="none" strike="noStrike">
                          <a:effectLst/>
                        </a:rPr>
                        <a:t>3.83</a:t>
                      </a:r>
                      <a:endParaRPr lang="en-US" sz="600" b="0" i="0" u="none" strike="noStrike">
                        <a:solidFill>
                          <a:srgbClr val="000000"/>
                        </a:solidFill>
                        <a:effectLst/>
                        <a:latin typeface="Calibri" panose="020F0502020204030204" pitchFamily="34" charset="0"/>
                      </a:endParaRPr>
                    </a:p>
                  </a:txBody>
                  <a:tcPr marL="4680" marR="4680" marT="4680" marB="0" anchor="b"/>
                </a:tc>
                <a:extLst>
                  <a:ext uri="{0D108BD9-81ED-4DB2-BD59-A6C34878D82A}">
                    <a16:rowId xmlns:a16="http://schemas.microsoft.com/office/drawing/2014/main" val="3308772807"/>
                  </a:ext>
                </a:extLst>
              </a:tr>
              <a:tr h="135689">
                <a:tc>
                  <a:txBody>
                    <a:bodyPr/>
                    <a:lstStyle/>
                    <a:p>
                      <a:pPr algn="ctr" fontAlgn="ctr"/>
                      <a:r>
                        <a:rPr lang="en-US" sz="600" u="none" strike="noStrike">
                          <a:effectLst/>
                        </a:rPr>
                        <a:t>IncomeComposition</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37.64</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7.28</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44.42</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23.2</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16.3</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5.47</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28.95</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44.33</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14.92</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1.81</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58</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35.65</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60.59</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b"/>
                      <a:r>
                        <a:rPr lang="en-US" sz="600" u="none" strike="noStrike">
                          <a:effectLst/>
                        </a:rPr>
                        <a:t>29.12</a:t>
                      </a:r>
                      <a:endParaRPr lang="en-US" sz="600" b="0" i="0" u="none" strike="noStrike">
                        <a:solidFill>
                          <a:srgbClr val="000000"/>
                        </a:solidFill>
                        <a:effectLst/>
                        <a:latin typeface="Calibri" panose="020F0502020204030204" pitchFamily="34" charset="0"/>
                      </a:endParaRPr>
                    </a:p>
                  </a:txBody>
                  <a:tcPr marL="4680" marR="4680" marT="4680" marB="0" anchor="b"/>
                </a:tc>
                <a:extLst>
                  <a:ext uri="{0D108BD9-81ED-4DB2-BD59-A6C34878D82A}">
                    <a16:rowId xmlns:a16="http://schemas.microsoft.com/office/drawing/2014/main" val="336939781"/>
                  </a:ext>
                </a:extLst>
              </a:tr>
              <a:tr h="135689">
                <a:tc>
                  <a:txBody>
                    <a:bodyPr/>
                    <a:lstStyle/>
                    <a:p>
                      <a:pPr algn="ctr" fontAlgn="ctr"/>
                      <a:r>
                        <a:rPr lang="en-US" sz="600" u="none" strike="noStrike">
                          <a:effectLst/>
                        </a:rPr>
                        <a:t>Schooling</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2.28</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0.77</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0.41</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7.21</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3.81</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8.66</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0.87</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16.25</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1.25</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0.2</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0.25</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13.73</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0.16</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b"/>
                      <a:r>
                        <a:rPr lang="en-US" sz="600" u="none" strike="noStrike">
                          <a:effectLst/>
                        </a:rPr>
                        <a:t>4.30</a:t>
                      </a:r>
                      <a:endParaRPr lang="en-US" sz="600" b="0" i="0" u="none" strike="noStrike">
                        <a:solidFill>
                          <a:srgbClr val="000000"/>
                        </a:solidFill>
                        <a:effectLst/>
                        <a:latin typeface="Calibri" panose="020F0502020204030204" pitchFamily="34" charset="0"/>
                      </a:endParaRPr>
                    </a:p>
                  </a:txBody>
                  <a:tcPr marL="4680" marR="4680" marT="4680" marB="0" anchor="b"/>
                </a:tc>
                <a:extLst>
                  <a:ext uri="{0D108BD9-81ED-4DB2-BD59-A6C34878D82A}">
                    <a16:rowId xmlns:a16="http://schemas.microsoft.com/office/drawing/2014/main" val="1328420587"/>
                  </a:ext>
                </a:extLst>
              </a:tr>
              <a:tr h="135689">
                <a:tc>
                  <a:txBody>
                    <a:bodyPr/>
                    <a:lstStyle/>
                    <a:p>
                      <a:pPr algn="ctr" fontAlgn="ctr"/>
                      <a:r>
                        <a:rPr lang="en-US" sz="600" u="none" strike="noStrike">
                          <a:effectLst/>
                        </a:rPr>
                        <a:t>country_code</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1.23</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0.31</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1.06</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0.94</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6.42</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1.56</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0.71</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1.22</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12.91</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4.69</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0.8</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dirty="0">
                          <a:effectLst/>
                        </a:rPr>
                        <a:t>0.49</a:t>
                      </a:r>
                      <a:endParaRPr lang="en-US" sz="600" b="0" i="0" u="none" strike="noStrike" dirty="0">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0.53</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b"/>
                      <a:r>
                        <a:rPr lang="en-US" sz="600" u="none" strike="noStrike" dirty="0">
                          <a:effectLst/>
                        </a:rPr>
                        <a:t>2.53</a:t>
                      </a:r>
                      <a:endParaRPr lang="en-US" sz="600" b="0" i="0" u="none" strike="noStrike" dirty="0">
                        <a:solidFill>
                          <a:srgbClr val="000000"/>
                        </a:solidFill>
                        <a:effectLst/>
                        <a:latin typeface="Calibri" panose="020F0502020204030204" pitchFamily="34" charset="0"/>
                      </a:endParaRPr>
                    </a:p>
                  </a:txBody>
                  <a:tcPr marL="4680" marR="4680" marT="4680" marB="0" anchor="b"/>
                </a:tc>
                <a:extLst>
                  <a:ext uri="{0D108BD9-81ED-4DB2-BD59-A6C34878D82A}">
                    <a16:rowId xmlns:a16="http://schemas.microsoft.com/office/drawing/2014/main" val="457468147"/>
                  </a:ext>
                </a:extLst>
              </a:tr>
            </a:tbl>
          </a:graphicData>
        </a:graphic>
      </p:graphicFrame>
      <p:graphicFrame>
        <p:nvGraphicFramePr>
          <p:cNvPr id="9" name="Table 8">
            <a:extLst>
              <a:ext uri="{FF2B5EF4-FFF2-40B4-BE49-F238E27FC236}">
                <a16:creationId xmlns:a16="http://schemas.microsoft.com/office/drawing/2014/main" id="{53F222A4-D7F4-1A49-84DA-E5818C4EE39B}"/>
              </a:ext>
            </a:extLst>
          </p:cNvPr>
          <p:cNvGraphicFramePr>
            <a:graphicFrameLocks noGrp="1"/>
          </p:cNvGraphicFramePr>
          <p:nvPr>
            <p:extLst>
              <p:ext uri="{D42A27DB-BD31-4B8C-83A1-F6EECF244321}">
                <p14:modId xmlns:p14="http://schemas.microsoft.com/office/powerpoint/2010/main" val="1204151741"/>
              </p:ext>
            </p:extLst>
          </p:nvPr>
        </p:nvGraphicFramePr>
        <p:xfrm>
          <a:off x="1734359" y="1076343"/>
          <a:ext cx="8401891" cy="1562100"/>
        </p:xfrm>
        <a:graphic>
          <a:graphicData uri="http://schemas.openxmlformats.org/drawingml/2006/table">
            <a:tbl>
              <a:tblPr>
                <a:tableStyleId>{5C22544A-7EE6-4342-B048-85BDC9FD1C3A}</a:tableStyleId>
              </a:tblPr>
              <a:tblGrid>
                <a:gridCol w="1046499">
                  <a:extLst>
                    <a:ext uri="{9D8B030D-6E8A-4147-A177-3AD203B41FA5}">
                      <a16:colId xmlns:a16="http://schemas.microsoft.com/office/drawing/2014/main" val="1526820084"/>
                    </a:ext>
                  </a:extLst>
                </a:gridCol>
                <a:gridCol w="1046499">
                  <a:extLst>
                    <a:ext uri="{9D8B030D-6E8A-4147-A177-3AD203B41FA5}">
                      <a16:colId xmlns:a16="http://schemas.microsoft.com/office/drawing/2014/main" val="2744281235"/>
                    </a:ext>
                  </a:extLst>
                </a:gridCol>
                <a:gridCol w="1046499">
                  <a:extLst>
                    <a:ext uri="{9D8B030D-6E8A-4147-A177-3AD203B41FA5}">
                      <a16:colId xmlns:a16="http://schemas.microsoft.com/office/drawing/2014/main" val="3765912623"/>
                    </a:ext>
                  </a:extLst>
                </a:gridCol>
                <a:gridCol w="1046499">
                  <a:extLst>
                    <a:ext uri="{9D8B030D-6E8A-4147-A177-3AD203B41FA5}">
                      <a16:colId xmlns:a16="http://schemas.microsoft.com/office/drawing/2014/main" val="1259446450"/>
                    </a:ext>
                  </a:extLst>
                </a:gridCol>
                <a:gridCol w="1046499">
                  <a:extLst>
                    <a:ext uri="{9D8B030D-6E8A-4147-A177-3AD203B41FA5}">
                      <a16:colId xmlns:a16="http://schemas.microsoft.com/office/drawing/2014/main" val="4162980512"/>
                    </a:ext>
                  </a:extLst>
                </a:gridCol>
                <a:gridCol w="1046499">
                  <a:extLst>
                    <a:ext uri="{9D8B030D-6E8A-4147-A177-3AD203B41FA5}">
                      <a16:colId xmlns:a16="http://schemas.microsoft.com/office/drawing/2014/main" val="3342605217"/>
                    </a:ext>
                  </a:extLst>
                </a:gridCol>
                <a:gridCol w="1076398">
                  <a:extLst>
                    <a:ext uri="{9D8B030D-6E8A-4147-A177-3AD203B41FA5}">
                      <a16:colId xmlns:a16="http://schemas.microsoft.com/office/drawing/2014/main" val="4042827768"/>
                    </a:ext>
                  </a:extLst>
                </a:gridCol>
                <a:gridCol w="1046499">
                  <a:extLst>
                    <a:ext uri="{9D8B030D-6E8A-4147-A177-3AD203B41FA5}">
                      <a16:colId xmlns:a16="http://schemas.microsoft.com/office/drawing/2014/main" val="190058996"/>
                    </a:ext>
                  </a:extLst>
                </a:gridCol>
              </a:tblGrid>
              <a:tr h="368708">
                <a:tc>
                  <a:txBody>
                    <a:bodyPr/>
                    <a:lstStyle/>
                    <a:p>
                      <a:pPr algn="ctr" fontAlgn="b"/>
                      <a:r>
                        <a:rPr lang="en-US" sz="900" u="none" strike="noStrike" dirty="0">
                          <a:effectLst/>
                        </a:rPr>
                        <a:t>Developed </a:t>
                      </a:r>
                      <a:endParaRPr lang="en-US" sz="900" b="0" i="0" u="none" strike="noStrike" dirty="0">
                        <a:solidFill>
                          <a:srgbClr val="000000"/>
                        </a:solidFill>
                        <a:effectLst/>
                        <a:latin typeface="Calibri" panose="020F0502020204030204" pitchFamily="34" charset="0"/>
                      </a:endParaRPr>
                    </a:p>
                  </a:txBody>
                  <a:tcPr marL="6878" marR="6878" marT="6878" marB="0" anchor="ctr"/>
                </a:tc>
                <a:tc>
                  <a:txBody>
                    <a:bodyPr/>
                    <a:lstStyle/>
                    <a:p>
                      <a:pPr algn="ctr" fontAlgn="b"/>
                      <a:r>
                        <a:rPr lang="en-US" sz="900" u="none" strike="noStrike">
                          <a:effectLst/>
                        </a:rPr>
                        <a:t>Developing</a:t>
                      </a:r>
                      <a:endParaRPr lang="en-US" sz="900" b="0" i="0" u="none" strike="noStrike">
                        <a:solidFill>
                          <a:srgbClr val="000000"/>
                        </a:solidFill>
                        <a:effectLst/>
                        <a:latin typeface="Calibri" panose="020F0502020204030204" pitchFamily="34" charset="0"/>
                      </a:endParaRPr>
                    </a:p>
                  </a:txBody>
                  <a:tcPr marL="6878" marR="6878" marT="6878" marB="0" anchor="ctr"/>
                </a:tc>
                <a:tc>
                  <a:txBody>
                    <a:bodyPr/>
                    <a:lstStyle/>
                    <a:p>
                      <a:pPr algn="ctr" fontAlgn="b"/>
                      <a:r>
                        <a:rPr lang="en-US" sz="900" u="none" strike="noStrike">
                          <a:effectLst/>
                        </a:rPr>
                        <a:t>1st World</a:t>
                      </a:r>
                      <a:endParaRPr lang="en-US" sz="900" b="0" i="0" u="none" strike="noStrike">
                        <a:solidFill>
                          <a:srgbClr val="000000"/>
                        </a:solidFill>
                        <a:effectLst/>
                        <a:latin typeface="Calibri" panose="020F0502020204030204" pitchFamily="34" charset="0"/>
                      </a:endParaRPr>
                    </a:p>
                  </a:txBody>
                  <a:tcPr marL="6878" marR="6878" marT="6878" marB="0" anchor="ctr"/>
                </a:tc>
                <a:tc>
                  <a:txBody>
                    <a:bodyPr/>
                    <a:lstStyle/>
                    <a:p>
                      <a:pPr algn="ctr" fontAlgn="b"/>
                      <a:r>
                        <a:rPr lang="en-US" sz="900" u="none" strike="noStrike">
                          <a:effectLst/>
                        </a:rPr>
                        <a:t>2nd World</a:t>
                      </a:r>
                      <a:endParaRPr lang="en-US" sz="900" b="0" i="0" u="none" strike="noStrike">
                        <a:solidFill>
                          <a:srgbClr val="000000"/>
                        </a:solidFill>
                        <a:effectLst/>
                        <a:latin typeface="Calibri" panose="020F0502020204030204" pitchFamily="34" charset="0"/>
                      </a:endParaRPr>
                    </a:p>
                  </a:txBody>
                  <a:tcPr marL="6878" marR="6878" marT="6878" marB="0" anchor="ctr"/>
                </a:tc>
                <a:tc>
                  <a:txBody>
                    <a:bodyPr/>
                    <a:lstStyle/>
                    <a:p>
                      <a:pPr algn="ctr" fontAlgn="b"/>
                      <a:r>
                        <a:rPr lang="en-US" sz="900" u="none" strike="noStrike" dirty="0">
                          <a:effectLst/>
                        </a:rPr>
                        <a:t>3rd world</a:t>
                      </a:r>
                      <a:endParaRPr lang="en-US" sz="900" b="0" i="0" u="none" strike="noStrike" dirty="0">
                        <a:solidFill>
                          <a:srgbClr val="000000"/>
                        </a:solidFill>
                        <a:effectLst/>
                        <a:latin typeface="Calibri" panose="020F0502020204030204" pitchFamily="34" charset="0"/>
                      </a:endParaRPr>
                    </a:p>
                  </a:txBody>
                  <a:tcPr marL="6878" marR="6878" marT="6878" marB="0" anchor="ctr"/>
                </a:tc>
                <a:tc>
                  <a:txBody>
                    <a:bodyPr/>
                    <a:lstStyle/>
                    <a:p>
                      <a:pPr algn="ctr" fontAlgn="b"/>
                      <a:r>
                        <a:rPr lang="en-US" sz="900" u="none" strike="noStrike">
                          <a:effectLst/>
                        </a:rPr>
                        <a:t>Xtrain</a:t>
                      </a:r>
                      <a:endParaRPr lang="en-US" sz="900" b="0" i="0" u="none" strike="noStrike">
                        <a:solidFill>
                          <a:srgbClr val="000000"/>
                        </a:solidFill>
                        <a:effectLst/>
                        <a:latin typeface="Calibri" panose="020F0502020204030204" pitchFamily="34" charset="0"/>
                      </a:endParaRPr>
                    </a:p>
                  </a:txBody>
                  <a:tcPr marL="6878" marR="6878" marT="6878" marB="0" anchor="ctr"/>
                </a:tc>
                <a:tc>
                  <a:txBody>
                    <a:bodyPr/>
                    <a:lstStyle/>
                    <a:p>
                      <a:pPr algn="ctr" fontAlgn="b"/>
                      <a:r>
                        <a:rPr lang="en-US" sz="900" u="none" strike="noStrike" dirty="0">
                          <a:effectLst/>
                        </a:rPr>
                        <a:t>X</a:t>
                      </a:r>
                      <a:endParaRPr lang="en-US" sz="900" b="0" i="0" u="none" strike="noStrike" dirty="0">
                        <a:solidFill>
                          <a:srgbClr val="000000"/>
                        </a:solidFill>
                        <a:effectLst/>
                        <a:latin typeface="Calibri" panose="020F0502020204030204" pitchFamily="34" charset="0"/>
                      </a:endParaRPr>
                    </a:p>
                  </a:txBody>
                  <a:tcPr marL="6878" marR="6878" marT="6878" marB="0" anchor="ctr"/>
                </a:tc>
                <a:tc>
                  <a:txBody>
                    <a:bodyPr/>
                    <a:lstStyle/>
                    <a:p>
                      <a:pPr algn="ctr" fontAlgn="b"/>
                      <a:r>
                        <a:rPr lang="en-US" sz="900" u="none" strike="noStrike" dirty="0">
                          <a:effectLst/>
                        </a:rPr>
                        <a:t>AVG</a:t>
                      </a:r>
                      <a:endParaRPr lang="en-US" sz="900" b="0" i="0" u="none" strike="noStrike" dirty="0">
                        <a:solidFill>
                          <a:srgbClr val="000000"/>
                        </a:solidFill>
                        <a:effectLst/>
                        <a:latin typeface="Calibri" panose="020F0502020204030204" pitchFamily="34" charset="0"/>
                      </a:endParaRPr>
                    </a:p>
                  </a:txBody>
                  <a:tcPr marL="6878" marR="6878" marT="6878" marB="0" anchor="ctr"/>
                </a:tc>
                <a:extLst>
                  <a:ext uri="{0D108BD9-81ED-4DB2-BD59-A6C34878D82A}">
                    <a16:rowId xmlns:a16="http://schemas.microsoft.com/office/drawing/2014/main" val="4288709769"/>
                  </a:ext>
                </a:extLst>
              </a:tr>
              <a:tr h="293784">
                <a:tc>
                  <a:txBody>
                    <a:bodyPr/>
                    <a:lstStyle/>
                    <a:p>
                      <a:pPr algn="ctr" fontAlgn="ctr"/>
                      <a:r>
                        <a:rPr lang="en-US" sz="900" u="none" strike="noStrike" dirty="0">
                          <a:effectLst/>
                        </a:rPr>
                        <a:t>Adult Mortality</a:t>
                      </a:r>
                      <a:endParaRPr lang="en-US" sz="900" b="0" i="0" u="none" strike="noStrike" dirty="0">
                        <a:solidFill>
                          <a:srgbClr val="000000"/>
                        </a:solidFill>
                        <a:effectLst/>
                        <a:latin typeface="Calibri" panose="020F0502020204030204" pitchFamily="34" charset="0"/>
                      </a:endParaRPr>
                    </a:p>
                  </a:txBody>
                  <a:tcPr marL="6878" marR="6878" marT="6878" marB="0" anchor="ctr"/>
                </a:tc>
                <a:tc>
                  <a:txBody>
                    <a:bodyPr/>
                    <a:lstStyle/>
                    <a:p>
                      <a:pPr algn="ctr" fontAlgn="ctr"/>
                      <a:r>
                        <a:rPr lang="en-US" sz="900" u="none" strike="noStrike">
                          <a:effectLst/>
                        </a:rPr>
                        <a:t>HIVAIDS</a:t>
                      </a:r>
                      <a:endParaRPr lang="en-US" sz="900" b="0" i="0" u="none" strike="noStrike">
                        <a:solidFill>
                          <a:srgbClr val="000000"/>
                        </a:solidFill>
                        <a:effectLst/>
                        <a:latin typeface="Calibri" panose="020F0502020204030204" pitchFamily="34" charset="0"/>
                      </a:endParaRPr>
                    </a:p>
                  </a:txBody>
                  <a:tcPr marL="6878" marR="6878" marT="6878" marB="0" anchor="ctr"/>
                </a:tc>
                <a:tc>
                  <a:txBody>
                    <a:bodyPr/>
                    <a:lstStyle/>
                    <a:p>
                      <a:pPr algn="ctr" fontAlgn="ctr"/>
                      <a:r>
                        <a:rPr lang="en-US" sz="900" u="none" strike="noStrike" dirty="0">
                          <a:effectLst/>
                        </a:rPr>
                        <a:t>Adult Mortality</a:t>
                      </a:r>
                      <a:endParaRPr lang="en-US" sz="900" b="0" i="0" u="none" strike="noStrike" dirty="0">
                        <a:solidFill>
                          <a:srgbClr val="000000"/>
                        </a:solidFill>
                        <a:effectLst/>
                        <a:latin typeface="Calibri" panose="020F0502020204030204" pitchFamily="34" charset="0"/>
                      </a:endParaRPr>
                    </a:p>
                  </a:txBody>
                  <a:tcPr marL="6878" marR="6878" marT="6878" marB="0" anchor="ctr"/>
                </a:tc>
                <a:tc>
                  <a:txBody>
                    <a:bodyPr/>
                    <a:lstStyle/>
                    <a:p>
                      <a:pPr algn="ctr" fontAlgn="b"/>
                      <a:r>
                        <a:rPr lang="en-US" sz="900" u="none" strike="noStrike" dirty="0">
                          <a:effectLst/>
                        </a:rPr>
                        <a:t>Adult Mortality</a:t>
                      </a:r>
                      <a:endParaRPr lang="en-US" sz="900" b="0" i="0" u="none" strike="noStrike" dirty="0">
                        <a:solidFill>
                          <a:srgbClr val="000000"/>
                        </a:solidFill>
                        <a:effectLst/>
                        <a:latin typeface="Calibri" panose="020F0502020204030204" pitchFamily="34" charset="0"/>
                      </a:endParaRPr>
                    </a:p>
                  </a:txBody>
                  <a:tcPr marL="6878" marR="6878" marT="6878" marB="0" anchor="ctr"/>
                </a:tc>
                <a:tc>
                  <a:txBody>
                    <a:bodyPr/>
                    <a:lstStyle/>
                    <a:p>
                      <a:pPr algn="ctr" fontAlgn="ctr"/>
                      <a:r>
                        <a:rPr lang="en-US" sz="900" u="none" strike="noStrike">
                          <a:effectLst/>
                        </a:rPr>
                        <a:t>AdultMortality</a:t>
                      </a:r>
                      <a:endParaRPr lang="en-US" sz="900" b="0" i="0" u="none" strike="noStrike">
                        <a:solidFill>
                          <a:srgbClr val="000000"/>
                        </a:solidFill>
                        <a:effectLst/>
                        <a:latin typeface="Calibri" panose="020F0502020204030204" pitchFamily="34" charset="0"/>
                      </a:endParaRPr>
                    </a:p>
                  </a:txBody>
                  <a:tcPr marL="6878" marR="6878" marT="6878" marB="0" anchor="ctr"/>
                </a:tc>
                <a:tc>
                  <a:txBody>
                    <a:bodyPr/>
                    <a:lstStyle/>
                    <a:p>
                      <a:pPr algn="ctr" fontAlgn="b"/>
                      <a:r>
                        <a:rPr lang="en-US" sz="900" u="none" strike="noStrike" dirty="0">
                          <a:effectLst/>
                        </a:rPr>
                        <a:t>Income Composition</a:t>
                      </a:r>
                      <a:endParaRPr lang="en-US" sz="900" b="0" i="0" u="none" strike="noStrike" dirty="0">
                        <a:solidFill>
                          <a:srgbClr val="000000"/>
                        </a:solidFill>
                        <a:effectLst/>
                        <a:latin typeface="Calibri" panose="020F0502020204030204" pitchFamily="34" charset="0"/>
                      </a:endParaRPr>
                    </a:p>
                  </a:txBody>
                  <a:tcPr marL="6878" marR="6878" marT="6878" marB="0" anchor="ctr"/>
                </a:tc>
                <a:tc>
                  <a:txBody>
                    <a:bodyPr/>
                    <a:lstStyle/>
                    <a:p>
                      <a:pPr algn="ctr" fontAlgn="b"/>
                      <a:r>
                        <a:rPr lang="en-US" sz="900" u="none" strike="noStrike" dirty="0">
                          <a:effectLst/>
                        </a:rPr>
                        <a:t>Income Composition</a:t>
                      </a:r>
                      <a:endParaRPr lang="en-US" sz="900" b="0" i="0" u="none" strike="noStrike" dirty="0">
                        <a:solidFill>
                          <a:srgbClr val="000000"/>
                        </a:solidFill>
                        <a:effectLst/>
                        <a:latin typeface="Calibri" panose="020F0502020204030204" pitchFamily="34" charset="0"/>
                      </a:endParaRPr>
                    </a:p>
                  </a:txBody>
                  <a:tcPr marL="6878" marR="6878" marT="6878" marB="0" anchor="ctr"/>
                </a:tc>
                <a:tc>
                  <a:txBody>
                    <a:bodyPr/>
                    <a:lstStyle/>
                    <a:p>
                      <a:pPr algn="ctr" fontAlgn="ctr"/>
                      <a:r>
                        <a:rPr lang="en-US" sz="900" u="none" strike="noStrike" dirty="0">
                          <a:effectLst/>
                        </a:rPr>
                        <a:t>Income Composition</a:t>
                      </a:r>
                      <a:endParaRPr lang="en-US" sz="900" b="0" i="0" u="none" strike="noStrike" dirty="0">
                        <a:solidFill>
                          <a:srgbClr val="000000"/>
                        </a:solidFill>
                        <a:effectLst/>
                        <a:latin typeface="Calibri" panose="020F0502020204030204" pitchFamily="34" charset="0"/>
                      </a:endParaRPr>
                    </a:p>
                  </a:txBody>
                  <a:tcPr marL="6878" marR="6878" marT="6878" marB="0" anchor="ctr"/>
                </a:tc>
                <a:extLst>
                  <a:ext uri="{0D108BD9-81ED-4DB2-BD59-A6C34878D82A}">
                    <a16:rowId xmlns:a16="http://schemas.microsoft.com/office/drawing/2014/main" val="3766278071"/>
                  </a:ext>
                </a:extLst>
              </a:tr>
              <a:tr h="293784">
                <a:tc>
                  <a:txBody>
                    <a:bodyPr/>
                    <a:lstStyle/>
                    <a:p>
                      <a:pPr algn="ctr" fontAlgn="ctr"/>
                      <a:r>
                        <a:rPr lang="en-US" sz="900" u="none" strike="noStrike" dirty="0">
                          <a:effectLst/>
                        </a:rPr>
                        <a:t>Income Composition</a:t>
                      </a:r>
                      <a:endParaRPr lang="en-US" sz="900" b="0" i="0" u="none" strike="noStrike" dirty="0">
                        <a:solidFill>
                          <a:srgbClr val="000000"/>
                        </a:solidFill>
                        <a:effectLst/>
                        <a:latin typeface="Calibri" panose="020F0502020204030204" pitchFamily="34" charset="0"/>
                      </a:endParaRPr>
                    </a:p>
                  </a:txBody>
                  <a:tcPr marL="6878" marR="6878" marT="6878" marB="0" anchor="ctr"/>
                </a:tc>
                <a:tc>
                  <a:txBody>
                    <a:bodyPr/>
                    <a:lstStyle/>
                    <a:p>
                      <a:pPr algn="ctr" fontAlgn="ctr"/>
                      <a:r>
                        <a:rPr lang="en-US" sz="900" u="none" strike="noStrike" dirty="0">
                          <a:effectLst/>
                        </a:rPr>
                        <a:t>Income Composition</a:t>
                      </a:r>
                      <a:endParaRPr lang="en-US" sz="900" b="0" i="0" u="none" strike="noStrike" dirty="0">
                        <a:solidFill>
                          <a:srgbClr val="000000"/>
                        </a:solidFill>
                        <a:effectLst/>
                        <a:latin typeface="Calibri" panose="020F0502020204030204" pitchFamily="34" charset="0"/>
                      </a:endParaRPr>
                    </a:p>
                  </a:txBody>
                  <a:tcPr marL="6878" marR="6878" marT="6878" marB="0" anchor="ctr"/>
                </a:tc>
                <a:tc>
                  <a:txBody>
                    <a:bodyPr/>
                    <a:lstStyle/>
                    <a:p>
                      <a:pPr algn="ctr" fontAlgn="ctr"/>
                      <a:r>
                        <a:rPr lang="en-US" sz="900" u="none" strike="noStrike" dirty="0">
                          <a:effectLst/>
                        </a:rPr>
                        <a:t>Income Composition</a:t>
                      </a:r>
                      <a:endParaRPr lang="en-US" sz="900" b="0" i="0" u="none" strike="noStrike" dirty="0">
                        <a:solidFill>
                          <a:srgbClr val="000000"/>
                        </a:solidFill>
                        <a:effectLst/>
                        <a:latin typeface="Calibri" panose="020F0502020204030204" pitchFamily="34" charset="0"/>
                      </a:endParaRPr>
                    </a:p>
                  </a:txBody>
                  <a:tcPr marL="6878" marR="6878" marT="6878" marB="0" anchor="ctr"/>
                </a:tc>
                <a:tc>
                  <a:txBody>
                    <a:bodyPr/>
                    <a:lstStyle/>
                    <a:p>
                      <a:pPr algn="ctr" fontAlgn="b"/>
                      <a:r>
                        <a:rPr lang="en-US" sz="900" u="none" strike="noStrike" dirty="0">
                          <a:effectLst/>
                        </a:rPr>
                        <a:t>Income Composition</a:t>
                      </a:r>
                      <a:endParaRPr lang="en-US" sz="900" b="0" i="0" u="none" strike="noStrike" dirty="0">
                        <a:solidFill>
                          <a:srgbClr val="000000"/>
                        </a:solidFill>
                        <a:effectLst/>
                        <a:latin typeface="Calibri" panose="020F0502020204030204" pitchFamily="34" charset="0"/>
                      </a:endParaRPr>
                    </a:p>
                  </a:txBody>
                  <a:tcPr marL="6878" marR="6878" marT="6878" marB="0" anchor="ctr"/>
                </a:tc>
                <a:tc>
                  <a:txBody>
                    <a:bodyPr/>
                    <a:lstStyle/>
                    <a:p>
                      <a:pPr algn="ctr" fontAlgn="ctr"/>
                      <a:r>
                        <a:rPr lang="en-US" sz="900" u="none" strike="noStrike">
                          <a:effectLst/>
                        </a:rPr>
                        <a:t>HIVAIDS</a:t>
                      </a:r>
                      <a:endParaRPr lang="en-US" sz="900" b="0" i="0" u="none" strike="noStrike">
                        <a:solidFill>
                          <a:srgbClr val="000000"/>
                        </a:solidFill>
                        <a:effectLst/>
                        <a:latin typeface="Calibri" panose="020F0502020204030204" pitchFamily="34" charset="0"/>
                      </a:endParaRPr>
                    </a:p>
                  </a:txBody>
                  <a:tcPr marL="6878" marR="6878" marT="6878" marB="0" anchor="ctr"/>
                </a:tc>
                <a:tc>
                  <a:txBody>
                    <a:bodyPr/>
                    <a:lstStyle/>
                    <a:p>
                      <a:pPr algn="ctr" fontAlgn="b"/>
                      <a:r>
                        <a:rPr lang="en-US" sz="900" u="none" strike="noStrike" dirty="0">
                          <a:effectLst/>
                        </a:rPr>
                        <a:t>HIVAIDS</a:t>
                      </a:r>
                      <a:endParaRPr lang="en-US" sz="900" b="0" i="0" u="none" strike="noStrike" dirty="0">
                        <a:solidFill>
                          <a:srgbClr val="000000"/>
                        </a:solidFill>
                        <a:effectLst/>
                        <a:latin typeface="Calibri" panose="020F0502020204030204" pitchFamily="34" charset="0"/>
                      </a:endParaRPr>
                    </a:p>
                  </a:txBody>
                  <a:tcPr marL="6878" marR="6878" marT="6878" marB="0" anchor="ctr"/>
                </a:tc>
                <a:tc>
                  <a:txBody>
                    <a:bodyPr/>
                    <a:lstStyle/>
                    <a:p>
                      <a:pPr algn="ctr" fontAlgn="b"/>
                      <a:r>
                        <a:rPr lang="en-US" sz="900" u="none" strike="noStrike" dirty="0">
                          <a:effectLst/>
                        </a:rPr>
                        <a:t>HIVAIDS</a:t>
                      </a:r>
                      <a:endParaRPr lang="en-US" sz="900" b="0" i="0" u="none" strike="noStrike" dirty="0">
                        <a:solidFill>
                          <a:srgbClr val="000000"/>
                        </a:solidFill>
                        <a:effectLst/>
                        <a:latin typeface="Calibri" panose="020F0502020204030204" pitchFamily="34" charset="0"/>
                      </a:endParaRPr>
                    </a:p>
                  </a:txBody>
                  <a:tcPr marL="6878" marR="6878" marT="6878" marB="0" anchor="ctr"/>
                </a:tc>
                <a:tc>
                  <a:txBody>
                    <a:bodyPr/>
                    <a:lstStyle/>
                    <a:p>
                      <a:pPr algn="ctr" fontAlgn="ctr"/>
                      <a:r>
                        <a:rPr lang="en-US" sz="900" u="none" strike="noStrike" dirty="0">
                          <a:effectLst/>
                        </a:rPr>
                        <a:t>Adult Mortality</a:t>
                      </a:r>
                      <a:endParaRPr lang="en-US" sz="900" b="0" i="0" u="none" strike="noStrike" dirty="0">
                        <a:solidFill>
                          <a:srgbClr val="000000"/>
                        </a:solidFill>
                        <a:effectLst/>
                        <a:latin typeface="Calibri" panose="020F0502020204030204" pitchFamily="34" charset="0"/>
                      </a:endParaRPr>
                    </a:p>
                  </a:txBody>
                  <a:tcPr marL="6878" marR="6878" marT="6878" marB="0" anchor="ctr"/>
                </a:tc>
                <a:extLst>
                  <a:ext uri="{0D108BD9-81ED-4DB2-BD59-A6C34878D82A}">
                    <a16:rowId xmlns:a16="http://schemas.microsoft.com/office/drawing/2014/main" val="1082051273"/>
                  </a:ext>
                </a:extLst>
              </a:tr>
              <a:tr h="156020">
                <a:tc>
                  <a:txBody>
                    <a:bodyPr/>
                    <a:lstStyle/>
                    <a:p>
                      <a:pPr algn="ctr" fontAlgn="ctr"/>
                      <a:r>
                        <a:rPr lang="en-US" sz="900" u="none" strike="noStrike" dirty="0">
                          <a:effectLst/>
                        </a:rPr>
                        <a:t>Thinness 5-9</a:t>
                      </a:r>
                      <a:endParaRPr lang="en-US" sz="900" b="0" i="0" u="none" strike="noStrike" dirty="0">
                        <a:solidFill>
                          <a:srgbClr val="000000"/>
                        </a:solidFill>
                        <a:effectLst/>
                        <a:latin typeface="Calibri" panose="020F0502020204030204" pitchFamily="34" charset="0"/>
                      </a:endParaRPr>
                    </a:p>
                  </a:txBody>
                  <a:tcPr marL="6878" marR="6878" marT="6878" marB="0" anchor="ctr"/>
                </a:tc>
                <a:tc>
                  <a:txBody>
                    <a:bodyPr/>
                    <a:lstStyle/>
                    <a:p>
                      <a:pPr algn="ctr" fontAlgn="ctr"/>
                      <a:r>
                        <a:rPr lang="en-US" sz="900" u="none" strike="noStrike" dirty="0">
                          <a:effectLst/>
                        </a:rPr>
                        <a:t>Adult Mortality</a:t>
                      </a:r>
                      <a:endParaRPr lang="en-US" sz="900" b="0" i="0" u="none" strike="noStrike" dirty="0">
                        <a:solidFill>
                          <a:srgbClr val="000000"/>
                        </a:solidFill>
                        <a:effectLst/>
                        <a:latin typeface="Calibri" panose="020F0502020204030204" pitchFamily="34" charset="0"/>
                      </a:endParaRPr>
                    </a:p>
                  </a:txBody>
                  <a:tcPr marL="6878" marR="6878" marT="6878" marB="0" anchor="ctr"/>
                </a:tc>
                <a:tc>
                  <a:txBody>
                    <a:bodyPr/>
                    <a:lstStyle/>
                    <a:p>
                      <a:pPr algn="ctr" fontAlgn="ctr"/>
                      <a:r>
                        <a:rPr lang="en-US" sz="900" u="none" strike="noStrike">
                          <a:effectLst/>
                        </a:rPr>
                        <a:t>Thinness 10-19</a:t>
                      </a:r>
                      <a:endParaRPr lang="en-US" sz="900" b="0" i="0" u="none" strike="noStrike">
                        <a:solidFill>
                          <a:srgbClr val="000000"/>
                        </a:solidFill>
                        <a:effectLst/>
                        <a:latin typeface="Calibri" panose="020F0502020204030204" pitchFamily="34" charset="0"/>
                      </a:endParaRPr>
                    </a:p>
                  </a:txBody>
                  <a:tcPr marL="6878" marR="6878" marT="6878" marB="0" anchor="ctr"/>
                </a:tc>
                <a:tc>
                  <a:txBody>
                    <a:bodyPr/>
                    <a:lstStyle/>
                    <a:p>
                      <a:pPr algn="ctr" fontAlgn="b"/>
                      <a:r>
                        <a:rPr lang="en-US" sz="900" u="none" strike="noStrike">
                          <a:effectLst/>
                        </a:rPr>
                        <a:t>Schooling</a:t>
                      </a:r>
                      <a:endParaRPr lang="en-US" sz="900" b="0" i="0" u="none" strike="noStrike">
                        <a:solidFill>
                          <a:srgbClr val="000000"/>
                        </a:solidFill>
                        <a:effectLst/>
                        <a:latin typeface="Calibri" panose="020F0502020204030204" pitchFamily="34" charset="0"/>
                      </a:endParaRPr>
                    </a:p>
                  </a:txBody>
                  <a:tcPr marL="6878" marR="6878" marT="6878" marB="0" anchor="ctr"/>
                </a:tc>
                <a:tc>
                  <a:txBody>
                    <a:bodyPr/>
                    <a:lstStyle/>
                    <a:p>
                      <a:pPr algn="ctr" fontAlgn="ctr"/>
                      <a:r>
                        <a:rPr lang="en-US" sz="900" u="none" strike="noStrike">
                          <a:effectLst/>
                        </a:rPr>
                        <a:t>country_code</a:t>
                      </a:r>
                      <a:endParaRPr lang="en-US" sz="900" b="0" i="0" u="none" strike="noStrike">
                        <a:solidFill>
                          <a:srgbClr val="000000"/>
                        </a:solidFill>
                        <a:effectLst/>
                        <a:latin typeface="Calibri" panose="020F0502020204030204" pitchFamily="34" charset="0"/>
                      </a:endParaRPr>
                    </a:p>
                  </a:txBody>
                  <a:tcPr marL="6878" marR="6878" marT="6878" marB="0" anchor="ctr"/>
                </a:tc>
                <a:tc>
                  <a:txBody>
                    <a:bodyPr/>
                    <a:lstStyle/>
                    <a:p>
                      <a:pPr algn="ctr" fontAlgn="b"/>
                      <a:r>
                        <a:rPr lang="en-US" sz="900" u="none" strike="noStrike" dirty="0">
                          <a:effectLst/>
                        </a:rPr>
                        <a:t>Adult Mortality</a:t>
                      </a:r>
                      <a:endParaRPr lang="en-US" sz="900" b="0" i="0" u="none" strike="noStrike" dirty="0">
                        <a:solidFill>
                          <a:srgbClr val="000000"/>
                        </a:solidFill>
                        <a:effectLst/>
                        <a:latin typeface="Calibri" panose="020F0502020204030204" pitchFamily="34" charset="0"/>
                      </a:endParaRPr>
                    </a:p>
                  </a:txBody>
                  <a:tcPr marL="6878" marR="6878" marT="6878" marB="0" anchor="ctr"/>
                </a:tc>
                <a:tc>
                  <a:txBody>
                    <a:bodyPr/>
                    <a:lstStyle/>
                    <a:p>
                      <a:pPr algn="ctr" fontAlgn="b"/>
                      <a:r>
                        <a:rPr lang="en-US" sz="900" u="none" strike="noStrike">
                          <a:effectLst/>
                        </a:rPr>
                        <a:t>AdultMortality</a:t>
                      </a:r>
                      <a:endParaRPr lang="en-US" sz="900" b="0" i="0" u="none" strike="noStrike">
                        <a:solidFill>
                          <a:srgbClr val="000000"/>
                        </a:solidFill>
                        <a:effectLst/>
                        <a:latin typeface="Calibri" panose="020F0502020204030204" pitchFamily="34" charset="0"/>
                      </a:endParaRPr>
                    </a:p>
                  </a:txBody>
                  <a:tcPr marL="6878" marR="6878" marT="6878" marB="0" anchor="ctr"/>
                </a:tc>
                <a:tc>
                  <a:txBody>
                    <a:bodyPr/>
                    <a:lstStyle/>
                    <a:p>
                      <a:pPr algn="ctr" fontAlgn="ctr"/>
                      <a:r>
                        <a:rPr lang="en-US" sz="900" u="none" strike="noStrike" dirty="0">
                          <a:effectLst/>
                        </a:rPr>
                        <a:t>HIVAIDS</a:t>
                      </a:r>
                      <a:endParaRPr lang="en-US" sz="900" b="0" i="0" u="none" strike="noStrike" dirty="0">
                        <a:solidFill>
                          <a:srgbClr val="000000"/>
                        </a:solidFill>
                        <a:effectLst/>
                        <a:latin typeface="Calibri" panose="020F0502020204030204" pitchFamily="34" charset="0"/>
                      </a:endParaRPr>
                    </a:p>
                  </a:txBody>
                  <a:tcPr marL="6878" marR="6878" marT="6878" marB="0" anchor="ctr"/>
                </a:tc>
                <a:extLst>
                  <a:ext uri="{0D108BD9-81ED-4DB2-BD59-A6C34878D82A}">
                    <a16:rowId xmlns:a16="http://schemas.microsoft.com/office/drawing/2014/main" val="1811188243"/>
                  </a:ext>
                </a:extLst>
              </a:tr>
              <a:tr h="293784">
                <a:tc>
                  <a:txBody>
                    <a:bodyPr/>
                    <a:lstStyle/>
                    <a:p>
                      <a:pPr algn="ctr" fontAlgn="ctr"/>
                      <a:r>
                        <a:rPr lang="en-US" sz="900" u="none" strike="noStrike">
                          <a:effectLst/>
                        </a:rPr>
                        <a:t>TotalExpenditure</a:t>
                      </a:r>
                      <a:endParaRPr lang="en-US" sz="900" b="0" i="0" u="none" strike="noStrike">
                        <a:solidFill>
                          <a:srgbClr val="000000"/>
                        </a:solidFill>
                        <a:effectLst/>
                        <a:latin typeface="Calibri" panose="020F0502020204030204" pitchFamily="34" charset="0"/>
                      </a:endParaRPr>
                    </a:p>
                  </a:txBody>
                  <a:tcPr marL="6878" marR="6878" marT="6878" marB="0" anchor="ctr"/>
                </a:tc>
                <a:tc>
                  <a:txBody>
                    <a:bodyPr/>
                    <a:lstStyle/>
                    <a:p>
                      <a:pPr algn="ctr" fontAlgn="ctr"/>
                      <a:r>
                        <a:rPr lang="en-US" sz="900" u="none" strike="noStrike" dirty="0">
                          <a:effectLst/>
                        </a:rPr>
                        <a:t>Schooling</a:t>
                      </a:r>
                      <a:endParaRPr lang="en-US" sz="900" b="0" i="0" u="none" strike="noStrike" dirty="0">
                        <a:solidFill>
                          <a:srgbClr val="000000"/>
                        </a:solidFill>
                        <a:effectLst/>
                        <a:latin typeface="Calibri" panose="020F0502020204030204" pitchFamily="34" charset="0"/>
                      </a:endParaRPr>
                    </a:p>
                  </a:txBody>
                  <a:tcPr marL="6878" marR="6878" marT="6878" marB="0" anchor="ctr"/>
                </a:tc>
                <a:tc>
                  <a:txBody>
                    <a:bodyPr/>
                    <a:lstStyle/>
                    <a:p>
                      <a:pPr algn="ctr" fontAlgn="ctr"/>
                      <a:r>
                        <a:rPr lang="en-US" sz="900" u="none" strike="noStrike">
                          <a:effectLst/>
                        </a:rPr>
                        <a:t>Year</a:t>
                      </a:r>
                      <a:endParaRPr lang="en-US" sz="900" b="0" i="0" u="none" strike="noStrike">
                        <a:solidFill>
                          <a:srgbClr val="000000"/>
                        </a:solidFill>
                        <a:effectLst/>
                        <a:latin typeface="Calibri" panose="020F0502020204030204" pitchFamily="34" charset="0"/>
                      </a:endParaRPr>
                    </a:p>
                  </a:txBody>
                  <a:tcPr marL="6878" marR="6878" marT="6878" marB="0" anchor="ctr"/>
                </a:tc>
                <a:tc>
                  <a:txBody>
                    <a:bodyPr/>
                    <a:lstStyle/>
                    <a:p>
                      <a:pPr algn="ctr" fontAlgn="b"/>
                      <a:r>
                        <a:rPr lang="en-US" sz="900" u="none" strike="noStrike" dirty="0">
                          <a:effectLst/>
                        </a:rPr>
                        <a:t>HIVAIDS</a:t>
                      </a:r>
                      <a:endParaRPr lang="en-US" sz="900" b="0" i="0" u="none" strike="noStrike" dirty="0">
                        <a:solidFill>
                          <a:srgbClr val="000000"/>
                        </a:solidFill>
                        <a:effectLst/>
                        <a:latin typeface="Calibri" panose="020F0502020204030204" pitchFamily="34" charset="0"/>
                      </a:endParaRPr>
                    </a:p>
                  </a:txBody>
                  <a:tcPr marL="6878" marR="6878" marT="6878" marB="0" anchor="ctr"/>
                </a:tc>
                <a:tc>
                  <a:txBody>
                    <a:bodyPr/>
                    <a:lstStyle/>
                    <a:p>
                      <a:pPr algn="ctr" fontAlgn="ctr"/>
                      <a:r>
                        <a:rPr lang="en-US" sz="900" u="none" strike="noStrike" dirty="0">
                          <a:effectLst/>
                        </a:rPr>
                        <a:t>Income Composition</a:t>
                      </a:r>
                      <a:endParaRPr lang="en-US" sz="900" b="0" i="0" u="none" strike="noStrike" dirty="0">
                        <a:solidFill>
                          <a:srgbClr val="000000"/>
                        </a:solidFill>
                        <a:effectLst/>
                        <a:latin typeface="Calibri" panose="020F0502020204030204" pitchFamily="34" charset="0"/>
                      </a:endParaRPr>
                    </a:p>
                  </a:txBody>
                  <a:tcPr marL="6878" marR="6878" marT="6878" marB="0" anchor="ctr"/>
                </a:tc>
                <a:tc>
                  <a:txBody>
                    <a:bodyPr/>
                    <a:lstStyle/>
                    <a:p>
                      <a:pPr algn="ctr" fontAlgn="b"/>
                      <a:r>
                        <a:rPr lang="en-US" sz="900" u="none" strike="noStrike">
                          <a:effectLst/>
                        </a:rPr>
                        <a:t>Schooling</a:t>
                      </a:r>
                      <a:endParaRPr lang="en-US" sz="900" b="0" i="0" u="none" strike="noStrike">
                        <a:solidFill>
                          <a:srgbClr val="000000"/>
                        </a:solidFill>
                        <a:effectLst/>
                        <a:latin typeface="Calibri" panose="020F0502020204030204" pitchFamily="34" charset="0"/>
                      </a:endParaRPr>
                    </a:p>
                  </a:txBody>
                  <a:tcPr marL="6878" marR="6878" marT="6878" marB="0" anchor="ctr"/>
                </a:tc>
                <a:tc>
                  <a:txBody>
                    <a:bodyPr/>
                    <a:lstStyle/>
                    <a:p>
                      <a:pPr algn="ctr" fontAlgn="b"/>
                      <a:r>
                        <a:rPr lang="en-US" sz="900" u="none" strike="noStrike">
                          <a:effectLst/>
                        </a:rPr>
                        <a:t>Thinness 5-9</a:t>
                      </a:r>
                      <a:endParaRPr lang="en-US" sz="900" b="0" i="0" u="none" strike="noStrike">
                        <a:solidFill>
                          <a:srgbClr val="000000"/>
                        </a:solidFill>
                        <a:effectLst/>
                        <a:latin typeface="Calibri" panose="020F0502020204030204" pitchFamily="34" charset="0"/>
                      </a:endParaRPr>
                    </a:p>
                  </a:txBody>
                  <a:tcPr marL="6878" marR="6878" marT="6878" marB="0" anchor="ctr"/>
                </a:tc>
                <a:tc>
                  <a:txBody>
                    <a:bodyPr/>
                    <a:lstStyle/>
                    <a:p>
                      <a:pPr algn="ctr" fontAlgn="ctr"/>
                      <a:r>
                        <a:rPr lang="en-US" sz="900" u="none" strike="noStrike" dirty="0">
                          <a:effectLst/>
                        </a:rPr>
                        <a:t>Schooling</a:t>
                      </a:r>
                      <a:endParaRPr lang="en-US" sz="900" b="0" i="0" u="none" strike="noStrike" dirty="0">
                        <a:solidFill>
                          <a:srgbClr val="000000"/>
                        </a:solidFill>
                        <a:effectLst/>
                        <a:latin typeface="Calibri" panose="020F0502020204030204" pitchFamily="34" charset="0"/>
                      </a:endParaRPr>
                    </a:p>
                  </a:txBody>
                  <a:tcPr marL="6878" marR="6878" marT="6878" marB="0" anchor="ctr"/>
                </a:tc>
                <a:extLst>
                  <a:ext uri="{0D108BD9-81ED-4DB2-BD59-A6C34878D82A}">
                    <a16:rowId xmlns:a16="http://schemas.microsoft.com/office/drawing/2014/main" val="533205288"/>
                  </a:ext>
                </a:extLst>
              </a:tr>
              <a:tr h="156020">
                <a:tc>
                  <a:txBody>
                    <a:bodyPr/>
                    <a:lstStyle/>
                    <a:p>
                      <a:pPr algn="ctr" fontAlgn="ctr"/>
                      <a:r>
                        <a:rPr lang="en-US" sz="900" u="none" strike="noStrike">
                          <a:effectLst/>
                        </a:rPr>
                        <a:t>Alcohol</a:t>
                      </a:r>
                      <a:endParaRPr lang="en-US" sz="900" b="0" i="0" u="none" strike="noStrike">
                        <a:solidFill>
                          <a:srgbClr val="000000"/>
                        </a:solidFill>
                        <a:effectLst/>
                        <a:latin typeface="Calibri" panose="020F0502020204030204" pitchFamily="34" charset="0"/>
                      </a:endParaRPr>
                    </a:p>
                  </a:txBody>
                  <a:tcPr marL="6878" marR="6878" marT="6878" marB="0" anchor="ctr"/>
                </a:tc>
                <a:tc>
                  <a:txBody>
                    <a:bodyPr/>
                    <a:lstStyle/>
                    <a:p>
                      <a:pPr algn="ctr" fontAlgn="ctr"/>
                      <a:r>
                        <a:rPr lang="en-US" sz="900" u="none" strike="noStrike" dirty="0">
                          <a:effectLst/>
                        </a:rPr>
                        <a:t>Polio</a:t>
                      </a:r>
                      <a:endParaRPr lang="en-US" sz="900" b="0" i="0" u="none" strike="noStrike" dirty="0">
                        <a:solidFill>
                          <a:srgbClr val="000000"/>
                        </a:solidFill>
                        <a:effectLst/>
                        <a:latin typeface="Calibri" panose="020F0502020204030204" pitchFamily="34" charset="0"/>
                      </a:endParaRPr>
                    </a:p>
                  </a:txBody>
                  <a:tcPr marL="6878" marR="6878" marT="6878" marB="0" anchor="ctr"/>
                </a:tc>
                <a:tc>
                  <a:txBody>
                    <a:bodyPr/>
                    <a:lstStyle/>
                    <a:p>
                      <a:pPr algn="ctr" fontAlgn="ctr"/>
                      <a:r>
                        <a:rPr lang="en-US" sz="900" u="none" strike="noStrike" dirty="0">
                          <a:effectLst/>
                        </a:rPr>
                        <a:t>Schooling</a:t>
                      </a:r>
                      <a:endParaRPr lang="en-US" sz="900" b="0" i="0" u="none" strike="noStrike" dirty="0">
                        <a:solidFill>
                          <a:srgbClr val="000000"/>
                        </a:solidFill>
                        <a:effectLst/>
                        <a:latin typeface="Calibri" panose="020F0502020204030204" pitchFamily="34" charset="0"/>
                      </a:endParaRPr>
                    </a:p>
                  </a:txBody>
                  <a:tcPr marL="6878" marR="6878" marT="6878" marB="0" anchor="ctr"/>
                </a:tc>
                <a:tc>
                  <a:txBody>
                    <a:bodyPr/>
                    <a:lstStyle/>
                    <a:p>
                      <a:pPr algn="ctr" fontAlgn="b"/>
                      <a:r>
                        <a:rPr lang="en-US" sz="900" u="none" strike="noStrike" dirty="0">
                          <a:effectLst/>
                        </a:rPr>
                        <a:t>Thinness 5-9</a:t>
                      </a:r>
                      <a:endParaRPr lang="en-US" sz="900" b="0" i="0" u="none" strike="noStrike" dirty="0">
                        <a:solidFill>
                          <a:srgbClr val="000000"/>
                        </a:solidFill>
                        <a:effectLst/>
                        <a:latin typeface="Calibri" panose="020F0502020204030204" pitchFamily="34" charset="0"/>
                      </a:endParaRPr>
                    </a:p>
                  </a:txBody>
                  <a:tcPr marL="6878" marR="6878" marT="6878" marB="0" anchor="ctr"/>
                </a:tc>
                <a:tc>
                  <a:txBody>
                    <a:bodyPr/>
                    <a:lstStyle/>
                    <a:p>
                      <a:pPr algn="ctr" fontAlgn="ctr"/>
                      <a:r>
                        <a:rPr lang="en-US" sz="900" u="none" strike="noStrike" dirty="0">
                          <a:effectLst/>
                        </a:rPr>
                        <a:t>U-5 Deaths</a:t>
                      </a:r>
                      <a:endParaRPr lang="en-US" sz="900" b="0" i="0" u="none" strike="noStrike" dirty="0">
                        <a:solidFill>
                          <a:srgbClr val="000000"/>
                        </a:solidFill>
                        <a:effectLst/>
                        <a:latin typeface="Calibri" panose="020F0502020204030204" pitchFamily="34" charset="0"/>
                      </a:endParaRPr>
                    </a:p>
                  </a:txBody>
                  <a:tcPr marL="6878" marR="6878" marT="6878" marB="0" anchor="ctr"/>
                </a:tc>
                <a:tc>
                  <a:txBody>
                    <a:bodyPr/>
                    <a:lstStyle/>
                    <a:p>
                      <a:pPr algn="ctr" fontAlgn="b"/>
                      <a:r>
                        <a:rPr lang="en-US" sz="900" u="none" strike="noStrike" dirty="0">
                          <a:effectLst/>
                        </a:rPr>
                        <a:t>Thinness 5-9</a:t>
                      </a:r>
                      <a:endParaRPr lang="en-US" sz="900" b="0" i="0" u="none" strike="noStrike" dirty="0">
                        <a:solidFill>
                          <a:srgbClr val="000000"/>
                        </a:solidFill>
                        <a:effectLst/>
                        <a:latin typeface="Calibri" panose="020F0502020204030204" pitchFamily="34" charset="0"/>
                      </a:endParaRPr>
                    </a:p>
                  </a:txBody>
                  <a:tcPr marL="6878" marR="6878" marT="6878" marB="0" anchor="ctr"/>
                </a:tc>
                <a:tc>
                  <a:txBody>
                    <a:bodyPr/>
                    <a:lstStyle/>
                    <a:p>
                      <a:pPr algn="ctr" fontAlgn="b"/>
                      <a:r>
                        <a:rPr lang="en-US" sz="900" u="none" strike="noStrike" dirty="0">
                          <a:effectLst/>
                        </a:rPr>
                        <a:t>U5 Deaths</a:t>
                      </a:r>
                      <a:endParaRPr lang="en-US" sz="900" b="0" i="0" u="none" strike="noStrike" dirty="0">
                        <a:solidFill>
                          <a:srgbClr val="000000"/>
                        </a:solidFill>
                        <a:effectLst/>
                        <a:latin typeface="Calibri" panose="020F0502020204030204" pitchFamily="34" charset="0"/>
                      </a:endParaRPr>
                    </a:p>
                  </a:txBody>
                  <a:tcPr marL="6878" marR="6878" marT="6878" marB="0" anchor="ctr"/>
                </a:tc>
                <a:tc>
                  <a:txBody>
                    <a:bodyPr/>
                    <a:lstStyle/>
                    <a:p>
                      <a:pPr algn="ctr" fontAlgn="ctr"/>
                      <a:r>
                        <a:rPr lang="en-US" sz="900" u="none" strike="noStrike" dirty="0">
                          <a:effectLst/>
                        </a:rPr>
                        <a:t>Thinness 5-9</a:t>
                      </a:r>
                      <a:endParaRPr lang="en-US" sz="900" b="0" i="0" u="none" strike="noStrike" dirty="0">
                        <a:solidFill>
                          <a:srgbClr val="000000"/>
                        </a:solidFill>
                        <a:effectLst/>
                        <a:latin typeface="Calibri" panose="020F0502020204030204" pitchFamily="34" charset="0"/>
                      </a:endParaRPr>
                    </a:p>
                  </a:txBody>
                  <a:tcPr marL="6878" marR="6878" marT="6878" marB="0" anchor="ctr"/>
                </a:tc>
                <a:extLst>
                  <a:ext uri="{0D108BD9-81ED-4DB2-BD59-A6C34878D82A}">
                    <a16:rowId xmlns:a16="http://schemas.microsoft.com/office/drawing/2014/main" val="3690194325"/>
                  </a:ext>
                </a:extLst>
              </a:tr>
            </a:tbl>
          </a:graphicData>
        </a:graphic>
      </p:graphicFrame>
    </p:spTree>
    <p:extLst>
      <p:ext uri="{BB962C8B-B14F-4D97-AF65-F5344CB8AC3E}">
        <p14:creationId xmlns:p14="http://schemas.microsoft.com/office/powerpoint/2010/main" val="8988106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accent2">
            <a:lumMod val="60000"/>
            <a:lumOff val="4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9E7D2A-34DB-F64A-A0DB-2A13FEA8CE45}"/>
              </a:ext>
            </a:extLst>
          </p:cNvPr>
          <p:cNvSpPr>
            <a:spLocks noGrp="1"/>
          </p:cNvSpPr>
          <p:nvPr>
            <p:ph type="title"/>
          </p:nvPr>
        </p:nvSpPr>
        <p:spPr>
          <a:xfrm>
            <a:off x="1600200" y="2186719"/>
            <a:ext cx="8991600" cy="1645920"/>
          </a:xfrm>
        </p:spPr>
        <p:txBody>
          <a:bodyPr/>
          <a:lstStyle/>
          <a:p>
            <a:r>
              <a:rPr lang="en-US" dirty="0"/>
              <a:t>clustering </a:t>
            </a:r>
          </a:p>
        </p:txBody>
      </p:sp>
    </p:spTree>
    <p:extLst>
      <p:ext uri="{BB962C8B-B14F-4D97-AF65-F5344CB8AC3E}">
        <p14:creationId xmlns:p14="http://schemas.microsoft.com/office/powerpoint/2010/main" val="34928880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accent2">
            <a:lumMod val="60000"/>
            <a:lumOff val="4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1FCBBB-E3F5-6745-BC91-2E4CBDD00BCD}"/>
              </a:ext>
            </a:extLst>
          </p:cNvPr>
          <p:cNvSpPr>
            <a:spLocks noGrp="1"/>
          </p:cNvSpPr>
          <p:nvPr>
            <p:ph type="title"/>
          </p:nvPr>
        </p:nvSpPr>
        <p:spPr>
          <a:xfrm>
            <a:off x="2201296" y="674377"/>
            <a:ext cx="7489143" cy="672722"/>
          </a:xfrm>
        </p:spPr>
        <p:txBody>
          <a:bodyPr>
            <a:normAutofit fontScale="90000"/>
          </a:bodyPr>
          <a:lstStyle/>
          <a:p>
            <a:r>
              <a:rPr lang="en-US" dirty="0"/>
              <a:t>clustering methods and evaluation</a:t>
            </a:r>
          </a:p>
        </p:txBody>
      </p:sp>
      <p:sp>
        <p:nvSpPr>
          <p:cNvPr id="3" name="Content Placeholder 2">
            <a:extLst>
              <a:ext uri="{FF2B5EF4-FFF2-40B4-BE49-F238E27FC236}">
                <a16:creationId xmlns:a16="http://schemas.microsoft.com/office/drawing/2014/main" id="{898C064F-7AE8-B440-90AF-51B9E59FE175}"/>
              </a:ext>
            </a:extLst>
          </p:cNvPr>
          <p:cNvSpPr>
            <a:spLocks noGrp="1"/>
          </p:cNvSpPr>
          <p:nvPr>
            <p:ph idx="1"/>
          </p:nvPr>
        </p:nvSpPr>
        <p:spPr>
          <a:xfrm>
            <a:off x="1493094" y="1808705"/>
            <a:ext cx="8905548" cy="3996672"/>
          </a:xfrm>
          <a:ln>
            <a:solidFill>
              <a:schemeClr val="tx1"/>
            </a:solidFill>
          </a:ln>
        </p:spPr>
        <p:txBody>
          <a:bodyPr>
            <a:normAutofit fontScale="55000" lnSpcReduction="20000"/>
          </a:bodyPr>
          <a:lstStyle/>
          <a:p>
            <a:endParaRPr lang="en-US" sz="4600" dirty="0"/>
          </a:p>
          <a:p>
            <a:r>
              <a:rPr lang="en-US" sz="4600" dirty="0"/>
              <a:t>Mean-Shift and K-Means Clustering with scaling of the full data set.</a:t>
            </a:r>
          </a:p>
          <a:p>
            <a:r>
              <a:rPr lang="en-US" sz="4600" dirty="0"/>
              <a:t>K-Means cluster chosen by comparing scores calculated below.</a:t>
            </a:r>
          </a:p>
          <a:p>
            <a:r>
              <a:rPr lang="en-US" sz="4600" dirty="0"/>
              <a:t>Silhouette and </a:t>
            </a:r>
            <a:r>
              <a:rPr lang="en-US" sz="4600" dirty="0" err="1"/>
              <a:t>Calinski-Harabaz</a:t>
            </a:r>
            <a:r>
              <a:rPr lang="en-US" sz="4600" dirty="0"/>
              <a:t> scores were used as non-ground truth scores. </a:t>
            </a:r>
          </a:p>
          <a:p>
            <a:r>
              <a:rPr lang="en-US" sz="4600" dirty="0"/>
              <a:t>Completeness, Homogeneity, and ARI scores were used as ground truth scores related to the world feature. </a:t>
            </a:r>
          </a:p>
          <a:p>
            <a:r>
              <a:rPr lang="en-US" sz="4600" dirty="0"/>
              <a:t>Percentages of each cluster were calculated to choose the appropriate clustering methods. </a:t>
            </a:r>
          </a:p>
          <a:p>
            <a:pPr marL="0" indent="0">
              <a:buNone/>
            </a:pPr>
            <a:endParaRPr lang="en-US" sz="4600" dirty="0"/>
          </a:p>
          <a:p>
            <a:endParaRPr lang="en-US" sz="4600" dirty="0"/>
          </a:p>
          <a:p>
            <a:endParaRPr lang="en-US" dirty="0"/>
          </a:p>
        </p:txBody>
      </p:sp>
    </p:spTree>
    <p:extLst>
      <p:ext uri="{BB962C8B-B14F-4D97-AF65-F5344CB8AC3E}">
        <p14:creationId xmlns:p14="http://schemas.microsoft.com/office/powerpoint/2010/main" val="6082540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accent2">
            <a:lumMod val="60000"/>
            <a:lumOff val="4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1FCBBB-E3F5-6745-BC91-2E4CBDD00BCD}"/>
              </a:ext>
            </a:extLst>
          </p:cNvPr>
          <p:cNvSpPr>
            <a:spLocks noGrp="1"/>
          </p:cNvSpPr>
          <p:nvPr>
            <p:ph type="title"/>
          </p:nvPr>
        </p:nvSpPr>
        <p:spPr>
          <a:xfrm>
            <a:off x="2201296" y="674377"/>
            <a:ext cx="7489143" cy="672722"/>
          </a:xfrm>
        </p:spPr>
        <p:txBody>
          <a:bodyPr>
            <a:normAutofit fontScale="90000"/>
          </a:bodyPr>
          <a:lstStyle/>
          <a:p>
            <a:r>
              <a:rPr lang="en-US" dirty="0"/>
              <a:t>clustering evaluation scores</a:t>
            </a:r>
          </a:p>
        </p:txBody>
      </p:sp>
      <p:sp>
        <p:nvSpPr>
          <p:cNvPr id="3" name="Content Placeholder 2">
            <a:extLst>
              <a:ext uri="{FF2B5EF4-FFF2-40B4-BE49-F238E27FC236}">
                <a16:creationId xmlns:a16="http://schemas.microsoft.com/office/drawing/2014/main" id="{898C064F-7AE8-B440-90AF-51B9E59FE175}"/>
              </a:ext>
            </a:extLst>
          </p:cNvPr>
          <p:cNvSpPr>
            <a:spLocks noGrp="1"/>
          </p:cNvSpPr>
          <p:nvPr>
            <p:ph idx="1"/>
          </p:nvPr>
        </p:nvSpPr>
        <p:spPr>
          <a:xfrm>
            <a:off x="1861394" y="1707104"/>
            <a:ext cx="8905548" cy="4338095"/>
          </a:xfrm>
          <a:ln>
            <a:solidFill>
              <a:schemeClr val="tx1"/>
            </a:solidFill>
          </a:ln>
        </p:spPr>
        <p:txBody>
          <a:bodyPr>
            <a:normAutofit fontScale="62500" lnSpcReduction="20000"/>
          </a:bodyPr>
          <a:lstStyle/>
          <a:p>
            <a:r>
              <a:rPr lang="en-US" dirty="0" err="1"/>
              <a:t>Calinski-Harabaz</a:t>
            </a:r>
            <a:r>
              <a:rPr lang="en-US" dirty="0"/>
              <a:t> Index- additionally known as the Variance Ratio Criterion where a higher score means a better defined cluster. It compares the ratio of the between-clusters dispersion mean and the within-cluster dispersion. Scores are higher when dense and separated from other clusters. The score is normalized with respect to the others scores for comparison in one chart.</a:t>
            </a:r>
          </a:p>
          <a:p>
            <a:br>
              <a:rPr lang="en-US" dirty="0"/>
            </a:br>
            <a:r>
              <a:rPr lang="en-US" dirty="0"/>
              <a:t>Silhouette Score- is the ratio of difference between the mean nearest-cluster distance and mean intra-cluster distance over the maximum between both scores. The score ranges from -1 to +1. +1 indicates a highly dense cluster while scores close to 0 indicates overlapping clusters and -1 indicates incorrect clustering.</a:t>
            </a:r>
            <a:br>
              <a:rPr lang="en-US" dirty="0"/>
            </a:br>
            <a:r>
              <a:rPr lang="en-US" dirty="0"/>
              <a:t>s=(b-a)/max(</a:t>
            </a:r>
            <a:r>
              <a:rPr lang="en-US" dirty="0" err="1"/>
              <a:t>b,a</a:t>
            </a:r>
            <a:r>
              <a:rPr lang="en-US" dirty="0"/>
              <a:t>)</a:t>
            </a:r>
            <a:br>
              <a:rPr lang="en-US" dirty="0"/>
            </a:br>
            <a:r>
              <a:rPr lang="en-US" dirty="0"/>
              <a:t>mean intra-cluster distance (a)</a:t>
            </a:r>
            <a:br>
              <a:rPr lang="en-US" dirty="0"/>
            </a:br>
            <a:r>
              <a:rPr lang="en-US" dirty="0"/>
              <a:t>mean nearest-cluster distance (b)</a:t>
            </a:r>
            <a:br>
              <a:rPr lang="en-US" dirty="0"/>
            </a:br>
            <a:r>
              <a:rPr lang="en-US" dirty="0"/>
              <a:t>Homogeneity Score- Each cluster contains only members of a single class. </a:t>
            </a:r>
          </a:p>
          <a:p>
            <a:r>
              <a:rPr lang="en-US" dirty="0"/>
              <a:t>Completeness Score-All members of a given class are assigned to the same cluster. </a:t>
            </a:r>
          </a:p>
          <a:p>
            <a:r>
              <a:rPr lang="en-US" dirty="0"/>
              <a:t>Adjusted Rand Score-The Rand Index compares how pairs of </a:t>
            </a:r>
            <a:r>
              <a:rPr lang="en-US" dirty="0" err="1"/>
              <a:t>datapoints</a:t>
            </a:r>
            <a:r>
              <a:rPr lang="en-US" dirty="0"/>
              <a:t> relate in the ground truth and in the post-clustering </a:t>
            </a:r>
            <a:r>
              <a:rPr lang="en-US" dirty="0" err="1"/>
              <a:t>assignment.There</a:t>
            </a:r>
            <a:r>
              <a:rPr lang="en-US" dirty="0"/>
              <a:t> are four possible types of pair relationships:</a:t>
            </a:r>
            <a:br>
              <a:rPr lang="en-US" dirty="0"/>
            </a:br>
            <a:r>
              <a:rPr lang="en-US" dirty="0"/>
              <a:t>a=Members of the same cluster in the ground truth match same cluster in the new solution.</a:t>
            </a:r>
            <a:br>
              <a:rPr lang="en-US" dirty="0"/>
            </a:br>
            <a:r>
              <a:rPr lang="en-US" dirty="0"/>
              <a:t>b=Members of the same cluster in the ground truth match different clusters in the new solution.</a:t>
            </a:r>
            <a:br>
              <a:rPr lang="en-US" dirty="0"/>
            </a:br>
            <a:r>
              <a:rPr lang="en-US" dirty="0"/>
              <a:t>c=Members of different clusters in the ground truth match the same cluster in the new solution.</a:t>
            </a:r>
            <a:br>
              <a:rPr lang="en-US" dirty="0"/>
            </a:br>
            <a:r>
              <a:rPr lang="en-US" dirty="0"/>
              <a:t>d=Members of different clusters in the ground truth match different clusters in the new solution.</a:t>
            </a:r>
            <a:br>
              <a:rPr lang="en-US" dirty="0"/>
            </a:br>
            <a:r>
              <a:rPr lang="en-US" dirty="0"/>
              <a:t>E(RI)- expected RI</a:t>
            </a:r>
            <a:br>
              <a:rPr lang="en-US" dirty="0"/>
            </a:br>
            <a:r>
              <a:rPr lang="en-US" dirty="0"/>
              <a:t>RI=(</a:t>
            </a:r>
            <a:r>
              <a:rPr lang="en-US" dirty="0" err="1"/>
              <a:t>a+c</a:t>
            </a:r>
            <a:r>
              <a:rPr lang="en-US" dirty="0"/>
              <a:t>)/sum(</a:t>
            </a:r>
            <a:r>
              <a:rPr lang="en-US" dirty="0" err="1"/>
              <a:t>a,b,c,d</a:t>
            </a:r>
            <a:r>
              <a:rPr lang="en-US" dirty="0"/>
              <a:t>)</a:t>
            </a:r>
            <a:br>
              <a:rPr lang="en-US" dirty="0"/>
            </a:br>
            <a:r>
              <a:rPr lang="en-US" dirty="0"/>
              <a:t>ARI=(RI-E(RI)/(max(RI)-E(RI))</a:t>
            </a:r>
          </a:p>
          <a:p>
            <a:r>
              <a:rPr lang="en-US" dirty="0"/>
              <a:t>Source: </a:t>
            </a:r>
            <a:r>
              <a:rPr lang="en-US" dirty="0" err="1"/>
              <a:t>Caliński</a:t>
            </a:r>
            <a:r>
              <a:rPr lang="en-US" dirty="0"/>
              <a:t>, T., &amp; </a:t>
            </a:r>
            <a:r>
              <a:rPr lang="en-US" dirty="0" err="1"/>
              <a:t>Harabasz</a:t>
            </a:r>
            <a:r>
              <a:rPr lang="en-US" dirty="0"/>
              <a:t>, J. (1974). “A dendrite method for cluster analysis”. Communications in Statistics-theory and Methods 3: 1-27. doi:10.1080/03610926.2011.560741. </a:t>
            </a:r>
          </a:p>
          <a:p>
            <a:r>
              <a:rPr lang="en-US" dirty="0"/>
              <a:t>Source: Peter J. </a:t>
            </a:r>
            <a:r>
              <a:rPr lang="en-US" dirty="0" err="1"/>
              <a:t>Rousseeuw</a:t>
            </a:r>
            <a:r>
              <a:rPr lang="en-US" dirty="0"/>
              <a:t> (1987). “Silhouettes: a Graphical Aid to the Interpretation and Validation of Cluster Analysis”. Computational and Applied Mathematics 20: 53–65. doi:10.1016/0377-0427(87)90125-7.</a:t>
            </a:r>
          </a:p>
          <a:p>
            <a:endParaRPr lang="en-US" dirty="0"/>
          </a:p>
          <a:p>
            <a:endParaRPr lang="en-US" dirty="0"/>
          </a:p>
          <a:p>
            <a:endParaRPr lang="en-US" dirty="0"/>
          </a:p>
          <a:p>
            <a:endParaRPr lang="en-US" dirty="0"/>
          </a:p>
          <a:p>
            <a:pPr marL="0" indent="0">
              <a:buNone/>
            </a:pPr>
            <a:endParaRPr lang="en-US" sz="4600" dirty="0"/>
          </a:p>
          <a:p>
            <a:endParaRPr lang="en-US" sz="4600" dirty="0"/>
          </a:p>
          <a:p>
            <a:endParaRPr lang="en-US" dirty="0"/>
          </a:p>
        </p:txBody>
      </p:sp>
    </p:spTree>
    <p:extLst>
      <p:ext uri="{BB962C8B-B14F-4D97-AF65-F5344CB8AC3E}">
        <p14:creationId xmlns:p14="http://schemas.microsoft.com/office/powerpoint/2010/main" val="21630280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accent2">
            <a:lumMod val="60000"/>
            <a:lumOff val="4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2203CF-36DB-3142-8294-DD9C36396447}"/>
              </a:ext>
            </a:extLst>
          </p:cNvPr>
          <p:cNvSpPr>
            <a:spLocks noGrp="1"/>
          </p:cNvSpPr>
          <p:nvPr>
            <p:ph type="title"/>
          </p:nvPr>
        </p:nvSpPr>
        <p:spPr>
          <a:xfrm>
            <a:off x="3163029" y="436592"/>
            <a:ext cx="5865942" cy="809111"/>
          </a:xfrm>
        </p:spPr>
        <p:txBody>
          <a:bodyPr/>
          <a:lstStyle/>
          <a:p>
            <a:r>
              <a:rPr lang="en-US" dirty="0"/>
              <a:t>K-cluster determination</a:t>
            </a:r>
          </a:p>
        </p:txBody>
      </p:sp>
      <p:pic>
        <p:nvPicPr>
          <p:cNvPr id="9" name="Content Placeholder 8">
            <a:extLst>
              <a:ext uri="{FF2B5EF4-FFF2-40B4-BE49-F238E27FC236}">
                <a16:creationId xmlns:a16="http://schemas.microsoft.com/office/drawing/2014/main" id="{ED071EBC-2734-E440-8583-E85D146D3E8F}"/>
              </a:ext>
            </a:extLst>
          </p:cNvPr>
          <p:cNvPicPr>
            <a:picLocks noGrp="1" noChangeAspect="1"/>
          </p:cNvPicPr>
          <p:nvPr>
            <p:ph idx="1"/>
          </p:nvPr>
        </p:nvPicPr>
        <p:blipFill>
          <a:blip r:embed="rId2"/>
          <a:stretch>
            <a:fillRect/>
          </a:stretch>
        </p:blipFill>
        <p:spPr>
          <a:xfrm>
            <a:off x="3066239" y="1638301"/>
            <a:ext cx="5777974" cy="4660900"/>
          </a:xfrm>
        </p:spPr>
      </p:pic>
    </p:spTree>
    <p:extLst>
      <p:ext uri="{BB962C8B-B14F-4D97-AF65-F5344CB8AC3E}">
        <p14:creationId xmlns:p14="http://schemas.microsoft.com/office/powerpoint/2010/main" val="29041421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accent2">
            <a:lumMod val="60000"/>
            <a:lumOff val="40000"/>
          </a:schemeClr>
        </a:solidFill>
        <a:effectLst/>
      </p:bgPr>
    </p:bg>
    <p:spTree>
      <p:nvGrpSpPr>
        <p:cNvPr id="1" name=""/>
        <p:cNvGrpSpPr/>
        <p:nvPr/>
      </p:nvGrpSpPr>
      <p:grpSpPr>
        <a:xfrm>
          <a:off x="0" y="0"/>
          <a:ext cx="0" cy="0"/>
          <a:chOff x="0" y="0"/>
          <a:chExt cx="0" cy="0"/>
        </a:xfrm>
      </p:grpSpPr>
      <p:graphicFrame>
        <p:nvGraphicFramePr>
          <p:cNvPr id="7" name="Content Placeholder 6">
            <a:extLst>
              <a:ext uri="{FF2B5EF4-FFF2-40B4-BE49-F238E27FC236}">
                <a16:creationId xmlns:a16="http://schemas.microsoft.com/office/drawing/2014/main" id="{1C0988D8-6B53-3943-9EE6-471258518059}"/>
              </a:ext>
            </a:extLst>
          </p:cNvPr>
          <p:cNvGraphicFramePr>
            <a:graphicFrameLocks noGrp="1"/>
          </p:cNvGraphicFramePr>
          <p:nvPr>
            <p:ph sz="half" idx="2"/>
            <p:extLst>
              <p:ext uri="{D42A27DB-BD31-4B8C-83A1-F6EECF244321}">
                <p14:modId xmlns:p14="http://schemas.microsoft.com/office/powerpoint/2010/main" val="1308593587"/>
              </p:ext>
            </p:extLst>
          </p:nvPr>
        </p:nvGraphicFramePr>
        <p:xfrm>
          <a:off x="1956851" y="2204342"/>
          <a:ext cx="3210002" cy="1920995"/>
        </p:xfrm>
        <a:graphic>
          <a:graphicData uri="http://schemas.openxmlformats.org/drawingml/2006/table">
            <a:tbl>
              <a:tblPr>
                <a:tableStyleId>{5C22544A-7EE6-4342-B048-85BDC9FD1C3A}</a:tableStyleId>
              </a:tblPr>
              <a:tblGrid>
                <a:gridCol w="2312027">
                  <a:extLst>
                    <a:ext uri="{9D8B030D-6E8A-4147-A177-3AD203B41FA5}">
                      <a16:colId xmlns:a16="http://schemas.microsoft.com/office/drawing/2014/main" val="421663234"/>
                    </a:ext>
                  </a:extLst>
                </a:gridCol>
                <a:gridCol w="897975">
                  <a:extLst>
                    <a:ext uri="{9D8B030D-6E8A-4147-A177-3AD203B41FA5}">
                      <a16:colId xmlns:a16="http://schemas.microsoft.com/office/drawing/2014/main" val="2728828451"/>
                    </a:ext>
                  </a:extLst>
                </a:gridCol>
              </a:tblGrid>
              <a:tr h="140403">
                <a:tc gridSpan="2">
                  <a:txBody>
                    <a:bodyPr/>
                    <a:lstStyle/>
                    <a:p>
                      <a:pPr algn="ctr" fontAlgn="ctr"/>
                      <a:r>
                        <a:rPr lang="en-US" sz="1200" u="none" strike="noStrike" dirty="0">
                          <a:effectLst/>
                        </a:rPr>
                        <a:t>Mean-Shift</a:t>
                      </a:r>
                      <a:endParaRPr lang="en-US" sz="1200" b="0" i="0" u="none" strike="noStrike" dirty="0">
                        <a:solidFill>
                          <a:srgbClr val="000000"/>
                        </a:solidFill>
                        <a:effectLst/>
                        <a:latin typeface="Calibri" panose="020F0502020204030204" pitchFamily="34" charset="0"/>
                      </a:endParaRPr>
                    </a:p>
                  </a:txBody>
                  <a:tcPr marL="9525" marR="9525" marT="9525" marB="0" anchor="ctr"/>
                </a:tc>
                <a:tc hMerge="1">
                  <a:txBody>
                    <a:bodyPr/>
                    <a:lstStyle/>
                    <a:p>
                      <a:endParaRPr lang="en-US"/>
                    </a:p>
                  </a:txBody>
                  <a:tcPr/>
                </a:tc>
                <a:extLst>
                  <a:ext uri="{0D108BD9-81ED-4DB2-BD59-A6C34878D82A}">
                    <a16:rowId xmlns:a16="http://schemas.microsoft.com/office/drawing/2014/main" val="2432560302"/>
                  </a:ext>
                </a:extLst>
              </a:tr>
              <a:tr h="345718">
                <a:tc>
                  <a:txBody>
                    <a:bodyPr/>
                    <a:lstStyle/>
                    <a:p>
                      <a:pPr algn="ctr" fontAlgn="ctr"/>
                      <a:r>
                        <a:rPr lang="en-US" sz="1200" u="none" strike="noStrike" dirty="0">
                          <a:effectLst/>
                        </a:rPr>
                        <a:t>Number of Estimated Clusters:</a:t>
                      </a:r>
                      <a:endParaRPr lang="en-US" sz="12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200" u="none" strike="noStrike" dirty="0">
                          <a:effectLst/>
                        </a:rPr>
                        <a:t>3</a:t>
                      </a:r>
                      <a:endParaRPr lang="en-US" sz="12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795974593"/>
                  </a:ext>
                </a:extLst>
              </a:tr>
              <a:tr h="345718">
                <a:tc>
                  <a:txBody>
                    <a:bodyPr/>
                    <a:lstStyle/>
                    <a:p>
                      <a:pPr algn="ctr" fontAlgn="ctr"/>
                      <a:r>
                        <a:rPr lang="en-US" sz="1200" u="none" strike="noStrike" dirty="0" err="1">
                          <a:effectLst/>
                        </a:rPr>
                        <a:t>Calinski</a:t>
                      </a:r>
                      <a:r>
                        <a:rPr lang="en-US" sz="1200" u="none" strike="noStrike" dirty="0">
                          <a:effectLst/>
                        </a:rPr>
                        <a:t> </a:t>
                      </a:r>
                      <a:r>
                        <a:rPr lang="en-US" sz="1200" u="none" strike="noStrike" dirty="0" err="1">
                          <a:effectLst/>
                        </a:rPr>
                        <a:t>Harabaz</a:t>
                      </a:r>
                      <a:r>
                        <a:rPr lang="en-US" sz="1200" u="none" strike="noStrike" dirty="0">
                          <a:effectLst/>
                        </a:rPr>
                        <a:t> Score</a:t>
                      </a:r>
                      <a:endParaRPr lang="en-US" sz="12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200" u="none" strike="noStrike">
                          <a:effectLst/>
                        </a:rPr>
                        <a:t>0.09</a:t>
                      </a:r>
                      <a:endParaRPr lang="en-US" sz="12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795046919"/>
                  </a:ext>
                </a:extLst>
              </a:tr>
              <a:tr h="345718">
                <a:tc>
                  <a:txBody>
                    <a:bodyPr/>
                    <a:lstStyle/>
                    <a:p>
                      <a:pPr algn="ctr" fontAlgn="ctr"/>
                      <a:r>
                        <a:rPr lang="en-US" sz="1200" u="none" strike="noStrike">
                          <a:effectLst/>
                        </a:rPr>
                        <a:t>Silhouette Score</a:t>
                      </a:r>
                      <a:endParaRPr lang="en-US" sz="12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200" u="none" strike="noStrike">
                          <a:effectLst/>
                        </a:rPr>
                        <a:t>0.35</a:t>
                      </a:r>
                      <a:endParaRPr lang="en-US" sz="12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090699438"/>
                  </a:ext>
                </a:extLst>
              </a:tr>
              <a:tr h="345718">
                <a:tc>
                  <a:txBody>
                    <a:bodyPr/>
                    <a:lstStyle/>
                    <a:p>
                      <a:pPr algn="ctr" fontAlgn="ctr"/>
                      <a:r>
                        <a:rPr lang="en-US" sz="1200" u="none" strike="noStrike">
                          <a:effectLst/>
                        </a:rPr>
                        <a:t>Homogenity Score</a:t>
                      </a:r>
                      <a:endParaRPr lang="en-US" sz="12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200" u="none" strike="noStrike">
                          <a:effectLst/>
                        </a:rPr>
                        <a:t>0.15</a:t>
                      </a:r>
                      <a:endParaRPr lang="en-US" sz="12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827051703"/>
                  </a:ext>
                </a:extLst>
              </a:tr>
              <a:tr h="345718">
                <a:tc>
                  <a:txBody>
                    <a:bodyPr/>
                    <a:lstStyle/>
                    <a:p>
                      <a:pPr algn="ctr" fontAlgn="ctr"/>
                      <a:r>
                        <a:rPr lang="en-US" sz="1200" u="none" strike="noStrike">
                          <a:effectLst/>
                        </a:rPr>
                        <a:t>Completeness Score </a:t>
                      </a:r>
                      <a:endParaRPr lang="en-US" sz="12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200" u="none" strike="noStrike" dirty="0">
                          <a:effectLst/>
                        </a:rPr>
                        <a:t>0.02</a:t>
                      </a:r>
                      <a:endParaRPr lang="en-US" sz="12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254599284"/>
                  </a:ext>
                </a:extLst>
              </a:tr>
            </a:tbl>
          </a:graphicData>
        </a:graphic>
      </p:graphicFrame>
      <p:graphicFrame>
        <p:nvGraphicFramePr>
          <p:cNvPr id="8" name="Content Placeholder 7">
            <a:extLst>
              <a:ext uri="{FF2B5EF4-FFF2-40B4-BE49-F238E27FC236}">
                <a16:creationId xmlns:a16="http://schemas.microsoft.com/office/drawing/2014/main" id="{9589E5E9-D18B-9844-B0D0-C4A11CD0128D}"/>
              </a:ext>
            </a:extLst>
          </p:cNvPr>
          <p:cNvGraphicFramePr>
            <a:graphicFrameLocks noGrp="1"/>
          </p:cNvGraphicFramePr>
          <p:nvPr>
            <p:ph sz="quarter" idx="4"/>
            <p:extLst>
              <p:ext uri="{D42A27DB-BD31-4B8C-83A1-F6EECF244321}">
                <p14:modId xmlns:p14="http://schemas.microsoft.com/office/powerpoint/2010/main" val="323231619"/>
              </p:ext>
            </p:extLst>
          </p:nvPr>
        </p:nvGraphicFramePr>
        <p:xfrm>
          <a:off x="1956851" y="4126278"/>
          <a:ext cx="3210002" cy="1004899"/>
        </p:xfrm>
        <a:graphic>
          <a:graphicData uri="http://schemas.openxmlformats.org/drawingml/2006/table">
            <a:tbl>
              <a:tblPr>
                <a:tableStyleId>{5C22544A-7EE6-4342-B048-85BDC9FD1C3A}</a:tableStyleId>
              </a:tblPr>
              <a:tblGrid>
                <a:gridCol w="1695850">
                  <a:extLst>
                    <a:ext uri="{9D8B030D-6E8A-4147-A177-3AD203B41FA5}">
                      <a16:colId xmlns:a16="http://schemas.microsoft.com/office/drawing/2014/main" val="574167975"/>
                    </a:ext>
                  </a:extLst>
                </a:gridCol>
                <a:gridCol w="1514152">
                  <a:extLst>
                    <a:ext uri="{9D8B030D-6E8A-4147-A177-3AD203B41FA5}">
                      <a16:colId xmlns:a16="http://schemas.microsoft.com/office/drawing/2014/main" val="1078574793"/>
                    </a:ext>
                  </a:extLst>
                </a:gridCol>
              </a:tblGrid>
              <a:tr h="231034">
                <a:tc gridSpan="2">
                  <a:txBody>
                    <a:bodyPr/>
                    <a:lstStyle/>
                    <a:p>
                      <a:pPr algn="ctr" fontAlgn="ctr"/>
                      <a:r>
                        <a:rPr lang="en-US" sz="1200" u="none" strike="noStrike" dirty="0">
                          <a:effectLst/>
                        </a:rPr>
                        <a:t> Mean Shift Cluster Percentages</a:t>
                      </a:r>
                      <a:endParaRPr lang="en-US" sz="1200" b="0" i="0" u="none" strike="noStrike" dirty="0">
                        <a:solidFill>
                          <a:srgbClr val="000000"/>
                        </a:solidFill>
                        <a:effectLst/>
                        <a:latin typeface="Calibri" panose="020F0502020204030204" pitchFamily="34" charset="0"/>
                      </a:endParaRPr>
                    </a:p>
                  </a:txBody>
                  <a:tcPr marL="9525" marR="9525" marT="9525" marB="0" anchor="ctr"/>
                </a:tc>
                <a:tc hMerge="1">
                  <a:txBody>
                    <a:bodyPr/>
                    <a:lstStyle/>
                    <a:p>
                      <a:endParaRPr lang="en-US"/>
                    </a:p>
                  </a:txBody>
                  <a:tcPr/>
                </a:tc>
                <a:extLst>
                  <a:ext uri="{0D108BD9-81ED-4DB2-BD59-A6C34878D82A}">
                    <a16:rowId xmlns:a16="http://schemas.microsoft.com/office/drawing/2014/main" val="1880917115"/>
                  </a:ext>
                </a:extLst>
              </a:tr>
              <a:tr h="257955">
                <a:tc>
                  <a:txBody>
                    <a:bodyPr/>
                    <a:lstStyle/>
                    <a:p>
                      <a:pPr algn="ctr" fontAlgn="ctr"/>
                      <a:r>
                        <a:rPr lang="en-US" sz="1200" u="none" strike="noStrike">
                          <a:effectLst/>
                        </a:rPr>
                        <a:t>0</a:t>
                      </a:r>
                      <a:endParaRPr lang="en-US" sz="12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200" u="none" strike="noStrike" dirty="0">
                          <a:effectLst/>
                        </a:rPr>
                        <a:t>97.5</a:t>
                      </a:r>
                      <a:endParaRPr lang="en-US" sz="12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911525165"/>
                  </a:ext>
                </a:extLst>
              </a:tr>
              <a:tr h="257955">
                <a:tc>
                  <a:txBody>
                    <a:bodyPr/>
                    <a:lstStyle/>
                    <a:p>
                      <a:pPr algn="ctr" fontAlgn="ctr"/>
                      <a:r>
                        <a:rPr lang="en-US" sz="1200" u="none" strike="noStrike">
                          <a:effectLst/>
                        </a:rPr>
                        <a:t>1</a:t>
                      </a:r>
                      <a:endParaRPr lang="en-US" sz="12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200" u="none" strike="noStrike">
                          <a:effectLst/>
                        </a:rPr>
                        <a:t>1.9</a:t>
                      </a:r>
                      <a:endParaRPr lang="en-US" sz="12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645513803"/>
                  </a:ext>
                </a:extLst>
              </a:tr>
              <a:tr h="257955">
                <a:tc>
                  <a:txBody>
                    <a:bodyPr/>
                    <a:lstStyle/>
                    <a:p>
                      <a:pPr algn="ctr" fontAlgn="ctr"/>
                      <a:r>
                        <a:rPr lang="en-US" sz="1200" u="none" strike="noStrike">
                          <a:effectLst/>
                        </a:rPr>
                        <a:t>2</a:t>
                      </a:r>
                      <a:endParaRPr lang="en-US" sz="12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200" u="none" strike="noStrike" dirty="0">
                          <a:effectLst/>
                        </a:rPr>
                        <a:t>0.6</a:t>
                      </a:r>
                      <a:endParaRPr lang="en-US" sz="12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275676222"/>
                  </a:ext>
                </a:extLst>
              </a:tr>
            </a:tbl>
          </a:graphicData>
        </a:graphic>
      </p:graphicFrame>
      <p:sp>
        <p:nvSpPr>
          <p:cNvPr id="6" name="Title 5">
            <a:extLst>
              <a:ext uri="{FF2B5EF4-FFF2-40B4-BE49-F238E27FC236}">
                <a16:creationId xmlns:a16="http://schemas.microsoft.com/office/drawing/2014/main" id="{83EF9CC4-629E-B74C-891B-673DBF4C5EA5}"/>
              </a:ext>
            </a:extLst>
          </p:cNvPr>
          <p:cNvSpPr>
            <a:spLocks noGrp="1"/>
          </p:cNvSpPr>
          <p:nvPr>
            <p:ph type="title"/>
          </p:nvPr>
        </p:nvSpPr>
        <p:spPr>
          <a:xfrm>
            <a:off x="1956851" y="756576"/>
            <a:ext cx="8762929" cy="1188720"/>
          </a:xfrm>
        </p:spPr>
        <p:txBody>
          <a:bodyPr/>
          <a:lstStyle/>
          <a:p>
            <a:r>
              <a:rPr lang="en-US" dirty="0"/>
              <a:t>Comparison of K-means and mean shift</a:t>
            </a:r>
          </a:p>
        </p:txBody>
      </p:sp>
      <p:graphicFrame>
        <p:nvGraphicFramePr>
          <p:cNvPr id="9" name="Table 8">
            <a:extLst>
              <a:ext uri="{FF2B5EF4-FFF2-40B4-BE49-F238E27FC236}">
                <a16:creationId xmlns:a16="http://schemas.microsoft.com/office/drawing/2014/main" id="{5831C6BE-BDC2-034D-938F-0BC080633EB7}"/>
              </a:ext>
            </a:extLst>
          </p:cNvPr>
          <p:cNvGraphicFramePr>
            <a:graphicFrameLocks noGrp="1"/>
          </p:cNvGraphicFramePr>
          <p:nvPr>
            <p:extLst>
              <p:ext uri="{D42A27DB-BD31-4B8C-83A1-F6EECF244321}">
                <p14:modId xmlns:p14="http://schemas.microsoft.com/office/powerpoint/2010/main" val="4236282783"/>
              </p:ext>
            </p:extLst>
          </p:nvPr>
        </p:nvGraphicFramePr>
        <p:xfrm>
          <a:off x="6800591" y="4125337"/>
          <a:ext cx="3209544" cy="1005840"/>
        </p:xfrm>
        <a:graphic>
          <a:graphicData uri="http://schemas.openxmlformats.org/drawingml/2006/table">
            <a:tbl>
              <a:tblPr>
                <a:tableStyleId>{5C22544A-7EE6-4342-B048-85BDC9FD1C3A}</a:tableStyleId>
              </a:tblPr>
              <a:tblGrid>
                <a:gridCol w="1695608">
                  <a:extLst>
                    <a:ext uri="{9D8B030D-6E8A-4147-A177-3AD203B41FA5}">
                      <a16:colId xmlns:a16="http://schemas.microsoft.com/office/drawing/2014/main" val="1948671516"/>
                    </a:ext>
                  </a:extLst>
                </a:gridCol>
                <a:gridCol w="1513936">
                  <a:extLst>
                    <a:ext uri="{9D8B030D-6E8A-4147-A177-3AD203B41FA5}">
                      <a16:colId xmlns:a16="http://schemas.microsoft.com/office/drawing/2014/main" val="11553862"/>
                    </a:ext>
                  </a:extLst>
                </a:gridCol>
              </a:tblGrid>
              <a:tr h="251460">
                <a:tc gridSpan="2">
                  <a:txBody>
                    <a:bodyPr/>
                    <a:lstStyle/>
                    <a:p>
                      <a:pPr algn="ctr" fontAlgn="ctr"/>
                      <a:r>
                        <a:rPr lang="en-US" sz="1200" u="none" strike="noStrike">
                          <a:effectLst/>
                        </a:rPr>
                        <a:t>K-Means Cluster Percentages</a:t>
                      </a:r>
                      <a:endParaRPr lang="en-US" sz="1200" b="0" i="0" u="none" strike="noStrike">
                        <a:solidFill>
                          <a:srgbClr val="000000"/>
                        </a:solidFill>
                        <a:effectLst/>
                        <a:latin typeface="Calibri" panose="020F0502020204030204" pitchFamily="34" charset="0"/>
                      </a:endParaRPr>
                    </a:p>
                  </a:txBody>
                  <a:tcPr marL="9525" marR="9525" marT="9525" marB="0" anchor="ctr"/>
                </a:tc>
                <a:tc hMerge="1">
                  <a:txBody>
                    <a:bodyPr/>
                    <a:lstStyle/>
                    <a:p>
                      <a:endParaRPr lang="en-US"/>
                    </a:p>
                  </a:txBody>
                  <a:tcPr/>
                </a:tc>
                <a:extLst>
                  <a:ext uri="{0D108BD9-81ED-4DB2-BD59-A6C34878D82A}">
                    <a16:rowId xmlns:a16="http://schemas.microsoft.com/office/drawing/2014/main" val="1081215973"/>
                  </a:ext>
                </a:extLst>
              </a:tr>
              <a:tr h="251460">
                <a:tc>
                  <a:txBody>
                    <a:bodyPr/>
                    <a:lstStyle/>
                    <a:p>
                      <a:pPr algn="ctr" fontAlgn="ctr"/>
                      <a:r>
                        <a:rPr lang="en-US" sz="1200" u="none" strike="noStrike">
                          <a:effectLst/>
                        </a:rPr>
                        <a:t>0</a:t>
                      </a:r>
                      <a:endParaRPr lang="en-US" sz="12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200" u="none" strike="noStrike" dirty="0">
                          <a:effectLst/>
                        </a:rPr>
                        <a:t>47.5</a:t>
                      </a:r>
                      <a:endParaRPr lang="en-US" sz="12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38775111"/>
                  </a:ext>
                </a:extLst>
              </a:tr>
              <a:tr h="251460">
                <a:tc>
                  <a:txBody>
                    <a:bodyPr/>
                    <a:lstStyle/>
                    <a:p>
                      <a:pPr algn="ctr" fontAlgn="ctr"/>
                      <a:r>
                        <a:rPr lang="en-US" sz="1200" u="none" strike="noStrike">
                          <a:effectLst/>
                        </a:rPr>
                        <a:t>1</a:t>
                      </a:r>
                      <a:endParaRPr lang="en-US" sz="12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200" u="none" strike="noStrike" dirty="0">
                          <a:effectLst/>
                        </a:rPr>
                        <a:t>29.3</a:t>
                      </a:r>
                      <a:endParaRPr lang="en-US" sz="12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641271494"/>
                  </a:ext>
                </a:extLst>
              </a:tr>
              <a:tr h="251460">
                <a:tc>
                  <a:txBody>
                    <a:bodyPr/>
                    <a:lstStyle/>
                    <a:p>
                      <a:pPr algn="ctr" fontAlgn="ctr"/>
                      <a:r>
                        <a:rPr lang="en-US" sz="1200" u="none" strike="noStrike">
                          <a:effectLst/>
                        </a:rPr>
                        <a:t>2</a:t>
                      </a:r>
                      <a:endParaRPr lang="en-US" sz="12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200" u="none" strike="noStrike" dirty="0">
                          <a:effectLst/>
                        </a:rPr>
                        <a:t>23.3</a:t>
                      </a:r>
                      <a:endParaRPr lang="en-US" sz="12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739540263"/>
                  </a:ext>
                </a:extLst>
              </a:tr>
            </a:tbl>
          </a:graphicData>
        </a:graphic>
      </p:graphicFrame>
      <p:graphicFrame>
        <p:nvGraphicFramePr>
          <p:cNvPr id="10" name="Table 9">
            <a:extLst>
              <a:ext uri="{FF2B5EF4-FFF2-40B4-BE49-F238E27FC236}">
                <a16:creationId xmlns:a16="http://schemas.microsoft.com/office/drawing/2014/main" id="{01D802FD-14B9-A640-A292-590A0977E608}"/>
              </a:ext>
            </a:extLst>
          </p:cNvPr>
          <p:cNvGraphicFramePr>
            <a:graphicFrameLocks noGrp="1"/>
          </p:cNvGraphicFramePr>
          <p:nvPr>
            <p:extLst>
              <p:ext uri="{D42A27DB-BD31-4B8C-83A1-F6EECF244321}">
                <p14:modId xmlns:p14="http://schemas.microsoft.com/office/powerpoint/2010/main" val="3997149665"/>
              </p:ext>
            </p:extLst>
          </p:nvPr>
        </p:nvGraphicFramePr>
        <p:xfrm>
          <a:off x="6800591" y="2205097"/>
          <a:ext cx="3209544" cy="1920240"/>
        </p:xfrm>
        <a:graphic>
          <a:graphicData uri="http://schemas.openxmlformats.org/drawingml/2006/table">
            <a:tbl>
              <a:tblPr>
                <a:tableStyleId>{5C22544A-7EE6-4342-B048-85BDC9FD1C3A}</a:tableStyleId>
              </a:tblPr>
              <a:tblGrid>
                <a:gridCol w="2311697">
                  <a:extLst>
                    <a:ext uri="{9D8B030D-6E8A-4147-A177-3AD203B41FA5}">
                      <a16:colId xmlns:a16="http://schemas.microsoft.com/office/drawing/2014/main" val="635313364"/>
                    </a:ext>
                  </a:extLst>
                </a:gridCol>
                <a:gridCol w="897847">
                  <a:extLst>
                    <a:ext uri="{9D8B030D-6E8A-4147-A177-3AD203B41FA5}">
                      <a16:colId xmlns:a16="http://schemas.microsoft.com/office/drawing/2014/main" val="4129536138"/>
                    </a:ext>
                  </a:extLst>
                </a:gridCol>
              </a:tblGrid>
              <a:tr h="320040">
                <a:tc gridSpan="2">
                  <a:txBody>
                    <a:bodyPr/>
                    <a:lstStyle/>
                    <a:p>
                      <a:pPr algn="ctr" fontAlgn="ctr"/>
                      <a:r>
                        <a:rPr lang="en-US" sz="1200" u="none" strike="noStrike" dirty="0">
                          <a:effectLst/>
                        </a:rPr>
                        <a:t>K-Means</a:t>
                      </a:r>
                      <a:endParaRPr lang="en-US" sz="1200" b="0" i="0" u="none" strike="noStrike" dirty="0">
                        <a:solidFill>
                          <a:srgbClr val="000000"/>
                        </a:solidFill>
                        <a:effectLst/>
                        <a:latin typeface="Calibri" panose="020F0502020204030204" pitchFamily="34" charset="0"/>
                      </a:endParaRPr>
                    </a:p>
                  </a:txBody>
                  <a:tcPr marL="9525" marR="9525" marT="9525" marB="0" anchor="ctr"/>
                </a:tc>
                <a:tc hMerge="1">
                  <a:txBody>
                    <a:bodyPr/>
                    <a:lstStyle/>
                    <a:p>
                      <a:endParaRPr lang="en-US"/>
                    </a:p>
                  </a:txBody>
                  <a:tcPr/>
                </a:tc>
                <a:extLst>
                  <a:ext uri="{0D108BD9-81ED-4DB2-BD59-A6C34878D82A}">
                    <a16:rowId xmlns:a16="http://schemas.microsoft.com/office/drawing/2014/main" val="2425538879"/>
                  </a:ext>
                </a:extLst>
              </a:tr>
              <a:tr h="320040">
                <a:tc>
                  <a:txBody>
                    <a:bodyPr/>
                    <a:lstStyle/>
                    <a:p>
                      <a:pPr algn="ctr" fontAlgn="ctr"/>
                      <a:r>
                        <a:rPr lang="en-US" sz="1200" u="none" strike="noStrike">
                          <a:effectLst/>
                        </a:rPr>
                        <a:t>Number of Clusters</a:t>
                      </a:r>
                      <a:endParaRPr lang="en-US" sz="12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200" u="none" strike="noStrike">
                          <a:effectLst/>
                        </a:rPr>
                        <a:t>3</a:t>
                      </a:r>
                      <a:endParaRPr lang="en-US" sz="12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75196570"/>
                  </a:ext>
                </a:extLst>
              </a:tr>
              <a:tr h="320040">
                <a:tc>
                  <a:txBody>
                    <a:bodyPr/>
                    <a:lstStyle/>
                    <a:p>
                      <a:pPr algn="ctr" fontAlgn="ctr"/>
                      <a:r>
                        <a:rPr lang="en-US" sz="1200" u="none" strike="noStrike" dirty="0" err="1">
                          <a:effectLst/>
                        </a:rPr>
                        <a:t>Calinski</a:t>
                      </a:r>
                      <a:r>
                        <a:rPr lang="en-US" sz="1200" u="none" strike="noStrike" dirty="0">
                          <a:effectLst/>
                        </a:rPr>
                        <a:t> </a:t>
                      </a:r>
                      <a:r>
                        <a:rPr lang="en-US" sz="1200" u="none" strike="noStrike" dirty="0" err="1">
                          <a:effectLst/>
                        </a:rPr>
                        <a:t>Harabaz</a:t>
                      </a:r>
                      <a:r>
                        <a:rPr lang="en-US" sz="1200" u="none" strike="noStrike" dirty="0">
                          <a:effectLst/>
                        </a:rPr>
                        <a:t> Score</a:t>
                      </a:r>
                      <a:endParaRPr lang="en-US" sz="12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200" u="none" strike="noStrike">
                          <a:effectLst/>
                        </a:rPr>
                        <a:t>0.640</a:t>
                      </a:r>
                      <a:endParaRPr lang="en-US" sz="12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429181134"/>
                  </a:ext>
                </a:extLst>
              </a:tr>
              <a:tr h="320040">
                <a:tc>
                  <a:txBody>
                    <a:bodyPr/>
                    <a:lstStyle/>
                    <a:p>
                      <a:pPr algn="ctr" fontAlgn="ctr"/>
                      <a:r>
                        <a:rPr lang="en-US" sz="1200" u="none" strike="noStrike">
                          <a:effectLst/>
                        </a:rPr>
                        <a:t>Silhouette Score</a:t>
                      </a:r>
                      <a:endParaRPr lang="en-US" sz="12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200" u="none" strike="noStrike">
                          <a:effectLst/>
                        </a:rPr>
                        <a:t>0.215</a:t>
                      </a:r>
                      <a:endParaRPr lang="en-US" sz="12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490471079"/>
                  </a:ext>
                </a:extLst>
              </a:tr>
              <a:tr h="320040">
                <a:tc>
                  <a:txBody>
                    <a:bodyPr/>
                    <a:lstStyle/>
                    <a:p>
                      <a:pPr algn="ctr" fontAlgn="ctr"/>
                      <a:r>
                        <a:rPr lang="en-US" sz="1200" u="none" strike="noStrike">
                          <a:effectLst/>
                        </a:rPr>
                        <a:t>Homogenity Score</a:t>
                      </a:r>
                      <a:endParaRPr lang="en-US" sz="12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200" u="none" strike="noStrike">
                          <a:effectLst/>
                        </a:rPr>
                        <a:t>0.362</a:t>
                      </a:r>
                      <a:endParaRPr lang="en-US" sz="12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107072872"/>
                  </a:ext>
                </a:extLst>
              </a:tr>
              <a:tr h="320040">
                <a:tc>
                  <a:txBody>
                    <a:bodyPr/>
                    <a:lstStyle/>
                    <a:p>
                      <a:pPr algn="ctr" fontAlgn="ctr"/>
                      <a:r>
                        <a:rPr lang="en-US" sz="1200" u="none" strike="noStrike">
                          <a:effectLst/>
                        </a:rPr>
                        <a:t>Completeness Score </a:t>
                      </a:r>
                      <a:endParaRPr lang="en-US" sz="12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200" u="none" strike="noStrike" dirty="0">
                          <a:effectLst/>
                        </a:rPr>
                        <a:t>0.460</a:t>
                      </a:r>
                      <a:endParaRPr lang="en-US" sz="12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529976033"/>
                  </a:ext>
                </a:extLst>
              </a:tr>
            </a:tbl>
          </a:graphicData>
        </a:graphic>
      </p:graphicFrame>
    </p:spTree>
    <p:extLst>
      <p:ext uri="{BB962C8B-B14F-4D97-AF65-F5344CB8AC3E}">
        <p14:creationId xmlns:p14="http://schemas.microsoft.com/office/powerpoint/2010/main" val="25123510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accent2">
            <a:lumMod val="60000"/>
            <a:lumOff val="4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0FA389-865F-5345-90A6-919B1273FACA}"/>
              </a:ext>
            </a:extLst>
          </p:cNvPr>
          <p:cNvSpPr>
            <a:spLocks noGrp="1"/>
          </p:cNvSpPr>
          <p:nvPr>
            <p:ph type="title"/>
          </p:nvPr>
        </p:nvSpPr>
        <p:spPr>
          <a:xfrm>
            <a:off x="3357571" y="37040"/>
            <a:ext cx="6316516" cy="347273"/>
          </a:xfrm>
        </p:spPr>
        <p:txBody>
          <a:bodyPr>
            <a:normAutofit fontScale="90000"/>
          </a:bodyPr>
          <a:lstStyle/>
          <a:p>
            <a:r>
              <a:rPr lang="en-US" dirty="0"/>
              <a:t>Applied k-means clustering</a:t>
            </a:r>
          </a:p>
        </p:txBody>
      </p:sp>
      <p:pic>
        <p:nvPicPr>
          <p:cNvPr id="5" name="Content Placeholder 4">
            <a:extLst>
              <a:ext uri="{FF2B5EF4-FFF2-40B4-BE49-F238E27FC236}">
                <a16:creationId xmlns:a16="http://schemas.microsoft.com/office/drawing/2014/main" id="{7C0596A8-1500-FA49-8CAB-E9096B87FD58}"/>
              </a:ext>
            </a:extLst>
          </p:cNvPr>
          <p:cNvPicPr>
            <a:picLocks noGrp="1" noChangeAspect="1"/>
          </p:cNvPicPr>
          <p:nvPr>
            <p:ph idx="1"/>
          </p:nvPr>
        </p:nvPicPr>
        <p:blipFill>
          <a:blip r:embed="rId2"/>
          <a:stretch>
            <a:fillRect/>
          </a:stretch>
        </p:blipFill>
        <p:spPr>
          <a:xfrm>
            <a:off x="154138" y="477079"/>
            <a:ext cx="3839079" cy="6252792"/>
          </a:xfrm>
        </p:spPr>
      </p:pic>
      <p:pic>
        <p:nvPicPr>
          <p:cNvPr id="7" name="Picture 6">
            <a:extLst>
              <a:ext uri="{FF2B5EF4-FFF2-40B4-BE49-F238E27FC236}">
                <a16:creationId xmlns:a16="http://schemas.microsoft.com/office/drawing/2014/main" id="{3DD63E9B-3630-6A49-9354-81E66147144D}"/>
              </a:ext>
            </a:extLst>
          </p:cNvPr>
          <p:cNvPicPr>
            <a:picLocks noChangeAspect="1"/>
          </p:cNvPicPr>
          <p:nvPr/>
        </p:nvPicPr>
        <p:blipFill>
          <a:blip r:embed="rId3"/>
          <a:stretch>
            <a:fillRect/>
          </a:stretch>
        </p:blipFill>
        <p:spPr>
          <a:xfrm>
            <a:off x="4314982" y="477079"/>
            <a:ext cx="3821854" cy="3125544"/>
          </a:xfrm>
          <a:prstGeom prst="rect">
            <a:avLst/>
          </a:prstGeom>
        </p:spPr>
      </p:pic>
      <p:pic>
        <p:nvPicPr>
          <p:cNvPr id="13" name="Picture 12">
            <a:extLst>
              <a:ext uri="{FF2B5EF4-FFF2-40B4-BE49-F238E27FC236}">
                <a16:creationId xmlns:a16="http://schemas.microsoft.com/office/drawing/2014/main" id="{71348295-60DC-0145-9F0E-BC5E3D7DCA1D}"/>
              </a:ext>
            </a:extLst>
          </p:cNvPr>
          <p:cNvPicPr>
            <a:picLocks noChangeAspect="1"/>
          </p:cNvPicPr>
          <p:nvPr/>
        </p:nvPicPr>
        <p:blipFill>
          <a:blip r:embed="rId4"/>
          <a:stretch>
            <a:fillRect/>
          </a:stretch>
        </p:blipFill>
        <p:spPr>
          <a:xfrm>
            <a:off x="4313940" y="3602623"/>
            <a:ext cx="3823938" cy="3127248"/>
          </a:xfrm>
          <a:prstGeom prst="rect">
            <a:avLst/>
          </a:prstGeom>
        </p:spPr>
      </p:pic>
      <p:pic>
        <p:nvPicPr>
          <p:cNvPr id="11" name="Picture 10">
            <a:extLst>
              <a:ext uri="{FF2B5EF4-FFF2-40B4-BE49-F238E27FC236}">
                <a16:creationId xmlns:a16="http://schemas.microsoft.com/office/drawing/2014/main" id="{DE13F9B3-85F7-D341-BD52-A31C47475E06}"/>
              </a:ext>
            </a:extLst>
          </p:cNvPr>
          <p:cNvPicPr>
            <a:picLocks noChangeAspect="1"/>
          </p:cNvPicPr>
          <p:nvPr/>
        </p:nvPicPr>
        <p:blipFill>
          <a:blip r:embed="rId5"/>
          <a:stretch>
            <a:fillRect/>
          </a:stretch>
        </p:blipFill>
        <p:spPr>
          <a:xfrm>
            <a:off x="7617917" y="3602623"/>
            <a:ext cx="3823938" cy="3127248"/>
          </a:xfrm>
          <a:prstGeom prst="rect">
            <a:avLst/>
          </a:prstGeom>
        </p:spPr>
      </p:pic>
      <p:pic>
        <p:nvPicPr>
          <p:cNvPr id="15" name="Picture 14">
            <a:extLst>
              <a:ext uri="{FF2B5EF4-FFF2-40B4-BE49-F238E27FC236}">
                <a16:creationId xmlns:a16="http://schemas.microsoft.com/office/drawing/2014/main" id="{D99C11F4-2CDE-7443-A7E6-4FCD06170209}"/>
              </a:ext>
            </a:extLst>
          </p:cNvPr>
          <p:cNvPicPr>
            <a:picLocks noChangeAspect="1"/>
          </p:cNvPicPr>
          <p:nvPr/>
        </p:nvPicPr>
        <p:blipFill>
          <a:blip r:embed="rId6"/>
          <a:stretch>
            <a:fillRect/>
          </a:stretch>
        </p:blipFill>
        <p:spPr>
          <a:xfrm>
            <a:off x="7617917" y="495180"/>
            <a:ext cx="3823938" cy="3127248"/>
          </a:xfrm>
          <a:prstGeom prst="rect">
            <a:avLst/>
          </a:prstGeom>
        </p:spPr>
      </p:pic>
    </p:spTree>
    <p:extLst>
      <p:ext uri="{BB962C8B-B14F-4D97-AF65-F5344CB8AC3E}">
        <p14:creationId xmlns:p14="http://schemas.microsoft.com/office/powerpoint/2010/main" val="33345012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2">
            <a:lumMod val="60000"/>
            <a:lumOff val="4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A64679-E6CA-CD49-AEAE-9A10263968F9}"/>
              </a:ext>
            </a:extLst>
          </p:cNvPr>
          <p:cNvSpPr>
            <a:spLocks noGrp="1"/>
          </p:cNvSpPr>
          <p:nvPr>
            <p:ph type="title"/>
          </p:nvPr>
        </p:nvSpPr>
        <p:spPr>
          <a:xfrm>
            <a:off x="3258693" y="842964"/>
            <a:ext cx="5017389" cy="542925"/>
          </a:xfrm>
        </p:spPr>
        <p:txBody>
          <a:bodyPr>
            <a:normAutofit fontScale="90000"/>
          </a:bodyPr>
          <a:lstStyle/>
          <a:p>
            <a:r>
              <a:rPr lang="en-US" dirty="0"/>
              <a:t>Motivation and purpose</a:t>
            </a:r>
          </a:p>
        </p:txBody>
      </p:sp>
      <p:sp>
        <p:nvSpPr>
          <p:cNvPr id="3" name="Content Placeholder 2">
            <a:extLst>
              <a:ext uri="{FF2B5EF4-FFF2-40B4-BE49-F238E27FC236}">
                <a16:creationId xmlns:a16="http://schemas.microsoft.com/office/drawing/2014/main" id="{AA4352C8-676D-2A45-AB77-26DEB655D276}"/>
              </a:ext>
            </a:extLst>
          </p:cNvPr>
          <p:cNvSpPr>
            <a:spLocks noGrp="1"/>
          </p:cNvSpPr>
          <p:nvPr>
            <p:ph idx="1"/>
          </p:nvPr>
        </p:nvSpPr>
        <p:spPr>
          <a:xfrm>
            <a:off x="1902524" y="1866519"/>
            <a:ext cx="7755826" cy="2232515"/>
          </a:xfrm>
          <a:noFill/>
          <a:ln>
            <a:solidFill>
              <a:schemeClr val="tx2"/>
            </a:solidFill>
          </a:ln>
        </p:spPr>
        <p:txBody>
          <a:bodyPr>
            <a:normAutofit fontScale="25000" lnSpcReduction="20000"/>
          </a:bodyPr>
          <a:lstStyle/>
          <a:p>
            <a:r>
              <a:rPr lang="en-US" sz="7200" dirty="0"/>
              <a:t>Predict life expectancy by  looking at the positive and negatively correlated factors to improve life quality </a:t>
            </a:r>
          </a:p>
          <a:p>
            <a:endParaRPr lang="en-US" sz="7200" dirty="0"/>
          </a:p>
          <a:p>
            <a:r>
              <a:rPr lang="en-US" sz="7200" dirty="0"/>
              <a:t>Try to discern any differences between countries groupings</a:t>
            </a:r>
          </a:p>
          <a:p>
            <a:endParaRPr lang="en-US" sz="7200" dirty="0"/>
          </a:p>
          <a:p>
            <a:r>
              <a:rPr lang="en-US" sz="7200" dirty="0"/>
              <a:t>Serves as an example for countries to assess to improve life expectancy for their citizens. </a:t>
            </a:r>
          </a:p>
          <a:p>
            <a:pPr marL="0" indent="0">
              <a:buNone/>
            </a:pPr>
            <a:br>
              <a:rPr lang="en-US" sz="7200" dirty="0"/>
            </a:br>
            <a:br>
              <a:rPr lang="en-US" sz="7200" dirty="0"/>
            </a:br>
            <a:endParaRPr lang="en-US" sz="7200" dirty="0"/>
          </a:p>
        </p:txBody>
      </p:sp>
    </p:spTree>
    <p:extLst>
      <p:ext uri="{BB962C8B-B14F-4D97-AF65-F5344CB8AC3E}">
        <p14:creationId xmlns:p14="http://schemas.microsoft.com/office/powerpoint/2010/main" val="164131699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accent2">
            <a:lumMod val="60000"/>
            <a:lumOff val="40000"/>
          </a:schemeClr>
        </a:solidFill>
        <a:effectLst/>
      </p:bgPr>
    </p:bg>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AD625D42-CE1C-5B41-9FB1-8CADCCEED571}"/>
              </a:ext>
            </a:extLst>
          </p:cNvPr>
          <p:cNvPicPr>
            <a:picLocks noChangeAspect="1"/>
          </p:cNvPicPr>
          <p:nvPr/>
        </p:nvPicPr>
        <p:blipFill>
          <a:blip r:embed="rId2"/>
          <a:stretch>
            <a:fillRect/>
          </a:stretch>
        </p:blipFill>
        <p:spPr>
          <a:xfrm>
            <a:off x="3647144" y="3648932"/>
            <a:ext cx="3823938" cy="3127248"/>
          </a:xfrm>
          <a:prstGeom prst="rect">
            <a:avLst/>
          </a:prstGeom>
        </p:spPr>
      </p:pic>
      <p:sp>
        <p:nvSpPr>
          <p:cNvPr id="2" name="Title 1">
            <a:extLst>
              <a:ext uri="{FF2B5EF4-FFF2-40B4-BE49-F238E27FC236}">
                <a16:creationId xmlns:a16="http://schemas.microsoft.com/office/drawing/2014/main" id="{CC0FA389-865F-5345-90A6-919B1273FACA}"/>
              </a:ext>
            </a:extLst>
          </p:cNvPr>
          <p:cNvSpPr>
            <a:spLocks noGrp="1"/>
          </p:cNvSpPr>
          <p:nvPr>
            <p:ph type="title"/>
          </p:nvPr>
        </p:nvSpPr>
        <p:spPr>
          <a:xfrm>
            <a:off x="3357571" y="37040"/>
            <a:ext cx="6316516" cy="347273"/>
          </a:xfrm>
        </p:spPr>
        <p:txBody>
          <a:bodyPr>
            <a:normAutofit fontScale="90000"/>
          </a:bodyPr>
          <a:lstStyle/>
          <a:p>
            <a:r>
              <a:rPr lang="en-US" dirty="0"/>
              <a:t>Applied k-means clustering</a:t>
            </a:r>
          </a:p>
        </p:txBody>
      </p:sp>
      <p:pic>
        <p:nvPicPr>
          <p:cNvPr id="8" name="Picture 7">
            <a:extLst>
              <a:ext uri="{FF2B5EF4-FFF2-40B4-BE49-F238E27FC236}">
                <a16:creationId xmlns:a16="http://schemas.microsoft.com/office/drawing/2014/main" id="{676FE327-2D45-BB42-84AE-0409A1248C17}"/>
              </a:ext>
            </a:extLst>
          </p:cNvPr>
          <p:cNvPicPr>
            <a:picLocks noChangeAspect="1"/>
          </p:cNvPicPr>
          <p:nvPr/>
        </p:nvPicPr>
        <p:blipFill>
          <a:blip r:embed="rId3"/>
          <a:stretch>
            <a:fillRect/>
          </a:stretch>
        </p:blipFill>
        <p:spPr>
          <a:xfrm>
            <a:off x="497314" y="521684"/>
            <a:ext cx="3823938" cy="3127248"/>
          </a:xfrm>
          <a:prstGeom prst="rect">
            <a:avLst/>
          </a:prstGeom>
        </p:spPr>
      </p:pic>
      <p:pic>
        <p:nvPicPr>
          <p:cNvPr id="10" name="Picture 9">
            <a:extLst>
              <a:ext uri="{FF2B5EF4-FFF2-40B4-BE49-F238E27FC236}">
                <a16:creationId xmlns:a16="http://schemas.microsoft.com/office/drawing/2014/main" id="{93A317A0-384D-8249-8502-779EC1B93A29}"/>
              </a:ext>
            </a:extLst>
          </p:cNvPr>
          <p:cNvPicPr>
            <a:picLocks noChangeAspect="1"/>
          </p:cNvPicPr>
          <p:nvPr/>
        </p:nvPicPr>
        <p:blipFill>
          <a:blip r:embed="rId4"/>
          <a:stretch>
            <a:fillRect/>
          </a:stretch>
        </p:blipFill>
        <p:spPr>
          <a:xfrm>
            <a:off x="3652372" y="521684"/>
            <a:ext cx="3823938" cy="3127248"/>
          </a:xfrm>
          <a:prstGeom prst="rect">
            <a:avLst/>
          </a:prstGeom>
        </p:spPr>
      </p:pic>
      <p:pic>
        <p:nvPicPr>
          <p:cNvPr id="14" name="Picture 13">
            <a:extLst>
              <a:ext uri="{FF2B5EF4-FFF2-40B4-BE49-F238E27FC236}">
                <a16:creationId xmlns:a16="http://schemas.microsoft.com/office/drawing/2014/main" id="{764269C9-23F9-B84E-A3D6-1C244ADF2117}"/>
              </a:ext>
            </a:extLst>
          </p:cNvPr>
          <p:cNvPicPr>
            <a:picLocks noChangeAspect="1"/>
          </p:cNvPicPr>
          <p:nvPr/>
        </p:nvPicPr>
        <p:blipFill>
          <a:blip r:embed="rId5"/>
          <a:stretch>
            <a:fillRect/>
          </a:stretch>
        </p:blipFill>
        <p:spPr>
          <a:xfrm>
            <a:off x="6807430" y="521684"/>
            <a:ext cx="3823938" cy="3127248"/>
          </a:xfrm>
          <a:prstGeom prst="rect">
            <a:avLst/>
          </a:prstGeom>
        </p:spPr>
      </p:pic>
      <p:pic>
        <p:nvPicPr>
          <p:cNvPr id="17" name="Picture 16">
            <a:extLst>
              <a:ext uri="{FF2B5EF4-FFF2-40B4-BE49-F238E27FC236}">
                <a16:creationId xmlns:a16="http://schemas.microsoft.com/office/drawing/2014/main" id="{97BDB5FF-BEA9-CB4C-A0C0-B2983F54D4F6}"/>
              </a:ext>
            </a:extLst>
          </p:cNvPr>
          <p:cNvPicPr>
            <a:picLocks noChangeAspect="1"/>
          </p:cNvPicPr>
          <p:nvPr/>
        </p:nvPicPr>
        <p:blipFill>
          <a:blip r:embed="rId6"/>
          <a:stretch>
            <a:fillRect/>
          </a:stretch>
        </p:blipFill>
        <p:spPr>
          <a:xfrm>
            <a:off x="6807430" y="3648932"/>
            <a:ext cx="3823938" cy="3127248"/>
          </a:xfrm>
          <a:prstGeom prst="rect">
            <a:avLst/>
          </a:prstGeom>
        </p:spPr>
      </p:pic>
      <p:pic>
        <p:nvPicPr>
          <p:cNvPr id="19" name="Picture 18">
            <a:extLst>
              <a:ext uri="{FF2B5EF4-FFF2-40B4-BE49-F238E27FC236}">
                <a16:creationId xmlns:a16="http://schemas.microsoft.com/office/drawing/2014/main" id="{6F9522E4-A7FD-714F-9BA4-BF11F6118032}"/>
              </a:ext>
            </a:extLst>
          </p:cNvPr>
          <p:cNvPicPr>
            <a:picLocks noChangeAspect="1"/>
          </p:cNvPicPr>
          <p:nvPr/>
        </p:nvPicPr>
        <p:blipFill>
          <a:blip r:embed="rId7"/>
          <a:stretch>
            <a:fillRect/>
          </a:stretch>
        </p:blipFill>
        <p:spPr>
          <a:xfrm>
            <a:off x="497314" y="3648932"/>
            <a:ext cx="3823938" cy="3127248"/>
          </a:xfrm>
          <a:prstGeom prst="rect">
            <a:avLst/>
          </a:prstGeom>
        </p:spPr>
      </p:pic>
    </p:spTree>
    <p:extLst>
      <p:ext uri="{BB962C8B-B14F-4D97-AF65-F5344CB8AC3E}">
        <p14:creationId xmlns:p14="http://schemas.microsoft.com/office/powerpoint/2010/main" val="19472409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bg>
      <p:bgPr>
        <a:solidFill>
          <a:schemeClr val="accent2">
            <a:lumMod val="60000"/>
            <a:lumOff val="4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0FA389-865F-5345-90A6-919B1273FACA}"/>
              </a:ext>
            </a:extLst>
          </p:cNvPr>
          <p:cNvSpPr>
            <a:spLocks noGrp="1"/>
          </p:cNvSpPr>
          <p:nvPr>
            <p:ph type="title"/>
          </p:nvPr>
        </p:nvSpPr>
        <p:spPr>
          <a:xfrm>
            <a:off x="3357571" y="37040"/>
            <a:ext cx="6316516" cy="347273"/>
          </a:xfrm>
        </p:spPr>
        <p:txBody>
          <a:bodyPr>
            <a:normAutofit fontScale="90000"/>
          </a:bodyPr>
          <a:lstStyle/>
          <a:p>
            <a:r>
              <a:rPr lang="en-US" dirty="0"/>
              <a:t>Applied k-means clustering</a:t>
            </a:r>
          </a:p>
        </p:txBody>
      </p:sp>
      <p:pic>
        <p:nvPicPr>
          <p:cNvPr id="4" name="Picture 3">
            <a:extLst>
              <a:ext uri="{FF2B5EF4-FFF2-40B4-BE49-F238E27FC236}">
                <a16:creationId xmlns:a16="http://schemas.microsoft.com/office/drawing/2014/main" id="{4B412DE6-B8CB-8745-A5D9-CDE960F7B5F8}"/>
              </a:ext>
            </a:extLst>
          </p:cNvPr>
          <p:cNvPicPr>
            <a:picLocks noChangeAspect="1"/>
          </p:cNvPicPr>
          <p:nvPr/>
        </p:nvPicPr>
        <p:blipFill>
          <a:blip r:embed="rId2"/>
          <a:stretch>
            <a:fillRect/>
          </a:stretch>
        </p:blipFill>
        <p:spPr>
          <a:xfrm>
            <a:off x="497314" y="521684"/>
            <a:ext cx="3823938" cy="3127248"/>
          </a:xfrm>
          <a:prstGeom prst="rect">
            <a:avLst/>
          </a:prstGeom>
        </p:spPr>
      </p:pic>
      <p:pic>
        <p:nvPicPr>
          <p:cNvPr id="6" name="Picture 5">
            <a:extLst>
              <a:ext uri="{FF2B5EF4-FFF2-40B4-BE49-F238E27FC236}">
                <a16:creationId xmlns:a16="http://schemas.microsoft.com/office/drawing/2014/main" id="{B1665BD9-E520-FD41-BCD3-AD8E06106AA4}"/>
              </a:ext>
            </a:extLst>
          </p:cNvPr>
          <p:cNvPicPr>
            <a:picLocks noChangeAspect="1"/>
          </p:cNvPicPr>
          <p:nvPr/>
        </p:nvPicPr>
        <p:blipFill>
          <a:blip r:embed="rId3"/>
          <a:stretch>
            <a:fillRect/>
          </a:stretch>
        </p:blipFill>
        <p:spPr>
          <a:xfrm>
            <a:off x="3647144" y="521684"/>
            <a:ext cx="3823938" cy="3127248"/>
          </a:xfrm>
          <a:prstGeom prst="rect">
            <a:avLst/>
          </a:prstGeom>
        </p:spPr>
      </p:pic>
      <p:pic>
        <p:nvPicPr>
          <p:cNvPr id="9" name="Picture 8">
            <a:extLst>
              <a:ext uri="{FF2B5EF4-FFF2-40B4-BE49-F238E27FC236}">
                <a16:creationId xmlns:a16="http://schemas.microsoft.com/office/drawing/2014/main" id="{62D1FE73-C3A5-3D4B-8900-425616C6F356}"/>
              </a:ext>
            </a:extLst>
          </p:cNvPr>
          <p:cNvPicPr>
            <a:picLocks noChangeAspect="1"/>
          </p:cNvPicPr>
          <p:nvPr/>
        </p:nvPicPr>
        <p:blipFill>
          <a:blip r:embed="rId4"/>
          <a:stretch>
            <a:fillRect/>
          </a:stretch>
        </p:blipFill>
        <p:spPr>
          <a:xfrm>
            <a:off x="6807430" y="521684"/>
            <a:ext cx="3823938" cy="3127248"/>
          </a:xfrm>
          <a:prstGeom prst="rect">
            <a:avLst/>
          </a:prstGeom>
        </p:spPr>
      </p:pic>
      <p:pic>
        <p:nvPicPr>
          <p:cNvPr id="15" name="Picture 14">
            <a:extLst>
              <a:ext uri="{FF2B5EF4-FFF2-40B4-BE49-F238E27FC236}">
                <a16:creationId xmlns:a16="http://schemas.microsoft.com/office/drawing/2014/main" id="{E587B449-353F-2F4A-92E3-E1F1CE98146E}"/>
              </a:ext>
            </a:extLst>
          </p:cNvPr>
          <p:cNvPicPr>
            <a:picLocks noChangeAspect="1"/>
          </p:cNvPicPr>
          <p:nvPr/>
        </p:nvPicPr>
        <p:blipFill>
          <a:blip r:embed="rId5"/>
          <a:stretch>
            <a:fillRect/>
          </a:stretch>
        </p:blipFill>
        <p:spPr>
          <a:xfrm>
            <a:off x="497314" y="3648932"/>
            <a:ext cx="3823938" cy="3127248"/>
          </a:xfrm>
          <a:prstGeom prst="rect">
            <a:avLst/>
          </a:prstGeom>
        </p:spPr>
      </p:pic>
      <p:pic>
        <p:nvPicPr>
          <p:cNvPr id="18" name="Picture 17">
            <a:extLst>
              <a:ext uri="{FF2B5EF4-FFF2-40B4-BE49-F238E27FC236}">
                <a16:creationId xmlns:a16="http://schemas.microsoft.com/office/drawing/2014/main" id="{06998AB5-CDC9-494D-B407-9504CF901548}"/>
              </a:ext>
            </a:extLst>
          </p:cNvPr>
          <p:cNvPicPr>
            <a:picLocks noChangeAspect="1"/>
          </p:cNvPicPr>
          <p:nvPr/>
        </p:nvPicPr>
        <p:blipFill>
          <a:blip r:embed="rId6"/>
          <a:stretch>
            <a:fillRect/>
          </a:stretch>
        </p:blipFill>
        <p:spPr>
          <a:xfrm>
            <a:off x="3647144" y="3648932"/>
            <a:ext cx="3823938" cy="3127248"/>
          </a:xfrm>
          <a:prstGeom prst="rect">
            <a:avLst/>
          </a:prstGeom>
        </p:spPr>
      </p:pic>
      <p:pic>
        <p:nvPicPr>
          <p:cNvPr id="22" name="Picture 21">
            <a:extLst>
              <a:ext uri="{FF2B5EF4-FFF2-40B4-BE49-F238E27FC236}">
                <a16:creationId xmlns:a16="http://schemas.microsoft.com/office/drawing/2014/main" id="{755A1580-608A-E24E-8718-97AEF6D776C2}"/>
              </a:ext>
            </a:extLst>
          </p:cNvPr>
          <p:cNvPicPr>
            <a:picLocks noChangeAspect="1"/>
          </p:cNvPicPr>
          <p:nvPr/>
        </p:nvPicPr>
        <p:blipFill>
          <a:blip r:embed="rId7"/>
          <a:stretch>
            <a:fillRect/>
          </a:stretch>
        </p:blipFill>
        <p:spPr>
          <a:xfrm>
            <a:off x="6807430" y="3648932"/>
            <a:ext cx="3823938" cy="3127248"/>
          </a:xfrm>
          <a:prstGeom prst="rect">
            <a:avLst/>
          </a:prstGeom>
        </p:spPr>
      </p:pic>
    </p:spTree>
    <p:extLst>
      <p:ext uri="{BB962C8B-B14F-4D97-AF65-F5344CB8AC3E}">
        <p14:creationId xmlns:p14="http://schemas.microsoft.com/office/powerpoint/2010/main" val="335680045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bg>
      <p:bgPr>
        <a:solidFill>
          <a:schemeClr val="accent2">
            <a:lumMod val="60000"/>
            <a:lumOff val="4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0FA389-865F-5345-90A6-919B1273FACA}"/>
              </a:ext>
            </a:extLst>
          </p:cNvPr>
          <p:cNvSpPr>
            <a:spLocks noGrp="1"/>
          </p:cNvSpPr>
          <p:nvPr>
            <p:ph type="title"/>
          </p:nvPr>
        </p:nvSpPr>
        <p:spPr>
          <a:xfrm>
            <a:off x="2811471" y="265640"/>
            <a:ext cx="6316516" cy="347273"/>
          </a:xfrm>
        </p:spPr>
        <p:txBody>
          <a:bodyPr>
            <a:normAutofit fontScale="90000"/>
          </a:bodyPr>
          <a:lstStyle/>
          <a:p>
            <a:r>
              <a:rPr lang="en-US" dirty="0"/>
              <a:t>Applied k-means clustering</a:t>
            </a:r>
          </a:p>
        </p:txBody>
      </p:sp>
      <p:pic>
        <p:nvPicPr>
          <p:cNvPr id="5" name="Picture 4">
            <a:extLst>
              <a:ext uri="{FF2B5EF4-FFF2-40B4-BE49-F238E27FC236}">
                <a16:creationId xmlns:a16="http://schemas.microsoft.com/office/drawing/2014/main" id="{29155FD2-2371-C242-B943-EB0364666B4B}"/>
              </a:ext>
            </a:extLst>
          </p:cNvPr>
          <p:cNvPicPr>
            <a:picLocks noChangeAspect="1"/>
          </p:cNvPicPr>
          <p:nvPr/>
        </p:nvPicPr>
        <p:blipFill>
          <a:blip r:embed="rId2"/>
          <a:stretch>
            <a:fillRect/>
          </a:stretch>
        </p:blipFill>
        <p:spPr>
          <a:xfrm>
            <a:off x="497314" y="1867884"/>
            <a:ext cx="3823938" cy="3127248"/>
          </a:xfrm>
          <a:prstGeom prst="rect">
            <a:avLst/>
          </a:prstGeom>
        </p:spPr>
      </p:pic>
      <p:pic>
        <p:nvPicPr>
          <p:cNvPr id="8" name="Picture 7">
            <a:extLst>
              <a:ext uri="{FF2B5EF4-FFF2-40B4-BE49-F238E27FC236}">
                <a16:creationId xmlns:a16="http://schemas.microsoft.com/office/drawing/2014/main" id="{7F26975E-CDC7-5449-BE7A-7F3418DAC4B0}"/>
              </a:ext>
            </a:extLst>
          </p:cNvPr>
          <p:cNvPicPr>
            <a:picLocks noChangeAspect="1"/>
          </p:cNvPicPr>
          <p:nvPr/>
        </p:nvPicPr>
        <p:blipFill>
          <a:blip r:embed="rId3"/>
          <a:stretch>
            <a:fillRect/>
          </a:stretch>
        </p:blipFill>
        <p:spPr>
          <a:xfrm>
            <a:off x="3647144" y="1867884"/>
            <a:ext cx="3823938" cy="3127248"/>
          </a:xfrm>
          <a:prstGeom prst="rect">
            <a:avLst/>
          </a:prstGeom>
        </p:spPr>
      </p:pic>
      <p:pic>
        <p:nvPicPr>
          <p:cNvPr id="11" name="Picture 10">
            <a:extLst>
              <a:ext uri="{FF2B5EF4-FFF2-40B4-BE49-F238E27FC236}">
                <a16:creationId xmlns:a16="http://schemas.microsoft.com/office/drawing/2014/main" id="{4C304634-E6A1-F647-9EE4-DF28A475CEEF}"/>
              </a:ext>
            </a:extLst>
          </p:cNvPr>
          <p:cNvPicPr>
            <a:picLocks noChangeAspect="1"/>
          </p:cNvPicPr>
          <p:nvPr/>
        </p:nvPicPr>
        <p:blipFill>
          <a:blip r:embed="rId4"/>
          <a:stretch>
            <a:fillRect/>
          </a:stretch>
        </p:blipFill>
        <p:spPr>
          <a:xfrm>
            <a:off x="6807430" y="1867884"/>
            <a:ext cx="3823938" cy="3127248"/>
          </a:xfrm>
          <a:prstGeom prst="rect">
            <a:avLst/>
          </a:prstGeom>
        </p:spPr>
      </p:pic>
    </p:spTree>
    <p:extLst>
      <p:ext uri="{BB962C8B-B14F-4D97-AF65-F5344CB8AC3E}">
        <p14:creationId xmlns:p14="http://schemas.microsoft.com/office/powerpoint/2010/main" val="13051227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accent2">
            <a:lumMod val="60000"/>
            <a:lumOff val="4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9E7D2A-34DB-F64A-A0DB-2A13FEA8CE45}"/>
              </a:ext>
            </a:extLst>
          </p:cNvPr>
          <p:cNvSpPr>
            <a:spLocks noGrp="1"/>
          </p:cNvSpPr>
          <p:nvPr>
            <p:ph type="title"/>
          </p:nvPr>
        </p:nvSpPr>
        <p:spPr>
          <a:xfrm>
            <a:off x="1600200" y="2186719"/>
            <a:ext cx="8991600" cy="1645920"/>
          </a:xfrm>
        </p:spPr>
        <p:txBody>
          <a:bodyPr/>
          <a:lstStyle/>
          <a:p>
            <a:r>
              <a:rPr lang="en-US" dirty="0"/>
              <a:t>Mixed effect models </a:t>
            </a:r>
          </a:p>
        </p:txBody>
      </p:sp>
    </p:spTree>
    <p:extLst>
      <p:ext uri="{BB962C8B-B14F-4D97-AF65-F5344CB8AC3E}">
        <p14:creationId xmlns:p14="http://schemas.microsoft.com/office/powerpoint/2010/main" val="12863394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accent2">
            <a:lumMod val="60000"/>
            <a:lumOff val="4000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9E4D83-CE04-3E4C-95C0-FF26A9C72343}"/>
              </a:ext>
            </a:extLst>
          </p:cNvPr>
          <p:cNvSpPr>
            <a:spLocks noGrp="1"/>
          </p:cNvSpPr>
          <p:nvPr>
            <p:ph type="title"/>
          </p:nvPr>
        </p:nvSpPr>
        <p:spPr>
          <a:xfrm>
            <a:off x="2129536" y="228092"/>
            <a:ext cx="7729728" cy="1188720"/>
          </a:xfrm>
        </p:spPr>
        <p:txBody>
          <a:bodyPr/>
          <a:lstStyle/>
          <a:p>
            <a:r>
              <a:rPr lang="en-US" dirty="0"/>
              <a:t>Mixed effect model Assumptions</a:t>
            </a:r>
          </a:p>
        </p:txBody>
      </p:sp>
      <p:sp>
        <p:nvSpPr>
          <p:cNvPr id="5" name="Content Placeholder 4">
            <a:extLst>
              <a:ext uri="{FF2B5EF4-FFF2-40B4-BE49-F238E27FC236}">
                <a16:creationId xmlns:a16="http://schemas.microsoft.com/office/drawing/2014/main" id="{ED4BFB06-B525-204B-A01B-2B1025721DE8}"/>
              </a:ext>
            </a:extLst>
          </p:cNvPr>
          <p:cNvSpPr>
            <a:spLocks noGrp="1"/>
          </p:cNvSpPr>
          <p:nvPr>
            <p:ph idx="1"/>
          </p:nvPr>
        </p:nvSpPr>
        <p:spPr>
          <a:xfrm>
            <a:off x="2129536" y="1710944"/>
            <a:ext cx="7729728" cy="3101983"/>
          </a:xfrm>
          <a:ln>
            <a:solidFill>
              <a:schemeClr val="tx1"/>
            </a:solidFill>
          </a:ln>
        </p:spPr>
        <p:txBody>
          <a:bodyPr>
            <a:normAutofit lnSpcReduction="10000"/>
          </a:bodyPr>
          <a:lstStyle/>
          <a:p>
            <a:r>
              <a:rPr lang="en-US" dirty="0"/>
              <a:t>Mixed Effect Models have the following assumptions:</a:t>
            </a:r>
          </a:p>
          <a:p>
            <a:r>
              <a:rPr lang="en-US" dirty="0"/>
              <a:t>The features are related linearly to the outcome.</a:t>
            </a:r>
          </a:p>
          <a:p>
            <a:r>
              <a:rPr lang="en-US" dirty="0"/>
              <a:t>The errors have constant variance: In other words, the model fits equally well for all values of the outcome and features within a level.</a:t>
            </a:r>
          </a:p>
          <a:p>
            <a:r>
              <a:rPr lang="en-US" dirty="0"/>
              <a:t>The errors are independent: The fit of the model within a group(level 1) is uncorrelated with the fit of the model at between a group (level 2).</a:t>
            </a:r>
          </a:p>
          <a:p>
            <a:r>
              <a:rPr lang="en-US" dirty="0"/>
              <a:t>The errors are normally distributed.</a:t>
            </a:r>
          </a:p>
          <a:p>
            <a:r>
              <a:rPr lang="en-US" dirty="0"/>
              <a:t>Observations within a person/group are correlated with one another(high ICC).</a:t>
            </a:r>
          </a:p>
          <a:p>
            <a:endParaRPr lang="en-US" dirty="0"/>
          </a:p>
        </p:txBody>
      </p:sp>
    </p:spTree>
    <p:extLst>
      <p:ext uri="{BB962C8B-B14F-4D97-AF65-F5344CB8AC3E}">
        <p14:creationId xmlns:p14="http://schemas.microsoft.com/office/powerpoint/2010/main" val="71521984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accent2">
            <a:lumMod val="60000"/>
            <a:lumOff val="4000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9E4D83-CE04-3E4C-95C0-FF26A9C72343}"/>
              </a:ext>
            </a:extLst>
          </p:cNvPr>
          <p:cNvSpPr>
            <a:spLocks noGrp="1"/>
          </p:cNvSpPr>
          <p:nvPr>
            <p:ph type="title"/>
          </p:nvPr>
        </p:nvSpPr>
        <p:spPr>
          <a:xfrm>
            <a:off x="2129536" y="228092"/>
            <a:ext cx="7729728" cy="1188720"/>
          </a:xfrm>
        </p:spPr>
        <p:txBody>
          <a:bodyPr/>
          <a:lstStyle/>
          <a:p>
            <a:r>
              <a:rPr lang="en-US" dirty="0"/>
              <a:t>Mixed effect models</a:t>
            </a:r>
          </a:p>
        </p:txBody>
      </p:sp>
      <p:sp>
        <p:nvSpPr>
          <p:cNvPr id="5" name="Content Placeholder 4">
            <a:extLst>
              <a:ext uri="{FF2B5EF4-FFF2-40B4-BE49-F238E27FC236}">
                <a16:creationId xmlns:a16="http://schemas.microsoft.com/office/drawing/2014/main" id="{ED4BFB06-B525-204B-A01B-2B1025721DE8}"/>
              </a:ext>
            </a:extLst>
          </p:cNvPr>
          <p:cNvSpPr>
            <a:spLocks noGrp="1"/>
          </p:cNvSpPr>
          <p:nvPr>
            <p:ph idx="1"/>
          </p:nvPr>
        </p:nvSpPr>
        <p:spPr>
          <a:xfrm>
            <a:off x="910336" y="5161786"/>
            <a:ext cx="2340864" cy="692913"/>
          </a:xfrm>
          <a:ln>
            <a:solidFill>
              <a:schemeClr val="tx1"/>
            </a:solidFill>
          </a:ln>
        </p:spPr>
        <p:txBody>
          <a:bodyPr>
            <a:normAutofit fontScale="70000" lnSpcReduction="20000"/>
          </a:bodyPr>
          <a:lstStyle/>
          <a:p>
            <a:pPr marL="0" indent="0">
              <a:buNone/>
            </a:pPr>
            <a:r>
              <a:rPr lang="en-US" sz="2600" dirty="0"/>
              <a:t>Random Intercepts</a:t>
            </a:r>
          </a:p>
          <a:p>
            <a:pPr marL="0" indent="0">
              <a:buNone/>
            </a:pPr>
            <a:r>
              <a:rPr lang="en-US" sz="2600" dirty="0"/>
              <a:t>RE=Null</a:t>
            </a:r>
          </a:p>
          <a:p>
            <a:endParaRPr lang="en-US" dirty="0"/>
          </a:p>
          <a:p>
            <a:endParaRPr lang="en-US" dirty="0"/>
          </a:p>
        </p:txBody>
      </p:sp>
      <p:pic>
        <p:nvPicPr>
          <p:cNvPr id="7" name="Picture 6">
            <a:extLst>
              <a:ext uri="{FF2B5EF4-FFF2-40B4-BE49-F238E27FC236}">
                <a16:creationId xmlns:a16="http://schemas.microsoft.com/office/drawing/2014/main" id="{B8C35879-BA7D-D840-9A33-F05C45E52BFA}"/>
              </a:ext>
            </a:extLst>
          </p:cNvPr>
          <p:cNvPicPr>
            <a:picLocks noChangeAspect="1"/>
          </p:cNvPicPr>
          <p:nvPr/>
        </p:nvPicPr>
        <p:blipFill>
          <a:blip r:embed="rId3"/>
          <a:stretch>
            <a:fillRect/>
          </a:stretch>
        </p:blipFill>
        <p:spPr>
          <a:xfrm>
            <a:off x="566315" y="2160778"/>
            <a:ext cx="3126441" cy="2743200"/>
          </a:xfrm>
          <a:prstGeom prst="rect">
            <a:avLst/>
          </a:prstGeom>
        </p:spPr>
      </p:pic>
      <p:pic>
        <p:nvPicPr>
          <p:cNvPr id="9" name="Picture 8">
            <a:extLst>
              <a:ext uri="{FF2B5EF4-FFF2-40B4-BE49-F238E27FC236}">
                <a16:creationId xmlns:a16="http://schemas.microsoft.com/office/drawing/2014/main" id="{9BC34ECC-DAA9-6F4E-9B91-AD536FD1D0DA}"/>
              </a:ext>
            </a:extLst>
          </p:cNvPr>
          <p:cNvPicPr>
            <a:picLocks noChangeAspect="1"/>
          </p:cNvPicPr>
          <p:nvPr/>
        </p:nvPicPr>
        <p:blipFill>
          <a:blip r:embed="rId4"/>
          <a:stretch>
            <a:fillRect/>
          </a:stretch>
        </p:blipFill>
        <p:spPr>
          <a:xfrm>
            <a:off x="4076701" y="2160778"/>
            <a:ext cx="3442883" cy="2743200"/>
          </a:xfrm>
          <a:prstGeom prst="rect">
            <a:avLst/>
          </a:prstGeom>
        </p:spPr>
      </p:pic>
      <p:sp>
        <p:nvSpPr>
          <p:cNvPr id="10" name="Rectangle 9">
            <a:extLst>
              <a:ext uri="{FF2B5EF4-FFF2-40B4-BE49-F238E27FC236}">
                <a16:creationId xmlns:a16="http://schemas.microsoft.com/office/drawing/2014/main" id="{0A3C43CD-CB47-204F-B495-2C52D9038F9A}"/>
              </a:ext>
            </a:extLst>
          </p:cNvPr>
          <p:cNvSpPr/>
          <p:nvPr/>
        </p:nvSpPr>
        <p:spPr>
          <a:xfrm>
            <a:off x="4540842" y="5137650"/>
            <a:ext cx="2329858" cy="646331"/>
          </a:xfrm>
          <a:prstGeom prst="rect">
            <a:avLst/>
          </a:prstGeom>
          <a:ln>
            <a:solidFill>
              <a:schemeClr val="tx1"/>
            </a:solidFill>
          </a:ln>
        </p:spPr>
        <p:txBody>
          <a:bodyPr wrap="square">
            <a:spAutoFit/>
          </a:bodyPr>
          <a:lstStyle/>
          <a:p>
            <a:r>
              <a:rPr lang="en-US" dirty="0"/>
              <a:t>Random Slopes</a:t>
            </a:r>
          </a:p>
          <a:p>
            <a:r>
              <a:rPr lang="en-US" dirty="0"/>
              <a:t>RE=~0+Feature Name</a:t>
            </a:r>
          </a:p>
        </p:txBody>
      </p:sp>
      <p:pic>
        <p:nvPicPr>
          <p:cNvPr id="12" name="Picture 11">
            <a:extLst>
              <a:ext uri="{FF2B5EF4-FFF2-40B4-BE49-F238E27FC236}">
                <a16:creationId xmlns:a16="http://schemas.microsoft.com/office/drawing/2014/main" id="{6D5EAD28-81C9-E043-88AB-B69F3C68489B}"/>
              </a:ext>
            </a:extLst>
          </p:cNvPr>
          <p:cNvPicPr>
            <a:picLocks noChangeAspect="1"/>
          </p:cNvPicPr>
          <p:nvPr/>
        </p:nvPicPr>
        <p:blipFill>
          <a:blip r:embed="rId5"/>
          <a:stretch>
            <a:fillRect/>
          </a:stretch>
        </p:blipFill>
        <p:spPr>
          <a:xfrm>
            <a:off x="7923238" y="2160778"/>
            <a:ext cx="3149600" cy="2743200"/>
          </a:xfrm>
          <a:prstGeom prst="rect">
            <a:avLst/>
          </a:prstGeom>
        </p:spPr>
      </p:pic>
      <p:sp>
        <p:nvSpPr>
          <p:cNvPr id="13" name="Rectangle 12">
            <a:extLst>
              <a:ext uri="{FF2B5EF4-FFF2-40B4-BE49-F238E27FC236}">
                <a16:creationId xmlns:a16="http://schemas.microsoft.com/office/drawing/2014/main" id="{51E08D80-50D5-B248-A042-55D0CCF62110}"/>
              </a:ext>
            </a:extLst>
          </p:cNvPr>
          <p:cNvSpPr/>
          <p:nvPr/>
        </p:nvSpPr>
        <p:spPr>
          <a:xfrm>
            <a:off x="7999438" y="5137650"/>
            <a:ext cx="2997200" cy="646331"/>
          </a:xfrm>
          <a:prstGeom prst="rect">
            <a:avLst/>
          </a:prstGeom>
          <a:ln>
            <a:solidFill>
              <a:schemeClr val="tx1"/>
            </a:solidFill>
          </a:ln>
        </p:spPr>
        <p:txBody>
          <a:bodyPr wrap="square">
            <a:spAutoFit/>
          </a:bodyPr>
          <a:lstStyle/>
          <a:p>
            <a:r>
              <a:rPr lang="en-US" dirty="0"/>
              <a:t>Random Slopes and Intercepts</a:t>
            </a:r>
          </a:p>
          <a:p>
            <a:r>
              <a:rPr lang="en-US" dirty="0"/>
              <a:t>RE=~Feature Name</a:t>
            </a:r>
          </a:p>
        </p:txBody>
      </p:sp>
    </p:spTree>
    <p:extLst>
      <p:ext uri="{BB962C8B-B14F-4D97-AF65-F5344CB8AC3E}">
        <p14:creationId xmlns:p14="http://schemas.microsoft.com/office/powerpoint/2010/main" val="90150540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accent2">
            <a:lumMod val="60000"/>
            <a:lumOff val="4000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9E4D83-CE04-3E4C-95C0-FF26A9C72343}"/>
              </a:ext>
            </a:extLst>
          </p:cNvPr>
          <p:cNvSpPr>
            <a:spLocks noGrp="1"/>
          </p:cNvSpPr>
          <p:nvPr>
            <p:ph type="title"/>
          </p:nvPr>
        </p:nvSpPr>
        <p:spPr>
          <a:xfrm>
            <a:off x="2040636" y="454844"/>
            <a:ext cx="7729728" cy="573856"/>
          </a:xfrm>
        </p:spPr>
        <p:txBody>
          <a:bodyPr>
            <a:normAutofit fontScale="90000"/>
          </a:bodyPr>
          <a:lstStyle/>
          <a:p>
            <a:r>
              <a:rPr lang="en-US" dirty="0" err="1"/>
              <a:t>iCC</a:t>
            </a:r>
            <a:r>
              <a:rPr lang="en-US" dirty="0"/>
              <a:t> and group feature selection</a:t>
            </a:r>
          </a:p>
        </p:txBody>
      </p:sp>
      <p:pic>
        <p:nvPicPr>
          <p:cNvPr id="10" name="Content Placeholder 9">
            <a:extLst>
              <a:ext uri="{FF2B5EF4-FFF2-40B4-BE49-F238E27FC236}">
                <a16:creationId xmlns:a16="http://schemas.microsoft.com/office/drawing/2014/main" id="{79F01271-1EB5-6246-BD5D-A8AF73113F33}"/>
              </a:ext>
            </a:extLst>
          </p:cNvPr>
          <p:cNvPicPr>
            <a:picLocks noGrp="1" noChangeAspect="1"/>
          </p:cNvPicPr>
          <p:nvPr>
            <p:ph idx="1"/>
          </p:nvPr>
        </p:nvPicPr>
        <p:blipFill>
          <a:blip r:embed="rId2"/>
          <a:stretch>
            <a:fillRect/>
          </a:stretch>
        </p:blipFill>
        <p:spPr>
          <a:xfrm>
            <a:off x="406776" y="1790701"/>
            <a:ext cx="6209356" cy="3416300"/>
          </a:xfrm>
        </p:spPr>
      </p:pic>
      <p:graphicFrame>
        <p:nvGraphicFramePr>
          <p:cNvPr id="11" name="Table 10">
            <a:extLst>
              <a:ext uri="{FF2B5EF4-FFF2-40B4-BE49-F238E27FC236}">
                <a16:creationId xmlns:a16="http://schemas.microsoft.com/office/drawing/2014/main" id="{341A02CE-D0BE-E748-87D3-AC4CAA88F6F5}"/>
              </a:ext>
            </a:extLst>
          </p:cNvPr>
          <p:cNvGraphicFramePr>
            <a:graphicFrameLocks noGrp="1"/>
          </p:cNvGraphicFramePr>
          <p:nvPr>
            <p:extLst>
              <p:ext uri="{D42A27DB-BD31-4B8C-83A1-F6EECF244321}">
                <p14:modId xmlns:p14="http://schemas.microsoft.com/office/powerpoint/2010/main" val="2773285348"/>
              </p:ext>
            </p:extLst>
          </p:nvPr>
        </p:nvGraphicFramePr>
        <p:xfrm>
          <a:off x="7516812" y="1790701"/>
          <a:ext cx="3062288" cy="3416307"/>
        </p:xfrm>
        <a:graphic>
          <a:graphicData uri="http://schemas.openxmlformats.org/drawingml/2006/table">
            <a:tbl>
              <a:tblPr>
                <a:tableStyleId>{5C22544A-7EE6-4342-B048-85BDC9FD1C3A}</a:tableStyleId>
              </a:tblPr>
              <a:tblGrid>
                <a:gridCol w="1485844">
                  <a:extLst>
                    <a:ext uri="{9D8B030D-6E8A-4147-A177-3AD203B41FA5}">
                      <a16:colId xmlns:a16="http://schemas.microsoft.com/office/drawing/2014/main" val="2748950669"/>
                    </a:ext>
                  </a:extLst>
                </a:gridCol>
                <a:gridCol w="788222">
                  <a:extLst>
                    <a:ext uri="{9D8B030D-6E8A-4147-A177-3AD203B41FA5}">
                      <a16:colId xmlns:a16="http://schemas.microsoft.com/office/drawing/2014/main" val="775689681"/>
                    </a:ext>
                  </a:extLst>
                </a:gridCol>
                <a:gridCol w="788222">
                  <a:extLst>
                    <a:ext uri="{9D8B030D-6E8A-4147-A177-3AD203B41FA5}">
                      <a16:colId xmlns:a16="http://schemas.microsoft.com/office/drawing/2014/main" val="3461089912"/>
                    </a:ext>
                  </a:extLst>
                </a:gridCol>
              </a:tblGrid>
              <a:tr h="170367">
                <a:tc>
                  <a:txBody>
                    <a:bodyPr/>
                    <a:lstStyle/>
                    <a:p>
                      <a:pPr algn="ctr" fontAlgn="b"/>
                      <a:r>
                        <a:rPr lang="en-US" sz="800" b="1" u="none" strike="noStrike" dirty="0">
                          <a:effectLst/>
                        </a:rPr>
                        <a:t>Column</a:t>
                      </a:r>
                      <a:endParaRPr lang="en-US" sz="800" b="1" i="0" u="none" strike="noStrike" dirty="0">
                        <a:solidFill>
                          <a:srgbClr val="000000"/>
                        </a:solidFill>
                        <a:effectLst/>
                        <a:latin typeface="Helvetica Neue" panose="02000503000000020004" pitchFamily="2" charset="0"/>
                      </a:endParaRPr>
                    </a:p>
                  </a:txBody>
                  <a:tcPr marL="6106" marR="6106" marT="6106" marB="0" anchor="b"/>
                </a:tc>
                <a:tc>
                  <a:txBody>
                    <a:bodyPr/>
                    <a:lstStyle/>
                    <a:p>
                      <a:pPr algn="ctr" fontAlgn="b"/>
                      <a:r>
                        <a:rPr lang="en-US" sz="800" b="1" u="none" strike="noStrike" dirty="0">
                          <a:effectLst/>
                        </a:rPr>
                        <a:t>ICC</a:t>
                      </a:r>
                      <a:endParaRPr lang="en-US" sz="800" b="1" i="0" u="none" strike="noStrike" dirty="0">
                        <a:solidFill>
                          <a:srgbClr val="000000"/>
                        </a:solidFill>
                        <a:effectLst/>
                        <a:latin typeface="Helvetica Neue" panose="02000503000000020004" pitchFamily="2" charset="0"/>
                      </a:endParaRPr>
                    </a:p>
                  </a:txBody>
                  <a:tcPr marL="6106" marR="6106" marT="6106" marB="0" anchor="b"/>
                </a:tc>
                <a:tc>
                  <a:txBody>
                    <a:bodyPr/>
                    <a:lstStyle/>
                    <a:p>
                      <a:pPr algn="ctr" fontAlgn="b"/>
                      <a:r>
                        <a:rPr lang="en-US" sz="800" b="1" u="none" strike="noStrike" dirty="0">
                          <a:effectLst/>
                        </a:rPr>
                        <a:t>Group </a:t>
                      </a:r>
                      <a:r>
                        <a:rPr lang="en-US" sz="800" b="1" u="none" strike="noStrike" dirty="0" err="1">
                          <a:effectLst/>
                        </a:rPr>
                        <a:t>Var</a:t>
                      </a:r>
                      <a:endParaRPr lang="en-US" sz="800" b="1" i="0" u="none" strike="noStrike" dirty="0">
                        <a:solidFill>
                          <a:srgbClr val="000000"/>
                        </a:solidFill>
                        <a:effectLst/>
                        <a:latin typeface="Helvetica Neue" panose="02000503000000020004" pitchFamily="2" charset="0"/>
                      </a:endParaRPr>
                    </a:p>
                  </a:txBody>
                  <a:tcPr marL="6106" marR="6106" marT="6106" marB="0" anchor="b"/>
                </a:tc>
                <a:extLst>
                  <a:ext uri="{0D108BD9-81ED-4DB2-BD59-A6C34878D82A}">
                    <a16:rowId xmlns:a16="http://schemas.microsoft.com/office/drawing/2014/main" val="580176765"/>
                  </a:ext>
                </a:extLst>
              </a:tr>
              <a:tr h="170367">
                <a:tc>
                  <a:txBody>
                    <a:bodyPr/>
                    <a:lstStyle/>
                    <a:p>
                      <a:pPr algn="ctr" fontAlgn="b"/>
                      <a:r>
                        <a:rPr lang="en-US" sz="800" u="none" strike="noStrike" dirty="0">
                          <a:effectLst/>
                        </a:rPr>
                        <a:t>Year</a:t>
                      </a:r>
                      <a:endParaRPr lang="en-US" sz="800" b="0" i="0" u="none" strike="noStrike" dirty="0">
                        <a:solidFill>
                          <a:srgbClr val="000000"/>
                        </a:solidFill>
                        <a:effectLst/>
                        <a:latin typeface="Helvetica Neue" panose="02000503000000020004" pitchFamily="2" charset="0"/>
                      </a:endParaRPr>
                    </a:p>
                  </a:txBody>
                  <a:tcPr marL="6106" marR="6106" marT="6106" marB="0" anchor="b"/>
                </a:tc>
                <a:tc>
                  <a:txBody>
                    <a:bodyPr/>
                    <a:lstStyle/>
                    <a:p>
                      <a:pPr algn="ctr" fontAlgn="b"/>
                      <a:r>
                        <a:rPr lang="en-US" sz="800" u="none" strike="noStrike" dirty="0">
                          <a:effectLst/>
                        </a:rPr>
                        <a:t>0.004</a:t>
                      </a:r>
                      <a:endParaRPr lang="en-US" sz="800" b="0" i="0" u="none" strike="noStrike" dirty="0">
                        <a:solidFill>
                          <a:srgbClr val="000000"/>
                        </a:solidFill>
                        <a:effectLst/>
                        <a:latin typeface="Helvetica Neue" panose="02000503000000020004" pitchFamily="2" charset="0"/>
                      </a:endParaRPr>
                    </a:p>
                  </a:txBody>
                  <a:tcPr marL="6106" marR="6106" marT="6106" marB="0" anchor="b"/>
                </a:tc>
                <a:tc>
                  <a:txBody>
                    <a:bodyPr/>
                    <a:lstStyle/>
                    <a:p>
                      <a:pPr algn="ctr" fontAlgn="b"/>
                      <a:r>
                        <a:rPr lang="en-US" sz="800" u="none" strike="noStrike">
                          <a:effectLst/>
                        </a:rPr>
                        <a:t>0.308</a:t>
                      </a:r>
                      <a:endParaRPr lang="en-US" sz="800" b="0" i="0" u="none" strike="noStrike">
                        <a:solidFill>
                          <a:srgbClr val="000000"/>
                        </a:solidFill>
                        <a:effectLst/>
                        <a:latin typeface="Helvetica Neue" panose="02000503000000020004" pitchFamily="2" charset="0"/>
                      </a:endParaRPr>
                    </a:p>
                  </a:txBody>
                  <a:tcPr marL="6106" marR="6106" marT="6106" marB="0" anchor="b"/>
                </a:tc>
                <a:extLst>
                  <a:ext uri="{0D108BD9-81ED-4DB2-BD59-A6C34878D82A}">
                    <a16:rowId xmlns:a16="http://schemas.microsoft.com/office/drawing/2014/main" val="235616723"/>
                  </a:ext>
                </a:extLst>
              </a:tr>
              <a:tr h="170367">
                <a:tc>
                  <a:txBody>
                    <a:bodyPr/>
                    <a:lstStyle/>
                    <a:p>
                      <a:pPr algn="ctr" fontAlgn="b"/>
                      <a:r>
                        <a:rPr lang="en-US" sz="800" u="none" strike="noStrike">
                          <a:effectLst/>
                        </a:rPr>
                        <a:t>Country</a:t>
                      </a:r>
                      <a:endParaRPr lang="en-US" sz="800" b="0" i="0" u="none" strike="noStrike">
                        <a:solidFill>
                          <a:srgbClr val="000000"/>
                        </a:solidFill>
                        <a:effectLst/>
                        <a:latin typeface="Helvetica Neue" panose="02000503000000020004" pitchFamily="2" charset="0"/>
                      </a:endParaRPr>
                    </a:p>
                  </a:txBody>
                  <a:tcPr marL="6106" marR="6106" marT="6106" marB="0" anchor="b"/>
                </a:tc>
                <a:tc>
                  <a:txBody>
                    <a:bodyPr/>
                    <a:lstStyle/>
                    <a:p>
                      <a:pPr algn="ctr" fontAlgn="b"/>
                      <a:r>
                        <a:rPr lang="en-US" sz="800" u="none" strike="noStrike" dirty="0">
                          <a:effectLst/>
                        </a:rPr>
                        <a:t>0.932</a:t>
                      </a:r>
                      <a:endParaRPr lang="en-US" sz="800" b="0" i="0" u="none" strike="noStrike" dirty="0">
                        <a:solidFill>
                          <a:srgbClr val="000000"/>
                        </a:solidFill>
                        <a:effectLst/>
                        <a:latin typeface="Helvetica Neue" panose="02000503000000020004" pitchFamily="2" charset="0"/>
                      </a:endParaRPr>
                    </a:p>
                  </a:txBody>
                  <a:tcPr marL="6106" marR="6106" marT="6106" marB="0" anchor="b"/>
                </a:tc>
                <a:tc>
                  <a:txBody>
                    <a:bodyPr/>
                    <a:lstStyle/>
                    <a:p>
                      <a:pPr algn="ctr" fontAlgn="b"/>
                      <a:r>
                        <a:rPr lang="en-US" sz="800" u="none" strike="noStrike">
                          <a:effectLst/>
                        </a:rPr>
                        <a:t>71.58</a:t>
                      </a:r>
                      <a:endParaRPr lang="en-US" sz="800" b="0" i="0" u="none" strike="noStrike">
                        <a:solidFill>
                          <a:srgbClr val="000000"/>
                        </a:solidFill>
                        <a:effectLst/>
                        <a:latin typeface="Helvetica Neue" panose="02000503000000020004" pitchFamily="2" charset="0"/>
                      </a:endParaRPr>
                    </a:p>
                  </a:txBody>
                  <a:tcPr marL="6106" marR="6106" marT="6106" marB="0" anchor="b"/>
                </a:tc>
                <a:extLst>
                  <a:ext uri="{0D108BD9-81ED-4DB2-BD59-A6C34878D82A}">
                    <a16:rowId xmlns:a16="http://schemas.microsoft.com/office/drawing/2014/main" val="3734906128"/>
                  </a:ext>
                </a:extLst>
              </a:tr>
              <a:tr h="170367">
                <a:tc>
                  <a:txBody>
                    <a:bodyPr/>
                    <a:lstStyle/>
                    <a:p>
                      <a:pPr algn="ctr" fontAlgn="b"/>
                      <a:r>
                        <a:rPr lang="en-US" sz="800" u="none" strike="noStrike">
                          <a:effectLst/>
                        </a:rPr>
                        <a:t>Status</a:t>
                      </a:r>
                      <a:endParaRPr lang="en-US" sz="800" b="0" i="0" u="none" strike="noStrike">
                        <a:solidFill>
                          <a:srgbClr val="000000"/>
                        </a:solidFill>
                        <a:effectLst/>
                        <a:latin typeface="Helvetica Neue" panose="02000503000000020004" pitchFamily="2" charset="0"/>
                      </a:endParaRPr>
                    </a:p>
                  </a:txBody>
                  <a:tcPr marL="6106" marR="6106" marT="6106" marB="0" anchor="b"/>
                </a:tc>
                <a:tc>
                  <a:txBody>
                    <a:bodyPr/>
                    <a:lstStyle/>
                    <a:p>
                      <a:pPr algn="ctr" fontAlgn="b"/>
                      <a:r>
                        <a:rPr lang="en-US" sz="800" u="none" strike="noStrike" dirty="0">
                          <a:effectLst/>
                        </a:rPr>
                        <a:t>0.469</a:t>
                      </a:r>
                      <a:endParaRPr lang="en-US" sz="800" b="0" i="0" u="none" strike="noStrike" dirty="0">
                        <a:solidFill>
                          <a:srgbClr val="000000"/>
                        </a:solidFill>
                        <a:effectLst/>
                        <a:latin typeface="Helvetica Neue" panose="02000503000000020004" pitchFamily="2" charset="0"/>
                      </a:endParaRPr>
                    </a:p>
                  </a:txBody>
                  <a:tcPr marL="6106" marR="6106" marT="6106" marB="0" anchor="b"/>
                </a:tc>
                <a:tc>
                  <a:txBody>
                    <a:bodyPr/>
                    <a:lstStyle/>
                    <a:p>
                      <a:pPr algn="ctr" fontAlgn="b"/>
                      <a:r>
                        <a:rPr lang="en-US" sz="800" u="none" strike="noStrike">
                          <a:effectLst/>
                        </a:rPr>
                        <a:t>49.63</a:t>
                      </a:r>
                      <a:endParaRPr lang="en-US" sz="800" b="0" i="0" u="none" strike="noStrike">
                        <a:solidFill>
                          <a:srgbClr val="000000"/>
                        </a:solidFill>
                        <a:effectLst/>
                        <a:latin typeface="Helvetica Neue" panose="02000503000000020004" pitchFamily="2" charset="0"/>
                      </a:endParaRPr>
                    </a:p>
                  </a:txBody>
                  <a:tcPr marL="6106" marR="6106" marT="6106" marB="0" anchor="b"/>
                </a:tc>
                <a:extLst>
                  <a:ext uri="{0D108BD9-81ED-4DB2-BD59-A6C34878D82A}">
                    <a16:rowId xmlns:a16="http://schemas.microsoft.com/office/drawing/2014/main" val="336064171"/>
                  </a:ext>
                </a:extLst>
              </a:tr>
              <a:tr h="170367">
                <a:tc>
                  <a:txBody>
                    <a:bodyPr/>
                    <a:lstStyle/>
                    <a:p>
                      <a:pPr algn="ctr" fontAlgn="b"/>
                      <a:r>
                        <a:rPr lang="en-US" sz="800" u="none" strike="noStrike">
                          <a:effectLst/>
                        </a:rPr>
                        <a:t>Adult_Mortality</a:t>
                      </a:r>
                      <a:endParaRPr lang="en-US" sz="800" b="0" i="0" u="none" strike="noStrike">
                        <a:solidFill>
                          <a:srgbClr val="000000"/>
                        </a:solidFill>
                        <a:effectLst/>
                        <a:latin typeface="Helvetica Neue" panose="02000503000000020004" pitchFamily="2" charset="0"/>
                      </a:endParaRPr>
                    </a:p>
                  </a:txBody>
                  <a:tcPr marL="6106" marR="6106" marT="6106" marB="0" anchor="b"/>
                </a:tc>
                <a:tc>
                  <a:txBody>
                    <a:bodyPr/>
                    <a:lstStyle/>
                    <a:p>
                      <a:pPr algn="ctr" fontAlgn="b"/>
                      <a:r>
                        <a:rPr lang="en-US" sz="800" u="none" strike="noStrike" dirty="0">
                          <a:effectLst/>
                        </a:rPr>
                        <a:t>0.905</a:t>
                      </a:r>
                      <a:endParaRPr lang="en-US" sz="800" b="0" i="0" u="none" strike="noStrike" dirty="0">
                        <a:solidFill>
                          <a:srgbClr val="000000"/>
                        </a:solidFill>
                        <a:effectLst/>
                        <a:latin typeface="Helvetica Neue" panose="02000503000000020004" pitchFamily="2" charset="0"/>
                      </a:endParaRPr>
                    </a:p>
                  </a:txBody>
                  <a:tcPr marL="6106" marR="6106" marT="6106" marB="0" anchor="b"/>
                </a:tc>
                <a:tc>
                  <a:txBody>
                    <a:bodyPr/>
                    <a:lstStyle/>
                    <a:p>
                      <a:pPr algn="ctr" fontAlgn="b"/>
                      <a:r>
                        <a:rPr lang="en-US" sz="800" u="none" strike="noStrike">
                          <a:effectLst/>
                        </a:rPr>
                        <a:t>94.02</a:t>
                      </a:r>
                      <a:endParaRPr lang="en-US" sz="800" b="0" i="0" u="none" strike="noStrike">
                        <a:solidFill>
                          <a:srgbClr val="000000"/>
                        </a:solidFill>
                        <a:effectLst/>
                        <a:latin typeface="Helvetica Neue" panose="02000503000000020004" pitchFamily="2" charset="0"/>
                      </a:endParaRPr>
                    </a:p>
                  </a:txBody>
                  <a:tcPr marL="6106" marR="6106" marT="6106" marB="0" anchor="b"/>
                </a:tc>
                <a:extLst>
                  <a:ext uri="{0D108BD9-81ED-4DB2-BD59-A6C34878D82A}">
                    <a16:rowId xmlns:a16="http://schemas.microsoft.com/office/drawing/2014/main" val="1442473253"/>
                  </a:ext>
                </a:extLst>
              </a:tr>
              <a:tr h="170367">
                <a:tc>
                  <a:txBody>
                    <a:bodyPr/>
                    <a:lstStyle/>
                    <a:p>
                      <a:pPr algn="ctr" fontAlgn="b"/>
                      <a:r>
                        <a:rPr lang="en-US" sz="800" u="none" strike="noStrike">
                          <a:effectLst/>
                        </a:rPr>
                        <a:t>Infant_Deaths</a:t>
                      </a:r>
                      <a:endParaRPr lang="en-US" sz="800" b="0" i="0" u="none" strike="noStrike">
                        <a:solidFill>
                          <a:srgbClr val="000000"/>
                        </a:solidFill>
                        <a:effectLst/>
                        <a:latin typeface="Helvetica Neue" panose="02000503000000020004" pitchFamily="2" charset="0"/>
                      </a:endParaRPr>
                    </a:p>
                  </a:txBody>
                  <a:tcPr marL="6106" marR="6106" marT="6106" marB="0" anchor="b"/>
                </a:tc>
                <a:tc>
                  <a:txBody>
                    <a:bodyPr/>
                    <a:lstStyle/>
                    <a:p>
                      <a:pPr algn="ctr" fontAlgn="b"/>
                      <a:r>
                        <a:rPr lang="en-US" sz="800" u="none" strike="noStrike">
                          <a:effectLst/>
                        </a:rPr>
                        <a:t>0.408</a:t>
                      </a:r>
                      <a:endParaRPr lang="en-US" sz="800" b="0" i="0" u="none" strike="noStrike">
                        <a:solidFill>
                          <a:srgbClr val="000000"/>
                        </a:solidFill>
                        <a:effectLst/>
                        <a:latin typeface="Helvetica Neue" panose="02000503000000020004" pitchFamily="2" charset="0"/>
                      </a:endParaRPr>
                    </a:p>
                  </a:txBody>
                  <a:tcPr marL="6106" marR="6106" marT="6106" marB="0" anchor="b"/>
                </a:tc>
                <a:tc>
                  <a:txBody>
                    <a:bodyPr/>
                    <a:lstStyle/>
                    <a:p>
                      <a:pPr algn="ctr" fontAlgn="b"/>
                      <a:r>
                        <a:rPr lang="en-US" sz="800" u="none" strike="noStrike">
                          <a:effectLst/>
                        </a:rPr>
                        <a:t>27.72</a:t>
                      </a:r>
                      <a:endParaRPr lang="en-US" sz="800" b="0" i="0" u="none" strike="noStrike">
                        <a:solidFill>
                          <a:srgbClr val="000000"/>
                        </a:solidFill>
                        <a:effectLst/>
                        <a:latin typeface="Helvetica Neue" panose="02000503000000020004" pitchFamily="2" charset="0"/>
                      </a:endParaRPr>
                    </a:p>
                  </a:txBody>
                  <a:tcPr marL="6106" marR="6106" marT="6106" marB="0" anchor="b"/>
                </a:tc>
                <a:extLst>
                  <a:ext uri="{0D108BD9-81ED-4DB2-BD59-A6C34878D82A}">
                    <a16:rowId xmlns:a16="http://schemas.microsoft.com/office/drawing/2014/main" val="2651661141"/>
                  </a:ext>
                </a:extLst>
              </a:tr>
              <a:tr h="170367">
                <a:tc>
                  <a:txBody>
                    <a:bodyPr/>
                    <a:lstStyle/>
                    <a:p>
                      <a:pPr algn="ctr" fontAlgn="b"/>
                      <a:r>
                        <a:rPr lang="en-US" sz="800" u="none" strike="noStrike">
                          <a:effectLst/>
                        </a:rPr>
                        <a:t>Alcohol</a:t>
                      </a:r>
                      <a:endParaRPr lang="en-US" sz="800" b="0" i="0" u="none" strike="noStrike">
                        <a:solidFill>
                          <a:srgbClr val="000000"/>
                        </a:solidFill>
                        <a:effectLst/>
                        <a:latin typeface="Helvetica Neue" panose="02000503000000020004" pitchFamily="2" charset="0"/>
                      </a:endParaRPr>
                    </a:p>
                  </a:txBody>
                  <a:tcPr marL="6106" marR="6106" marT="6106" marB="0" anchor="b"/>
                </a:tc>
                <a:tc>
                  <a:txBody>
                    <a:bodyPr/>
                    <a:lstStyle/>
                    <a:p>
                      <a:pPr algn="ctr" fontAlgn="b"/>
                      <a:r>
                        <a:rPr lang="en-US" sz="800" u="none" strike="noStrike" dirty="0">
                          <a:effectLst/>
                        </a:rPr>
                        <a:t>0.24</a:t>
                      </a:r>
                      <a:endParaRPr lang="en-US" sz="800" b="0" i="0" u="none" strike="noStrike" dirty="0">
                        <a:solidFill>
                          <a:srgbClr val="000000"/>
                        </a:solidFill>
                        <a:effectLst/>
                        <a:latin typeface="Helvetica Neue" panose="02000503000000020004" pitchFamily="2" charset="0"/>
                      </a:endParaRPr>
                    </a:p>
                  </a:txBody>
                  <a:tcPr marL="6106" marR="6106" marT="6106" marB="0" anchor="b"/>
                </a:tc>
                <a:tc>
                  <a:txBody>
                    <a:bodyPr/>
                    <a:lstStyle/>
                    <a:p>
                      <a:pPr algn="ctr" fontAlgn="b"/>
                      <a:r>
                        <a:rPr lang="en-US" sz="800" u="none" strike="noStrike">
                          <a:effectLst/>
                        </a:rPr>
                        <a:t>17.12</a:t>
                      </a:r>
                      <a:endParaRPr lang="en-US" sz="800" b="0" i="0" u="none" strike="noStrike">
                        <a:solidFill>
                          <a:srgbClr val="000000"/>
                        </a:solidFill>
                        <a:effectLst/>
                        <a:latin typeface="Helvetica Neue" panose="02000503000000020004" pitchFamily="2" charset="0"/>
                      </a:endParaRPr>
                    </a:p>
                  </a:txBody>
                  <a:tcPr marL="6106" marR="6106" marT="6106" marB="0" anchor="b"/>
                </a:tc>
                <a:extLst>
                  <a:ext uri="{0D108BD9-81ED-4DB2-BD59-A6C34878D82A}">
                    <a16:rowId xmlns:a16="http://schemas.microsoft.com/office/drawing/2014/main" val="3218433215"/>
                  </a:ext>
                </a:extLst>
              </a:tr>
              <a:tr h="170367">
                <a:tc>
                  <a:txBody>
                    <a:bodyPr/>
                    <a:lstStyle/>
                    <a:p>
                      <a:pPr algn="ctr" fontAlgn="b"/>
                      <a:r>
                        <a:rPr lang="en-US" sz="800" u="none" strike="noStrike">
                          <a:effectLst/>
                        </a:rPr>
                        <a:t>Percent_Expenditure</a:t>
                      </a:r>
                      <a:endParaRPr lang="en-US" sz="800" b="0" i="0" u="none" strike="noStrike">
                        <a:solidFill>
                          <a:srgbClr val="000000"/>
                        </a:solidFill>
                        <a:effectLst/>
                        <a:latin typeface="Helvetica Neue" panose="02000503000000020004" pitchFamily="2" charset="0"/>
                      </a:endParaRPr>
                    </a:p>
                  </a:txBody>
                  <a:tcPr marL="6106" marR="6106" marT="6106" marB="0" anchor="b"/>
                </a:tc>
                <a:tc>
                  <a:txBody>
                    <a:bodyPr/>
                    <a:lstStyle/>
                    <a:p>
                      <a:pPr algn="ctr" fontAlgn="b"/>
                      <a:r>
                        <a:rPr lang="en-US" sz="800" u="none" strike="noStrike">
                          <a:effectLst/>
                        </a:rPr>
                        <a:t>0.008</a:t>
                      </a:r>
                      <a:endParaRPr lang="en-US" sz="800" b="0" i="0" u="none" strike="noStrike">
                        <a:solidFill>
                          <a:srgbClr val="000000"/>
                        </a:solidFill>
                        <a:effectLst/>
                        <a:latin typeface="Helvetica Neue" panose="02000503000000020004" pitchFamily="2" charset="0"/>
                      </a:endParaRPr>
                    </a:p>
                  </a:txBody>
                  <a:tcPr marL="6106" marR="6106" marT="6106" marB="0" anchor="b"/>
                </a:tc>
                <a:tc>
                  <a:txBody>
                    <a:bodyPr/>
                    <a:lstStyle/>
                    <a:p>
                      <a:pPr algn="ctr" fontAlgn="b"/>
                      <a:r>
                        <a:rPr lang="en-US" sz="800" u="none" strike="noStrike">
                          <a:effectLst/>
                        </a:rPr>
                        <a:t>0.58</a:t>
                      </a:r>
                      <a:endParaRPr lang="en-US" sz="800" b="0" i="0" u="none" strike="noStrike">
                        <a:solidFill>
                          <a:srgbClr val="000000"/>
                        </a:solidFill>
                        <a:effectLst/>
                        <a:latin typeface="Helvetica Neue" panose="02000503000000020004" pitchFamily="2" charset="0"/>
                      </a:endParaRPr>
                    </a:p>
                  </a:txBody>
                  <a:tcPr marL="6106" marR="6106" marT="6106" marB="0" anchor="b"/>
                </a:tc>
                <a:extLst>
                  <a:ext uri="{0D108BD9-81ED-4DB2-BD59-A6C34878D82A}">
                    <a16:rowId xmlns:a16="http://schemas.microsoft.com/office/drawing/2014/main" val="2078308238"/>
                  </a:ext>
                </a:extLst>
              </a:tr>
              <a:tr h="170367">
                <a:tc>
                  <a:txBody>
                    <a:bodyPr/>
                    <a:lstStyle/>
                    <a:p>
                      <a:pPr algn="ctr" fontAlgn="b"/>
                      <a:r>
                        <a:rPr lang="en-US" sz="800" u="none" strike="noStrike">
                          <a:effectLst/>
                        </a:rPr>
                        <a:t>Hep_B</a:t>
                      </a:r>
                      <a:endParaRPr lang="en-US" sz="800" b="0" i="0" u="none" strike="noStrike">
                        <a:solidFill>
                          <a:srgbClr val="000000"/>
                        </a:solidFill>
                        <a:effectLst/>
                        <a:latin typeface="Helvetica Neue" panose="02000503000000020004" pitchFamily="2" charset="0"/>
                      </a:endParaRPr>
                    </a:p>
                  </a:txBody>
                  <a:tcPr marL="6106" marR="6106" marT="6106" marB="0" anchor="b"/>
                </a:tc>
                <a:tc>
                  <a:txBody>
                    <a:bodyPr/>
                    <a:lstStyle/>
                    <a:p>
                      <a:pPr algn="ctr" fontAlgn="b"/>
                      <a:r>
                        <a:rPr lang="en-US" sz="800" u="none" strike="noStrike">
                          <a:effectLst/>
                        </a:rPr>
                        <a:t>0.582</a:t>
                      </a:r>
                      <a:endParaRPr lang="en-US" sz="800" b="0" i="0" u="none" strike="noStrike">
                        <a:solidFill>
                          <a:srgbClr val="000000"/>
                        </a:solidFill>
                        <a:effectLst/>
                        <a:latin typeface="Helvetica Neue" panose="02000503000000020004" pitchFamily="2" charset="0"/>
                      </a:endParaRPr>
                    </a:p>
                  </a:txBody>
                  <a:tcPr marL="6106" marR="6106" marT="6106" marB="0" anchor="b"/>
                </a:tc>
                <a:tc>
                  <a:txBody>
                    <a:bodyPr/>
                    <a:lstStyle/>
                    <a:p>
                      <a:pPr algn="ctr" fontAlgn="b"/>
                      <a:r>
                        <a:rPr lang="en-US" sz="800" u="none" strike="noStrike">
                          <a:effectLst/>
                        </a:rPr>
                        <a:t>58.37</a:t>
                      </a:r>
                      <a:endParaRPr lang="en-US" sz="800" b="0" i="0" u="none" strike="noStrike">
                        <a:solidFill>
                          <a:srgbClr val="000000"/>
                        </a:solidFill>
                        <a:effectLst/>
                        <a:latin typeface="Helvetica Neue" panose="02000503000000020004" pitchFamily="2" charset="0"/>
                      </a:endParaRPr>
                    </a:p>
                  </a:txBody>
                  <a:tcPr marL="6106" marR="6106" marT="6106" marB="0" anchor="b"/>
                </a:tc>
                <a:extLst>
                  <a:ext uri="{0D108BD9-81ED-4DB2-BD59-A6C34878D82A}">
                    <a16:rowId xmlns:a16="http://schemas.microsoft.com/office/drawing/2014/main" val="3114063924"/>
                  </a:ext>
                </a:extLst>
              </a:tr>
              <a:tr h="170367">
                <a:tc>
                  <a:txBody>
                    <a:bodyPr/>
                    <a:lstStyle/>
                    <a:p>
                      <a:pPr algn="ctr" fontAlgn="b"/>
                      <a:r>
                        <a:rPr lang="en-US" sz="800" u="none" strike="noStrike">
                          <a:effectLst/>
                        </a:rPr>
                        <a:t>Measles</a:t>
                      </a:r>
                      <a:endParaRPr lang="en-US" sz="800" b="0" i="0" u="none" strike="noStrike">
                        <a:solidFill>
                          <a:srgbClr val="000000"/>
                        </a:solidFill>
                        <a:effectLst/>
                        <a:latin typeface="Helvetica Neue" panose="02000503000000020004" pitchFamily="2" charset="0"/>
                      </a:endParaRPr>
                    </a:p>
                  </a:txBody>
                  <a:tcPr marL="6106" marR="6106" marT="6106" marB="0" anchor="b"/>
                </a:tc>
                <a:tc>
                  <a:txBody>
                    <a:bodyPr/>
                    <a:lstStyle/>
                    <a:p>
                      <a:pPr algn="ctr" fontAlgn="b"/>
                      <a:r>
                        <a:rPr lang="en-US" sz="800" u="none" strike="noStrike">
                          <a:effectLst/>
                        </a:rPr>
                        <a:t>0.46</a:t>
                      </a:r>
                      <a:endParaRPr lang="en-US" sz="800" b="0" i="0" u="none" strike="noStrike">
                        <a:solidFill>
                          <a:srgbClr val="000000"/>
                        </a:solidFill>
                        <a:effectLst/>
                        <a:latin typeface="Helvetica Neue" panose="02000503000000020004" pitchFamily="2" charset="0"/>
                      </a:endParaRPr>
                    </a:p>
                  </a:txBody>
                  <a:tcPr marL="6106" marR="6106" marT="6106" marB="0" anchor="b"/>
                </a:tc>
                <a:tc>
                  <a:txBody>
                    <a:bodyPr/>
                    <a:lstStyle/>
                    <a:p>
                      <a:pPr algn="ctr" fontAlgn="b"/>
                      <a:r>
                        <a:rPr lang="en-US" sz="800" u="none" strike="noStrike">
                          <a:effectLst/>
                        </a:rPr>
                        <a:t>42.51</a:t>
                      </a:r>
                      <a:endParaRPr lang="en-US" sz="800" b="0" i="0" u="none" strike="noStrike">
                        <a:solidFill>
                          <a:srgbClr val="000000"/>
                        </a:solidFill>
                        <a:effectLst/>
                        <a:latin typeface="Helvetica Neue" panose="02000503000000020004" pitchFamily="2" charset="0"/>
                      </a:endParaRPr>
                    </a:p>
                  </a:txBody>
                  <a:tcPr marL="6106" marR="6106" marT="6106" marB="0" anchor="b"/>
                </a:tc>
                <a:extLst>
                  <a:ext uri="{0D108BD9-81ED-4DB2-BD59-A6C34878D82A}">
                    <a16:rowId xmlns:a16="http://schemas.microsoft.com/office/drawing/2014/main" val="2677467670"/>
                  </a:ext>
                </a:extLst>
              </a:tr>
              <a:tr h="170367">
                <a:tc>
                  <a:txBody>
                    <a:bodyPr/>
                    <a:lstStyle/>
                    <a:p>
                      <a:pPr algn="ctr" fontAlgn="b"/>
                      <a:r>
                        <a:rPr lang="en-US" sz="800" u="none" strike="noStrike">
                          <a:effectLst/>
                        </a:rPr>
                        <a:t>BMI</a:t>
                      </a:r>
                      <a:endParaRPr lang="en-US" sz="800" b="0" i="0" u="none" strike="noStrike">
                        <a:solidFill>
                          <a:srgbClr val="000000"/>
                        </a:solidFill>
                        <a:effectLst/>
                        <a:latin typeface="Helvetica Neue" panose="02000503000000020004" pitchFamily="2" charset="0"/>
                      </a:endParaRPr>
                    </a:p>
                  </a:txBody>
                  <a:tcPr marL="6106" marR="6106" marT="6106" marB="0" anchor="b"/>
                </a:tc>
                <a:tc>
                  <a:txBody>
                    <a:bodyPr/>
                    <a:lstStyle/>
                    <a:p>
                      <a:pPr algn="ctr" fontAlgn="b"/>
                      <a:r>
                        <a:rPr lang="en-US" sz="800" u="none" strike="noStrike">
                          <a:effectLst/>
                        </a:rPr>
                        <a:t>0.611</a:t>
                      </a:r>
                      <a:endParaRPr lang="en-US" sz="800" b="0" i="0" u="none" strike="noStrike">
                        <a:solidFill>
                          <a:srgbClr val="000000"/>
                        </a:solidFill>
                        <a:effectLst/>
                        <a:latin typeface="Helvetica Neue" panose="02000503000000020004" pitchFamily="2" charset="0"/>
                      </a:endParaRPr>
                    </a:p>
                  </a:txBody>
                  <a:tcPr marL="6106" marR="6106" marT="6106" marB="0" anchor="b"/>
                </a:tc>
                <a:tc>
                  <a:txBody>
                    <a:bodyPr/>
                    <a:lstStyle/>
                    <a:p>
                      <a:pPr algn="ctr" fontAlgn="b"/>
                      <a:r>
                        <a:rPr lang="en-US" sz="800" u="none" strike="noStrike">
                          <a:effectLst/>
                        </a:rPr>
                        <a:t>43.48</a:t>
                      </a:r>
                      <a:endParaRPr lang="en-US" sz="800" b="0" i="0" u="none" strike="noStrike">
                        <a:solidFill>
                          <a:srgbClr val="000000"/>
                        </a:solidFill>
                        <a:effectLst/>
                        <a:latin typeface="Helvetica Neue" panose="02000503000000020004" pitchFamily="2" charset="0"/>
                      </a:endParaRPr>
                    </a:p>
                  </a:txBody>
                  <a:tcPr marL="6106" marR="6106" marT="6106" marB="0" anchor="b"/>
                </a:tc>
                <a:extLst>
                  <a:ext uri="{0D108BD9-81ED-4DB2-BD59-A6C34878D82A}">
                    <a16:rowId xmlns:a16="http://schemas.microsoft.com/office/drawing/2014/main" val="3152690613"/>
                  </a:ext>
                </a:extLst>
              </a:tr>
              <a:tr h="170367">
                <a:tc>
                  <a:txBody>
                    <a:bodyPr/>
                    <a:lstStyle/>
                    <a:p>
                      <a:pPr algn="ctr" fontAlgn="b"/>
                      <a:r>
                        <a:rPr lang="en-US" sz="800" u="none" strike="noStrike">
                          <a:effectLst/>
                        </a:rPr>
                        <a:t>U_5_Deaths</a:t>
                      </a:r>
                      <a:endParaRPr lang="en-US" sz="800" b="0" i="0" u="none" strike="noStrike">
                        <a:solidFill>
                          <a:srgbClr val="000000"/>
                        </a:solidFill>
                        <a:effectLst/>
                        <a:latin typeface="Helvetica Neue" panose="02000503000000020004" pitchFamily="2" charset="0"/>
                      </a:endParaRPr>
                    </a:p>
                  </a:txBody>
                  <a:tcPr marL="6106" marR="6106" marT="6106" marB="0" anchor="b"/>
                </a:tc>
                <a:tc>
                  <a:txBody>
                    <a:bodyPr/>
                    <a:lstStyle/>
                    <a:p>
                      <a:pPr algn="ctr" fontAlgn="b"/>
                      <a:r>
                        <a:rPr lang="en-US" sz="800" u="none" strike="noStrike" dirty="0">
                          <a:effectLst/>
                        </a:rPr>
                        <a:t>0.431</a:t>
                      </a:r>
                      <a:endParaRPr lang="en-US" sz="800" b="0" i="0" u="none" strike="noStrike" dirty="0">
                        <a:solidFill>
                          <a:srgbClr val="000000"/>
                        </a:solidFill>
                        <a:effectLst/>
                        <a:latin typeface="Helvetica Neue" panose="02000503000000020004" pitchFamily="2" charset="0"/>
                      </a:endParaRPr>
                    </a:p>
                  </a:txBody>
                  <a:tcPr marL="6106" marR="6106" marT="6106" marB="0" anchor="b"/>
                </a:tc>
                <a:tc>
                  <a:txBody>
                    <a:bodyPr/>
                    <a:lstStyle/>
                    <a:p>
                      <a:pPr algn="ctr" fontAlgn="b"/>
                      <a:r>
                        <a:rPr lang="en-US" sz="800" u="none" strike="noStrike">
                          <a:effectLst/>
                        </a:rPr>
                        <a:t>28.92</a:t>
                      </a:r>
                      <a:endParaRPr lang="en-US" sz="800" b="0" i="0" u="none" strike="noStrike">
                        <a:solidFill>
                          <a:srgbClr val="000000"/>
                        </a:solidFill>
                        <a:effectLst/>
                        <a:latin typeface="Helvetica Neue" panose="02000503000000020004" pitchFamily="2" charset="0"/>
                      </a:endParaRPr>
                    </a:p>
                  </a:txBody>
                  <a:tcPr marL="6106" marR="6106" marT="6106" marB="0" anchor="b"/>
                </a:tc>
                <a:extLst>
                  <a:ext uri="{0D108BD9-81ED-4DB2-BD59-A6C34878D82A}">
                    <a16:rowId xmlns:a16="http://schemas.microsoft.com/office/drawing/2014/main" val="2012830341"/>
                  </a:ext>
                </a:extLst>
              </a:tr>
              <a:tr h="170367">
                <a:tc>
                  <a:txBody>
                    <a:bodyPr/>
                    <a:lstStyle/>
                    <a:p>
                      <a:pPr algn="ctr" fontAlgn="b"/>
                      <a:r>
                        <a:rPr lang="en-US" sz="800" u="none" strike="noStrike">
                          <a:effectLst/>
                        </a:rPr>
                        <a:t>Polio</a:t>
                      </a:r>
                      <a:endParaRPr lang="en-US" sz="800" b="0" i="0" u="none" strike="noStrike">
                        <a:solidFill>
                          <a:srgbClr val="000000"/>
                        </a:solidFill>
                        <a:effectLst/>
                        <a:latin typeface="Helvetica Neue" panose="02000503000000020004" pitchFamily="2" charset="0"/>
                      </a:endParaRPr>
                    </a:p>
                  </a:txBody>
                  <a:tcPr marL="6106" marR="6106" marT="6106" marB="0" anchor="b"/>
                </a:tc>
                <a:tc>
                  <a:txBody>
                    <a:bodyPr/>
                    <a:lstStyle/>
                    <a:p>
                      <a:pPr algn="ctr" fontAlgn="b"/>
                      <a:r>
                        <a:rPr lang="en-US" sz="800" u="none" strike="noStrike">
                          <a:effectLst/>
                        </a:rPr>
                        <a:t>0.503</a:t>
                      </a:r>
                      <a:endParaRPr lang="en-US" sz="800" b="0" i="0" u="none" strike="noStrike">
                        <a:solidFill>
                          <a:srgbClr val="000000"/>
                        </a:solidFill>
                        <a:effectLst/>
                        <a:latin typeface="Helvetica Neue" panose="02000503000000020004" pitchFamily="2" charset="0"/>
                      </a:endParaRPr>
                    </a:p>
                  </a:txBody>
                  <a:tcPr marL="6106" marR="6106" marT="6106" marB="0" anchor="b"/>
                </a:tc>
                <a:tc>
                  <a:txBody>
                    <a:bodyPr/>
                    <a:lstStyle/>
                    <a:p>
                      <a:pPr algn="ctr" fontAlgn="b"/>
                      <a:r>
                        <a:rPr lang="en-US" sz="800" u="none" strike="noStrike">
                          <a:effectLst/>
                        </a:rPr>
                        <a:t>43.37</a:t>
                      </a:r>
                      <a:endParaRPr lang="en-US" sz="800" b="0" i="0" u="none" strike="noStrike">
                        <a:solidFill>
                          <a:srgbClr val="000000"/>
                        </a:solidFill>
                        <a:effectLst/>
                        <a:latin typeface="Helvetica Neue" panose="02000503000000020004" pitchFamily="2" charset="0"/>
                      </a:endParaRPr>
                    </a:p>
                  </a:txBody>
                  <a:tcPr marL="6106" marR="6106" marT="6106" marB="0" anchor="b"/>
                </a:tc>
                <a:extLst>
                  <a:ext uri="{0D108BD9-81ED-4DB2-BD59-A6C34878D82A}">
                    <a16:rowId xmlns:a16="http://schemas.microsoft.com/office/drawing/2014/main" val="550950143"/>
                  </a:ext>
                </a:extLst>
              </a:tr>
              <a:tr h="170367">
                <a:tc>
                  <a:txBody>
                    <a:bodyPr/>
                    <a:lstStyle/>
                    <a:p>
                      <a:pPr algn="ctr" fontAlgn="b"/>
                      <a:r>
                        <a:rPr lang="en-US" sz="800" u="none" strike="noStrike">
                          <a:effectLst/>
                        </a:rPr>
                        <a:t>Total_Expenditure</a:t>
                      </a:r>
                      <a:endParaRPr lang="en-US" sz="800" b="0" i="0" u="none" strike="noStrike">
                        <a:solidFill>
                          <a:srgbClr val="000000"/>
                        </a:solidFill>
                        <a:effectLst/>
                        <a:latin typeface="Helvetica Neue" panose="02000503000000020004" pitchFamily="2" charset="0"/>
                      </a:endParaRPr>
                    </a:p>
                  </a:txBody>
                  <a:tcPr marL="6106" marR="6106" marT="6106" marB="0" anchor="b"/>
                </a:tc>
                <a:tc>
                  <a:txBody>
                    <a:bodyPr/>
                    <a:lstStyle/>
                    <a:p>
                      <a:pPr algn="ctr" fontAlgn="b"/>
                      <a:r>
                        <a:rPr lang="en-US" sz="800" u="none" strike="noStrike">
                          <a:effectLst/>
                        </a:rPr>
                        <a:t>0.162</a:t>
                      </a:r>
                      <a:endParaRPr lang="en-US" sz="800" b="0" i="0" u="none" strike="noStrike">
                        <a:solidFill>
                          <a:srgbClr val="000000"/>
                        </a:solidFill>
                        <a:effectLst/>
                        <a:latin typeface="Helvetica Neue" panose="02000503000000020004" pitchFamily="2" charset="0"/>
                      </a:endParaRPr>
                    </a:p>
                  </a:txBody>
                  <a:tcPr marL="6106" marR="6106" marT="6106" marB="0" anchor="b"/>
                </a:tc>
                <a:tc>
                  <a:txBody>
                    <a:bodyPr/>
                    <a:lstStyle/>
                    <a:p>
                      <a:pPr algn="ctr" fontAlgn="b"/>
                      <a:r>
                        <a:rPr lang="en-US" sz="800" u="none" strike="noStrike">
                          <a:effectLst/>
                        </a:rPr>
                        <a:t>11.6</a:t>
                      </a:r>
                      <a:endParaRPr lang="en-US" sz="800" b="0" i="0" u="none" strike="noStrike">
                        <a:solidFill>
                          <a:srgbClr val="000000"/>
                        </a:solidFill>
                        <a:effectLst/>
                        <a:latin typeface="Helvetica Neue" panose="02000503000000020004" pitchFamily="2" charset="0"/>
                      </a:endParaRPr>
                    </a:p>
                  </a:txBody>
                  <a:tcPr marL="6106" marR="6106" marT="6106" marB="0" anchor="b"/>
                </a:tc>
                <a:extLst>
                  <a:ext uri="{0D108BD9-81ED-4DB2-BD59-A6C34878D82A}">
                    <a16:rowId xmlns:a16="http://schemas.microsoft.com/office/drawing/2014/main" val="3628155963"/>
                  </a:ext>
                </a:extLst>
              </a:tr>
              <a:tr h="143467">
                <a:tc>
                  <a:txBody>
                    <a:bodyPr/>
                    <a:lstStyle/>
                    <a:p>
                      <a:pPr algn="ctr" fontAlgn="b"/>
                      <a:r>
                        <a:rPr lang="en-US" sz="800" u="none" strike="noStrike">
                          <a:effectLst/>
                        </a:rPr>
                        <a:t>Diphtheria</a:t>
                      </a:r>
                      <a:endParaRPr lang="en-US" sz="800" b="0" i="0" u="none" strike="noStrike">
                        <a:solidFill>
                          <a:srgbClr val="000000"/>
                        </a:solidFill>
                        <a:effectLst/>
                        <a:latin typeface="Helvetica Neue" panose="02000503000000020004" pitchFamily="2" charset="0"/>
                      </a:endParaRPr>
                    </a:p>
                  </a:txBody>
                  <a:tcPr marL="6106" marR="6106" marT="6106" marB="0" anchor="b"/>
                </a:tc>
                <a:tc>
                  <a:txBody>
                    <a:bodyPr/>
                    <a:lstStyle/>
                    <a:p>
                      <a:pPr algn="ctr" fontAlgn="b"/>
                      <a:r>
                        <a:rPr lang="en-US" sz="800" u="none" strike="noStrike">
                          <a:effectLst/>
                        </a:rPr>
                        <a:t>0.528</a:t>
                      </a:r>
                      <a:endParaRPr lang="en-US" sz="800" b="0" i="0" u="none" strike="noStrike">
                        <a:solidFill>
                          <a:srgbClr val="000000"/>
                        </a:solidFill>
                        <a:effectLst/>
                        <a:latin typeface="Helvetica Neue" panose="02000503000000020004" pitchFamily="2" charset="0"/>
                      </a:endParaRPr>
                    </a:p>
                  </a:txBody>
                  <a:tcPr marL="6106" marR="6106" marT="6106" marB="0" anchor="b"/>
                </a:tc>
                <a:tc>
                  <a:txBody>
                    <a:bodyPr/>
                    <a:lstStyle/>
                    <a:p>
                      <a:pPr algn="ctr" fontAlgn="b"/>
                      <a:r>
                        <a:rPr lang="en-US" sz="800" u="none" strike="noStrike">
                          <a:effectLst/>
                        </a:rPr>
                        <a:t>47.27</a:t>
                      </a:r>
                      <a:endParaRPr lang="en-US" sz="800" b="0" i="0" u="none" strike="noStrike">
                        <a:solidFill>
                          <a:srgbClr val="000000"/>
                        </a:solidFill>
                        <a:effectLst/>
                        <a:latin typeface="Helvetica Neue" panose="02000503000000020004" pitchFamily="2" charset="0"/>
                      </a:endParaRPr>
                    </a:p>
                  </a:txBody>
                  <a:tcPr marL="6106" marR="6106" marT="6106" marB="0" anchor="b"/>
                </a:tc>
                <a:extLst>
                  <a:ext uri="{0D108BD9-81ED-4DB2-BD59-A6C34878D82A}">
                    <a16:rowId xmlns:a16="http://schemas.microsoft.com/office/drawing/2014/main" val="1764352113"/>
                  </a:ext>
                </a:extLst>
              </a:tr>
              <a:tr h="170367">
                <a:tc>
                  <a:txBody>
                    <a:bodyPr/>
                    <a:lstStyle/>
                    <a:p>
                      <a:pPr algn="ctr" fontAlgn="b"/>
                      <a:r>
                        <a:rPr lang="en-US" sz="800" u="none" strike="noStrike">
                          <a:effectLst/>
                        </a:rPr>
                        <a:t>HIV_AIDS</a:t>
                      </a:r>
                      <a:endParaRPr lang="en-US" sz="800" b="0" i="0" u="none" strike="noStrike">
                        <a:solidFill>
                          <a:srgbClr val="000000"/>
                        </a:solidFill>
                        <a:effectLst/>
                        <a:latin typeface="Helvetica Neue" panose="02000503000000020004" pitchFamily="2" charset="0"/>
                      </a:endParaRPr>
                    </a:p>
                  </a:txBody>
                  <a:tcPr marL="6106" marR="6106" marT="6106" marB="0" anchor="b"/>
                </a:tc>
                <a:tc>
                  <a:txBody>
                    <a:bodyPr/>
                    <a:lstStyle/>
                    <a:p>
                      <a:pPr algn="ctr" fontAlgn="b"/>
                      <a:r>
                        <a:rPr lang="en-US" sz="800" u="none" strike="noStrike">
                          <a:effectLst/>
                        </a:rPr>
                        <a:t>0.43</a:t>
                      </a:r>
                      <a:endParaRPr lang="en-US" sz="800" b="0" i="0" u="none" strike="noStrike">
                        <a:solidFill>
                          <a:srgbClr val="000000"/>
                        </a:solidFill>
                        <a:effectLst/>
                        <a:latin typeface="Helvetica Neue" panose="02000503000000020004" pitchFamily="2" charset="0"/>
                      </a:endParaRPr>
                    </a:p>
                  </a:txBody>
                  <a:tcPr marL="6106" marR="6106" marT="6106" marB="0" anchor="b"/>
                </a:tc>
                <a:tc>
                  <a:txBody>
                    <a:bodyPr/>
                    <a:lstStyle/>
                    <a:p>
                      <a:pPr algn="ctr" fontAlgn="b"/>
                      <a:r>
                        <a:rPr lang="en-US" sz="800" u="none" strike="noStrike" dirty="0">
                          <a:effectLst/>
                        </a:rPr>
                        <a:t>20.75</a:t>
                      </a:r>
                      <a:endParaRPr lang="en-US" sz="800" b="0" i="0" u="none" strike="noStrike" dirty="0">
                        <a:solidFill>
                          <a:srgbClr val="000000"/>
                        </a:solidFill>
                        <a:effectLst/>
                        <a:latin typeface="Helvetica Neue" panose="02000503000000020004" pitchFamily="2" charset="0"/>
                      </a:endParaRPr>
                    </a:p>
                  </a:txBody>
                  <a:tcPr marL="6106" marR="6106" marT="6106" marB="0" anchor="b"/>
                </a:tc>
                <a:extLst>
                  <a:ext uri="{0D108BD9-81ED-4DB2-BD59-A6C34878D82A}">
                    <a16:rowId xmlns:a16="http://schemas.microsoft.com/office/drawing/2014/main" val="2510053465"/>
                  </a:ext>
                </a:extLst>
              </a:tr>
              <a:tr h="143467">
                <a:tc>
                  <a:txBody>
                    <a:bodyPr/>
                    <a:lstStyle/>
                    <a:p>
                      <a:pPr algn="ctr" fontAlgn="b"/>
                      <a:r>
                        <a:rPr lang="en-US" sz="800" u="none" strike="noStrike">
                          <a:effectLst/>
                        </a:rPr>
                        <a:t>Thinness_10_19</a:t>
                      </a:r>
                      <a:endParaRPr lang="en-US" sz="800" b="0" i="0" u="none" strike="noStrike">
                        <a:solidFill>
                          <a:srgbClr val="000000"/>
                        </a:solidFill>
                        <a:effectLst/>
                        <a:latin typeface="Helvetica Neue" panose="02000503000000020004" pitchFamily="2" charset="0"/>
                      </a:endParaRPr>
                    </a:p>
                  </a:txBody>
                  <a:tcPr marL="6106" marR="6106" marT="6106" marB="0" anchor="b"/>
                </a:tc>
                <a:tc>
                  <a:txBody>
                    <a:bodyPr/>
                    <a:lstStyle/>
                    <a:p>
                      <a:pPr algn="ctr" fontAlgn="b"/>
                      <a:r>
                        <a:rPr lang="en-US" sz="800" u="none" strike="noStrike">
                          <a:effectLst/>
                        </a:rPr>
                        <a:t>0.504</a:t>
                      </a:r>
                      <a:endParaRPr lang="en-US" sz="800" b="0" i="0" u="none" strike="noStrike">
                        <a:solidFill>
                          <a:srgbClr val="000000"/>
                        </a:solidFill>
                        <a:effectLst/>
                        <a:latin typeface="Helvetica Neue" panose="02000503000000020004" pitchFamily="2" charset="0"/>
                      </a:endParaRPr>
                    </a:p>
                  </a:txBody>
                  <a:tcPr marL="6106" marR="6106" marT="6106" marB="0" anchor="b"/>
                </a:tc>
                <a:tc>
                  <a:txBody>
                    <a:bodyPr/>
                    <a:lstStyle/>
                    <a:p>
                      <a:pPr algn="ctr" fontAlgn="b"/>
                      <a:r>
                        <a:rPr lang="en-US" sz="800" u="none" strike="noStrike" dirty="0">
                          <a:effectLst/>
                        </a:rPr>
                        <a:t>37.14</a:t>
                      </a:r>
                      <a:endParaRPr lang="en-US" sz="800" b="0" i="0" u="none" strike="noStrike" dirty="0">
                        <a:solidFill>
                          <a:srgbClr val="000000"/>
                        </a:solidFill>
                        <a:effectLst/>
                        <a:latin typeface="Helvetica Neue" panose="02000503000000020004" pitchFamily="2" charset="0"/>
                      </a:endParaRPr>
                    </a:p>
                  </a:txBody>
                  <a:tcPr marL="6106" marR="6106" marT="6106" marB="0" anchor="b"/>
                </a:tc>
                <a:extLst>
                  <a:ext uri="{0D108BD9-81ED-4DB2-BD59-A6C34878D82A}">
                    <a16:rowId xmlns:a16="http://schemas.microsoft.com/office/drawing/2014/main" val="2092898272"/>
                  </a:ext>
                </a:extLst>
              </a:tr>
              <a:tr h="143467">
                <a:tc>
                  <a:txBody>
                    <a:bodyPr/>
                    <a:lstStyle/>
                    <a:p>
                      <a:pPr algn="ctr" fontAlgn="b"/>
                      <a:r>
                        <a:rPr lang="en-US" sz="800" u="none" strike="noStrike">
                          <a:effectLst/>
                        </a:rPr>
                        <a:t>Thinness_5_9</a:t>
                      </a:r>
                      <a:endParaRPr lang="en-US" sz="800" b="0" i="0" u="none" strike="noStrike">
                        <a:solidFill>
                          <a:srgbClr val="000000"/>
                        </a:solidFill>
                        <a:effectLst/>
                        <a:latin typeface="Helvetica Neue" panose="02000503000000020004" pitchFamily="2" charset="0"/>
                      </a:endParaRPr>
                    </a:p>
                  </a:txBody>
                  <a:tcPr marL="6106" marR="6106" marT="6106" marB="0" anchor="b"/>
                </a:tc>
                <a:tc>
                  <a:txBody>
                    <a:bodyPr/>
                    <a:lstStyle/>
                    <a:p>
                      <a:pPr algn="ctr" fontAlgn="b"/>
                      <a:r>
                        <a:rPr lang="en-US" sz="800" u="none" strike="noStrike">
                          <a:effectLst/>
                        </a:rPr>
                        <a:t>0.504</a:t>
                      </a:r>
                      <a:endParaRPr lang="en-US" sz="800" b="0" i="0" u="none" strike="noStrike">
                        <a:solidFill>
                          <a:srgbClr val="000000"/>
                        </a:solidFill>
                        <a:effectLst/>
                        <a:latin typeface="Helvetica Neue" panose="02000503000000020004" pitchFamily="2" charset="0"/>
                      </a:endParaRPr>
                    </a:p>
                  </a:txBody>
                  <a:tcPr marL="6106" marR="6106" marT="6106" marB="0" anchor="b"/>
                </a:tc>
                <a:tc>
                  <a:txBody>
                    <a:bodyPr/>
                    <a:lstStyle/>
                    <a:p>
                      <a:pPr algn="ctr" fontAlgn="b"/>
                      <a:r>
                        <a:rPr lang="en-US" sz="800" u="none" strike="noStrike">
                          <a:effectLst/>
                        </a:rPr>
                        <a:t>36.81</a:t>
                      </a:r>
                      <a:endParaRPr lang="en-US" sz="800" b="0" i="0" u="none" strike="noStrike">
                        <a:solidFill>
                          <a:srgbClr val="000000"/>
                        </a:solidFill>
                        <a:effectLst/>
                        <a:latin typeface="Helvetica Neue" panose="02000503000000020004" pitchFamily="2" charset="0"/>
                      </a:endParaRPr>
                    </a:p>
                  </a:txBody>
                  <a:tcPr marL="6106" marR="6106" marT="6106" marB="0" anchor="b"/>
                </a:tc>
                <a:extLst>
                  <a:ext uri="{0D108BD9-81ED-4DB2-BD59-A6C34878D82A}">
                    <a16:rowId xmlns:a16="http://schemas.microsoft.com/office/drawing/2014/main" val="3895370975"/>
                  </a:ext>
                </a:extLst>
              </a:tr>
              <a:tr h="143467">
                <a:tc>
                  <a:txBody>
                    <a:bodyPr/>
                    <a:lstStyle/>
                    <a:p>
                      <a:pPr algn="ctr" fontAlgn="b"/>
                      <a:r>
                        <a:rPr lang="en-US" sz="800" u="none" strike="noStrike">
                          <a:effectLst/>
                        </a:rPr>
                        <a:t>Income_Composition</a:t>
                      </a:r>
                      <a:endParaRPr lang="en-US" sz="800" b="0" i="0" u="none" strike="noStrike">
                        <a:solidFill>
                          <a:srgbClr val="000000"/>
                        </a:solidFill>
                        <a:effectLst/>
                        <a:latin typeface="Helvetica Neue" panose="02000503000000020004" pitchFamily="2" charset="0"/>
                      </a:endParaRPr>
                    </a:p>
                  </a:txBody>
                  <a:tcPr marL="6106" marR="6106" marT="6106" marB="0" anchor="b"/>
                </a:tc>
                <a:tc>
                  <a:txBody>
                    <a:bodyPr/>
                    <a:lstStyle/>
                    <a:p>
                      <a:pPr algn="ctr" fontAlgn="b"/>
                      <a:r>
                        <a:rPr lang="en-US" sz="800" u="none" strike="noStrike">
                          <a:effectLst/>
                        </a:rPr>
                        <a:t>0.82</a:t>
                      </a:r>
                      <a:endParaRPr lang="en-US" sz="800" b="0" i="0" u="none" strike="noStrike">
                        <a:solidFill>
                          <a:srgbClr val="000000"/>
                        </a:solidFill>
                        <a:effectLst/>
                        <a:latin typeface="Helvetica Neue" panose="02000503000000020004" pitchFamily="2" charset="0"/>
                      </a:endParaRPr>
                    </a:p>
                  </a:txBody>
                  <a:tcPr marL="6106" marR="6106" marT="6106" marB="0" anchor="b"/>
                </a:tc>
                <a:tc>
                  <a:txBody>
                    <a:bodyPr/>
                    <a:lstStyle/>
                    <a:p>
                      <a:pPr algn="ctr" fontAlgn="b"/>
                      <a:r>
                        <a:rPr lang="en-US" sz="800" u="none" strike="noStrike" dirty="0">
                          <a:effectLst/>
                        </a:rPr>
                        <a:t>78</a:t>
                      </a:r>
                      <a:endParaRPr lang="en-US" sz="800" b="0" i="0" u="none" strike="noStrike" dirty="0">
                        <a:solidFill>
                          <a:srgbClr val="000000"/>
                        </a:solidFill>
                        <a:effectLst/>
                        <a:latin typeface="Helvetica Neue" panose="02000503000000020004" pitchFamily="2" charset="0"/>
                      </a:endParaRPr>
                    </a:p>
                  </a:txBody>
                  <a:tcPr marL="6106" marR="6106" marT="6106" marB="0" anchor="b"/>
                </a:tc>
                <a:extLst>
                  <a:ext uri="{0D108BD9-81ED-4DB2-BD59-A6C34878D82A}">
                    <a16:rowId xmlns:a16="http://schemas.microsoft.com/office/drawing/2014/main" val="1659530839"/>
                  </a:ext>
                </a:extLst>
              </a:tr>
              <a:tr h="143467">
                <a:tc>
                  <a:txBody>
                    <a:bodyPr/>
                    <a:lstStyle/>
                    <a:p>
                      <a:pPr algn="ctr" fontAlgn="b"/>
                      <a:r>
                        <a:rPr lang="en-US" sz="800" u="none" strike="noStrike">
                          <a:effectLst/>
                        </a:rPr>
                        <a:t>Schooling</a:t>
                      </a:r>
                      <a:endParaRPr lang="en-US" sz="800" b="0" i="0" u="none" strike="noStrike">
                        <a:solidFill>
                          <a:srgbClr val="000000"/>
                        </a:solidFill>
                        <a:effectLst/>
                        <a:latin typeface="Helvetica Neue" panose="02000503000000020004" pitchFamily="2" charset="0"/>
                      </a:endParaRPr>
                    </a:p>
                  </a:txBody>
                  <a:tcPr marL="6106" marR="6106" marT="6106" marB="0" anchor="b"/>
                </a:tc>
                <a:tc>
                  <a:txBody>
                    <a:bodyPr/>
                    <a:lstStyle/>
                    <a:p>
                      <a:pPr algn="ctr" fontAlgn="b"/>
                      <a:r>
                        <a:rPr lang="en-US" sz="800" u="none" strike="noStrike">
                          <a:effectLst/>
                        </a:rPr>
                        <a:t>0.78</a:t>
                      </a:r>
                      <a:endParaRPr lang="en-US" sz="800" b="0" i="0" u="none" strike="noStrike">
                        <a:solidFill>
                          <a:srgbClr val="000000"/>
                        </a:solidFill>
                        <a:effectLst/>
                        <a:latin typeface="Helvetica Neue" panose="02000503000000020004" pitchFamily="2" charset="0"/>
                      </a:endParaRPr>
                    </a:p>
                  </a:txBody>
                  <a:tcPr marL="6106" marR="6106" marT="6106" marB="0" anchor="b"/>
                </a:tc>
                <a:tc>
                  <a:txBody>
                    <a:bodyPr/>
                    <a:lstStyle/>
                    <a:p>
                      <a:pPr algn="ctr" fontAlgn="b"/>
                      <a:r>
                        <a:rPr lang="en-US" sz="800" u="none" strike="noStrike">
                          <a:effectLst/>
                        </a:rPr>
                        <a:t>90.07</a:t>
                      </a:r>
                      <a:endParaRPr lang="en-US" sz="800" b="0" i="0" u="none" strike="noStrike">
                        <a:solidFill>
                          <a:srgbClr val="000000"/>
                        </a:solidFill>
                        <a:effectLst/>
                        <a:latin typeface="Helvetica Neue" panose="02000503000000020004" pitchFamily="2" charset="0"/>
                      </a:endParaRPr>
                    </a:p>
                  </a:txBody>
                  <a:tcPr marL="6106" marR="6106" marT="6106" marB="0" anchor="b"/>
                </a:tc>
                <a:extLst>
                  <a:ext uri="{0D108BD9-81ED-4DB2-BD59-A6C34878D82A}">
                    <a16:rowId xmlns:a16="http://schemas.microsoft.com/office/drawing/2014/main" val="1394318524"/>
                  </a:ext>
                </a:extLst>
              </a:tr>
              <a:tr h="143467">
                <a:tc>
                  <a:txBody>
                    <a:bodyPr/>
                    <a:lstStyle/>
                    <a:p>
                      <a:pPr algn="ctr" fontAlgn="b"/>
                      <a:r>
                        <a:rPr lang="en-US" sz="800" u="none" strike="noStrike">
                          <a:effectLst/>
                        </a:rPr>
                        <a:t>world</a:t>
                      </a:r>
                      <a:endParaRPr lang="en-US" sz="800" b="0" i="0" u="none" strike="noStrike">
                        <a:solidFill>
                          <a:srgbClr val="000000"/>
                        </a:solidFill>
                        <a:effectLst/>
                        <a:latin typeface="Helvetica Neue" panose="02000503000000020004" pitchFamily="2" charset="0"/>
                      </a:endParaRPr>
                    </a:p>
                  </a:txBody>
                  <a:tcPr marL="6106" marR="6106" marT="6106" marB="0" anchor="b"/>
                </a:tc>
                <a:tc>
                  <a:txBody>
                    <a:bodyPr/>
                    <a:lstStyle/>
                    <a:p>
                      <a:pPr algn="ctr" fontAlgn="b"/>
                      <a:r>
                        <a:rPr lang="en-US" sz="800" u="none" strike="noStrike">
                          <a:effectLst/>
                        </a:rPr>
                        <a:t>0.908</a:t>
                      </a:r>
                      <a:endParaRPr lang="en-US" sz="800" b="0" i="0" u="none" strike="noStrike">
                        <a:solidFill>
                          <a:srgbClr val="000000"/>
                        </a:solidFill>
                        <a:effectLst/>
                        <a:latin typeface="Helvetica Neue" panose="02000503000000020004" pitchFamily="2" charset="0"/>
                      </a:endParaRPr>
                    </a:p>
                  </a:txBody>
                  <a:tcPr marL="6106" marR="6106" marT="6106" marB="0" anchor="b"/>
                </a:tc>
                <a:tc>
                  <a:txBody>
                    <a:bodyPr/>
                    <a:lstStyle/>
                    <a:p>
                      <a:pPr algn="ctr" fontAlgn="b"/>
                      <a:r>
                        <a:rPr lang="en-US" sz="800" u="none" strike="noStrike" dirty="0">
                          <a:effectLst/>
                        </a:rPr>
                        <a:t>172.93</a:t>
                      </a:r>
                      <a:endParaRPr lang="en-US" sz="800" b="0" i="0" u="none" strike="noStrike" dirty="0">
                        <a:solidFill>
                          <a:srgbClr val="000000"/>
                        </a:solidFill>
                        <a:effectLst/>
                        <a:latin typeface="Helvetica Neue" panose="02000503000000020004" pitchFamily="2" charset="0"/>
                      </a:endParaRPr>
                    </a:p>
                  </a:txBody>
                  <a:tcPr marL="6106" marR="6106" marT="6106" marB="0" anchor="b"/>
                </a:tc>
                <a:extLst>
                  <a:ext uri="{0D108BD9-81ED-4DB2-BD59-A6C34878D82A}">
                    <a16:rowId xmlns:a16="http://schemas.microsoft.com/office/drawing/2014/main" val="4207054448"/>
                  </a:ext>
                </a:extLst>
              </a:tr>
            </a:tbl>
          </a:graphicData>
        </a:graphic>
      </p:graphicFrame>
    </p:spTree>
    <p:extLst>
      <p:ext uri="{BB962C8B-B14F-4D97-AF65-F5344CB8AC3E}">
        <p14:creationId xmlns:p14="http://schemas.microsoft.com/office/powerpoint/2010/main" val="181504477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accent2">
            <a:lumMod val="60000"/>
            <a:lumOff val="4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D4B31-F0C3-1443-8BEA-34AC05085CE6}"/>
              </a:ext>
            </a:extLst>
          </p:cNvPr>
          <p:cNvSpPr>
            <a:spLocks noGrp="1"/>
          </p:cNvSpPr>
          <p:nvPr>
            <p:ph type="title"/>
          </p:nvPr>
        </p:nvSpPr>
        <p:spPr>
          <a:xfrm>
            <a:off x="3744468" y="329692"/>
            <a:ext cx="4068064" cy="457708"/>
          </a:xfrm>
        </p:spPr>
        <p:txBody>
          <a:bodyPr>
            <a:normAutofit fontScale="90000"/>
          </a:bodyPr>
          <a:lstStyle/>
          <a:p>
            <a:r>
              <a:rPr lang="en-US" dirty="0" err="1"/>
              <a:t>Ri</a:t>
            </a:r>
            <a:r>
              <a:rPr lang="en-US" dirty="0"/>
              <a:t> Model results</a:t>
            </a:r>
          </a:p>
        </p:txBody>
      </p:sp>
      <p:graphicFrame>
        <p:nvGraphicFramePr>
          <p:cNvPr id="4" name="Content Placeholder 3">
            <a:extLst>
              <a:ext uri="{FF2B5EF4-FFF2-40B4-BE49-F238E27FC236}">
                <a16:creationId xmlns:a16="http://schemas.microsoft.com/office/drawing/2014/main" id="{E4FAD08F-C1D1-5843-970D-3FE135B90331}"/>
              </a:ext>
            </a:extLst>
          </p:cNvPr>
          <p:cNvGraphicFramePr>
            <a:graphicFrameLocks noGrp="1"/>
          </p:cNvGraphicFramePr>
          <p:nvPr>
            <p:ph idx="1"/>
            <p:extLst>
              <p:ext uri="{D42A27DB-BD31-4B8C-83A1-F6EECF244321}">
                <p14:modId xmlns:p14="http://schemas.microsoft.com/office/powerpoint/2010/main" val="1712360899"/>
              </p:ext>
            </p:extLst>
          </p:nvPr>
        </p:nvGraphicFramePr>
        <p:xfrm>
          <a:off x="173095" y="1466846"/>
          <a:ext cx="5486402" cy="3270952"/>
        </p:xfrm>
        <a:graphic>
          <a:graphicData uri="http://schemas.openxmlformats.org/drawingml/2006/table">
            <a:tbl>
              <a:tblPr>
                <a:tableStyleId>{5C22544A-7EE6-4342-B048-85BDC9FD1C3A}</a:tableStyleId>
              </a:tblPr>
              <a:tblGrid>
                <a:gridCol w="431961">
                  <a:extLst>
                    <a:ext uri="{9D8B030D-6E8A-4147-A177-3AD203B41FA5}">
                      <a16:colId xmlns:a16="http://schemas.microsoft.com/office/drawing/2014/main" val="3441157228"/>
                    </a:ext>
                  </a:extLst>
                </a:gridCol>
                <a:gridCol w="431961">
                  <a:extLst>
                    <a:ext uri="{9D8B030D-6E8A-4147-A177-3AD203B41FA5}">
                      <a16:colId xmlns:a16="http://schemas.microsoft.com/office/drawing/2014/main" val="2061437978"/>
                    </a:ext>
                  </a:extLst>
                </a:gridCol>
                <a:gridCol w="734831">
                  <a:extLst>
                    <a:ext uri="{9D8B030D-6E8A-4147-A177-3AD203B41FA5}">
                      <a16:colId xmlns:a16="http://schemas.microsoft.com/office/drawing/2014/main" val="30254983"/>
                    </a:ext>
                  </a:extLst>
                </a:gridCol>
                <a:gridCol w="431961">
                  <a:extLst>
                    <a:ext uri="{9D8B030D-6E8A-4147-A177-3AD203B41FA5}">
                      <a16:colId xmlns:a16="http://schemas.microsoft.com/office/drawing/2014/main" val="608853693"/>
                    </a:ext>
                  </a:extLst>
                </a:gridCol>
                <a:gridCol w="431961">
                  <a:extLst>
                    <a:ext uri="{9D8B030D-6E8A-4147-A177-3AD203B41FA5}">
                      <a16:colId xmlns:a16="http://schemas.microsoft.com/office/drawing/2014/main" val="430648647"/>
                    </a:ext>
                  </a:extLst>
                </a:gridCol>
                <a:gridCol w="431961">
                  <a:extLst>
                    <a:ext uri="{9D8B030D-6E8A-4147-A177-3AD203B41FA5}">
                      <a16:colId xmlns:a16="http://schemas.microsoft.com/office/drawing/2014/main" val="2338321087"/>
                    </a:ext>
                  </a:extLst>
                </a:gridCol>
                <a:gridCol w="431961">
                  <a:extLst>
                    <a:ext uri="{9D8B030D-6E8A-4147-A177-3AD203B41FA5}">
                      <a16:colId xmlns:a16="http://schemas.microsoft.com/office/drawing/2014/main" val="2619586260"/>
                    </a:ext>
                  </a:extLst>
                </a:gridCol>
                <a:gridCol w="431961">
                  <a:extLst>
                    <a:ext uri="{9D8B030D-6E8A-4147-A177-3AD203B41FA5}">
                      <a16:colId xmlns:a16="http://schemas.microsoft.com/office/drawing/2014/main" val="1598097218"/>
                    </a:ext>
                  </a:extLst>
                </a:gridCol>
                <a:gridCol w="431961">
                  <a:extLst>
                    <a:ext uri="{9D8B030D-6E8A-4147-A177-3AD203B41FA5}">
                      <a16:colId xmlns:a16="http://schemas.microsoft.com/office/drawing/2014/main" val="2642286777"/>
                    </a:ext>
                  </a:extLst>
                </a:gridCol>
                <a:gridCol w="431961">
                  <a:extLst>
                    <a:ext uri="{9D8B030D-6E8A-4147-A177-3AD203B41FA5}">
                      <a16:colId xmlns:a16="http://schemas.microsoft.com/office/drawing/2014/main" val="1405709157"/>
                    </a:ext>
                  </a:extLst>
                </a:gridCol>
                <a:gridCol w="431961">
                  <a:extLst>
                    <a:ext uri="{9D8B030D-6E8A-4147-A177-3AD203B41FA5}">
                      <a16:colId xmlns:a16="http://schemas.microsoft.com/office/drawing/2014/main" val="658257541"/>
                    </a:ext>
                  </a:extLst>
                </a:gridCol>
                <a:gridCol w="431961">
                  <a:extLst>
                    <a:ext uri="{9D8B030D-6E8A-4147-A177-3AD203B41FA5}">
                      <a16:colId xmlns:a16="http://schemas.microsoft.com/office/drawing/2014/main" val="3013728658"/>
                    </a:ext>
                  </a:extLst>
                </a:gridCol>
              </a:tblGrid>
              <a:tr h="146358">
                <a:tc>
                  <a:txBody>
                    <a:bodyPr/>
                    <a:lstStyle/>
                    <a:p>
                      <a:pPr algn="ctr" fontAlgn="b"/>
                      <a:r>
                        <a:rPr lang="en-US" sz="800" u="none" strike="noStrike">
                          <a:effectLst/>
                        </a:rPr>
                        <a:t>Iteration</a:t>
                      </a:r>
                      <a:endParaRPr lang="en-US" sz="800" b="0" i="0" u="none" strike="noStrike">
                        <a:solidFill>
                          <a:srgbClr val="000000"/>
                        </a:solidFill>
                        <a:effectLst/>
                        <a:latin typeface="Calibri" panose="020F0502020204030204" pitchFamily="34" charset="0"/>
                      </a:endParaRPr>
                    </a:p>
                  </a:txBody>
                  <a:tcPr marL="6374" marR="6374" marT="6374" marB="0" anchor="b"/>
                </a:tc>
                <a:tc>
                  <a:txBody>
                    <a:bodyPr/>
                    <a:lstStyle/>
                    <a:p>
                      <a:pPr algn="ctr" fontAlgn="b"/>
                      <a:r>
                        <a:rPr lang="en-US" sz="800" u="none" strike="noStrike">
                          <a:effectLst/>
                        </a:rPr>
                        <a:t>Model</a:t>
                      </a:r>
                      <a:endParaRPr lang="en-US" sz="800" b="0" i="0" u="none" strike="noStrike">
                        <a:solidFill>
                          <a:srgbClr val="000000"/>
                        </a:solidFill>
                        <a:effectLst/>
                        <a:latin typeface="Calibri" panose="020F0502020204030204" pitchFamily="34" charset="0"/>
                      </a:endParaRPr>
                    </a:p>
                  </a:txBody>
                  <a:tcPr marL="6374" marR="6374" marT="6374" marB="0" anchor="b"/>
                </a:tc>
                <a:tc>
                  <a:txBody>
                    <a:bodyPr/>
                    <a:lstStyle/>
                    <a:p>
                      <a:pPr algn="ctr" fontAlgn="b"/>
                      <a:r>
                        <a:rPr lang="en-US" sz="800" u="none" strike="noStrike">
                          <a:effectLst/>
                        </a:rPr>
                        <a:t>Fixed Effect</a:t>
                      </a:r>
                      <a:endParaRPr lang="en-US" sz="800" b="0" i="0" u="none" strike="noStrike">
                        <a:solidFill>
                          <a:srgbClr val="000000"/>
                        </a:solidFill>
                        <a:effectLst/>
                        <a:latin typeface="Calibri" panose="020F0502020204030204" pitchFamily="34" charset="0"/>
                      </a:endParaRPr>
                    </a:p>
                  </a:txBody>
                  <a:tcPr marL="6374" marR="6374" marT="6374" marB="0" anchor="b"/>
                </a:tc>
                <a:tc>
                  <a:txBody>
                    <a:bodyPr/>
                    <a:lstStyle/>
                    <a:p>
                      <a:pPr algn="ctr" fontAlgn="b"/>
                      <a:r>
                        <a:rPr lang="en-US" sz="800" u="none" strike="noStrike">
                          <a:effectLst/>
                        </a:rPr>
                        <a:t>RE VAR</a:t>
                      </a:r>
                      <a:endParaRPr lang="en-US" sz="800" b="0" i="0" u="none" strike="noStrike">
                        <a:solidFill>
                          <a:srgbClr val="000000"/>
                        </a:solidFill>
                        <a:effectLst/>
                        <a:latin typeface="Calibri" panose="020F0502020204030204" pitchFamily="34" charset="0"/>
                      </a:endParaRPr>
                    </a:p>
                  </a:txBody>
                  <a:tcPr marL="6374" marR="6374" marT="6374" marB="0" anchor="b"/>
                </a:tc>
                <a:tc>
                  <a:txBody>
                    <a:bodyPr/>
                    <a:lstStyle/>
                    <a:p>
                      <a:pPr algn="ctr" fontAlgn="b"/>
                      <a:r>
                        <a:rPr lang="en-US" sz="800" u="none" strike="noStrike">
                          <a:effectLst/>
                        </a:rPr>
                        <a:t>RMSE</a:t>
                      </a:r>
                      <a:endParaRPr lang="en-US" sz="800" b="0" i="0" u="none" strike="noStrike">
                        <a:solidFill>
                          <a:srgbClr val="000000"/>
                        </a:solidFill>
                        <a:effectLst/>
                        <a:latin typeface="Calibri" panose="020F0502020204030204" pitchFamily="34" charset="0"/>
                      </a:endParaRPr>
                    </a:p>
                  </a:txBody>
                  <a:tcPr marL="6374" marR="6374" marT="6374" marB="0" anchor="b"/>
                </a:tc>
                <a:tc>
                  <a:txBody>
                    <a:bodyPr/>
                    <a:lstStyle/>
                    <a:p>
                      <a:pPr algn="ctr" fontAlgn="b"/>
                      <a:r>
                        <a:rPr lang="en-US" sz="800" u="none" strike="noStrike">
                          <a:effectLst/>
                        </a:rPr>
                        <a:t>ICC</a:t>
                      </a:r>
                      <a:endParaRPr lang="en-US" sz="800" b="0" i="0" u="none" strike="noStrike">
                        <a:solidFill>
                          <a:srgbClr val="000000"/>
                        </a:solidFill>
                        <a:effectLst/>
                        <a:latin typeface="Calibri" panose="020F0502020204030204" pitchFamily="34" charset="0"/>
                      </a:endParaRPr>
                    </a:p>
                  </a:txBody>
                  <a:tcPr marL="6374" marR="6374" marT="6374" marB="0" anchor="b"/>
                </a:tc>
                <a:tc>
                  <a:txBody>
                    <a:bodyPr/>
                    <a:lstStyle/>
                    <a:p>
                      <a:pPr algn="ctr" fontAlgn="b"/>
                      <a:r>
                        <a:rPr lang="en-US" sz="800" u="none" strike="noStrike">
                          <a:effectLst/>
                        </a:rPr>
                        <a:t>Likelihood</a:t>
                      </a:r>
                      <a:endParaRPr lang="en-US" sz="800" b="0" i="0" u="none" strike="noStrike">
                        <a:solidFill>
                          <a:srgbClr val="000000"/>
                        </a:solidFill>
                        <a:effectLst/>
                        <a:latin typeface="Calibri" panose="020F0502020204030204" pitchFamily="34" charset="0"/>
                      </a:endParaRPr>
                    </a:p>
                  </a:txBody>
                  <a:tcPr marL="6374" marR="6374" marT="6374" marB="0" anchor="b"/>
                </a:tc>
                <a:tc>
                  <a:txBody>
                    <a:bodyPr/>
                    <a:lstStyle/>
                    <a:p>
                      <a:pPr algn="ctr" fontAlgn="b"/>
                      <a:r>
                        <a:rPr lang="en-US" sz="800" u="none" strike="noStrike" dirty="0">
                          <a:effectLst/>
                        </a:rPr>
                        <a:t>LE Min</a:t>
                      </a:r>
                      <a:endParaRPr lang="en-US" sz="800" b="0" i="0" u="none" strike="noStrike" dirty="0">
                        <a:solidFill>
                          <a:srgbClr val="000000"/>
                        </a:solidFill>
                        <a:effectLst/>
                        <a:latin typeface="Calibri" panose="020F0502020204030204" pitchFamily="34" charset="0"/>
                      </a:endParaRPr>
                    </a:p>
                  </a:txBody>
                  <a:tcPr marL="6374" marR="6374" marT="6374" marB="0" anchor="b"/>
                </a:tc>
                <a:tc>
                  <a:txBody>
                    <a:bodyPr/>
                    <a:lstStyle/>
                    <a:p>
                      <a:pPr algn="ctr" fontAlgn="b"/>
                      <a:r>
                        <a:rPr lang="en-US" sz="800" u="none" strike="noStrike" dirty="0">
                          <a:effectLst/>
                        </a:rPr>
                        <a:t>LE Max</a:t>
                      </a:r>
                      <a:endParaRPr lang="en-US" sz="800" b="0" i="0" u="none" strike="noStrike" dirty="0">
                        <a:solidFill>
                          <a:srgbClr val="000000"/>
                        </a:solidFill>
                        <a:effectLst/>
                        <a:latin typeface="Calibri" panose="020F0502020204030204" pitchFamily="34" charset="0"/>
                      </a:endParaRPr>
                    </a:p>
                  </a:txBody>
                  <a:tcPr marL="6374" marR="6374" marT="6374" marB="0" anchor="b"/>
                </a:tc>
                <a:tc>
                  <a:txBody>
                    <a:bodyPr/>
                    <a:lstStyle/>
                    <a:p>
                      <a:pPr algn="ctr" fontAlgn="b"/>
                      <a:r>
                        <a:rPr lang="en-US" sz="800" u="none" strike="noStrike">
                          <a:effectLst/>
                        </a:rPr>
                        <a:t>LE Mean</a:t>
                      </a:r>
                      <a:endParaRPr lang="en-US" sz="800" b="0" i="0" u="none" strike="noStrike">
                        <a:solidFill>
                          <a:srgbClr val="000000"/>
                        </a:solidFill>
                        <a:effectLst/>
                        <a:latin typeface="Calibri" panose="020F0502020204030204" pitchFamily="34" charset="0"/>
                      </a:endParaRPr>
                    </a:p>
                  </a:txBody>
                  <a:tcPr marL="6374" marR="6374" marT="6374" marB="0" anchor="b"/>
                </a:tc>
                <a:tc>
                  <a:txBody>
                    <a:bodyPr/>
                    <a:lstStyle/>
                    <a:p>
                      <a:pPr algn="ctr" fontAlgn="b"/>
                      <a:r>
                        <a:rPr lang="en-US" sz="800" u="none" strike="noStrike">
                          <a:effectLst/>
                        </a:rPr>
                        <a:t>LE Std</a:t>
                      </a:r>
                      <a:endParaRPr lang="en-US" sz="800" b="0" i="0" u="none" strike="noStrike">
                        <a:solidFill>
                          <a:srgbClr val="000000"/>
                        </a:solidFill>
                        <a:effectLst/>
                        <a:latin typeface="Calibri" panose="020F0502020204030204" pitchFamily="34" charset="0"/>
                      </a:endParaRPr>
                    </a:p>
                  </a:txBody>
                  <a:tcPr marL="6374" marR="6374" marT="6374" marB="0" anchor="b"/>
                </a:tc>
                <a:tc>
                  <a:txBody>
                    <a:bodyPr/>
                    <a:lstStyle/>
                    <a:p>
                      <a:pPr algn="ctr" fontAlgn="b"/>
                      <a:r>
                        <a:rPr lang="en-US" sz="800" u="none" strike="noStrike">
                          <a:effectLst/>
                        </a:rPr>
                        <a:t>LE Var</a:t>
                      </a:r>
                      <a:endParaRPr lang="en-US" sz="800" b="0" i="0" u="none" strike="noStrike">
                        <a:solidFill>
                          <a:srgbClr val="000000"/>
                        </a:solidFill>
                        <a:effectLst/>
                        <a:latin typeface="Calibri" panose="020F0502020204030204" pitchFamily="34" charset="0"/>
                      </a:endParaRPr>
                    </a:p>
                  </a:txBody>
                  <a:tcPr marL="6374" marR="6374" marT="6374" marB="0" anchor="b"/>
                </a:tc>
                <a:extLst>
                  <a:ext uri="{0D108BD9-81ED-4DB2-BD59-A6C34878D82A}">
                    <a16:rowId xmlns:a16="http://schemas.microsoft.com/office/drawing/2014/main" val="2226532200"/>
                  </a:ext>
                </a:extLst>
              </a:tr>
              <a:tr h="146358">
                <a:tc>
                  <a:txBody>
                    <a:bodyPr/>
                    <a:lstStyle/>
                    <a:p>
                      <a:pPr algn="ctr" fontAlgn="b"/>
                      <a:r>
                        <a:rPr lang="en-US" sz="800" u="none" strike="noStrike">
                          <a:solidFill>
                            <a:schemeClr val="tx1"/>
                          </a:solidFill>
                          <a:effectLst/>
                        </a:rPr>
                        <a:t>1</a:t>
                      </a:r>
                      <a:endParaRPr lang="en-US" sz="800" b="0" i="0" u="none" strike="noStrike">
                        <a:solidFill>
                          <a:schemeClr val="tx1"/>
                        </a:solidFill>
                        <a:effectLst/>
                        <a:latin typeface="Calibri" panose="020F0502020204030204" pitchFamily="34" charset="0"/>
                      </a:endParaRPr>
                    </a:p>
                  </a:txBody>
                  <a:tcPr marL="6374" marR="6374" marT="6374" marB="0" anchor="b">
                    <a:solidFill>
                      <a:srgbClr val="FFFF00"/>
                    </a:solidFill>
                  </a:tcPr>
                </a:tc>
                <a:tc>
                  <a:txBody>
                    <a:bodyPr/>
                    <a:lstStyle/>
                    <a:p>
                      <a:pPr algn="ctr" fontAlgn="b"/>
                      <a:r>
                        <a:rPr lang="en-US" sz="800" u="none" strike="noStrike">
                          <a:solidFill>
                            <a:schemeClr val="tx1"/>
                          </a:solidFill>
                          <a:effectLst/>
                        </a:rPr>
                        <a:t>RI</a:t>
                      </a:r>
                      <a:endParaRPr lang="en-US" sz="800" b="0" i="0" u="none" strike="noStrike">
                        <a:solidFill>
                          <a:schemeClr val="tx1"/>
                        </a:solidFill>
                        <a:effectLst/>
                        <a:latin typeface="Calibri" panose="020F0502020204030204" pitchFamily="34" charset="0"/>
                      </a:endParaRPr>
                    </a:p>
                  </a:txBody>
                  <a:tcPr marL="6374" marR="6374" marT="6374" marB="0" anchor="b">
                    <a:solidFill>
                      <a:srgbClr val="FFFF00"/>
                    </a:solidFill>
                  </a:tcPr>
                </a:tc>
                <a:tc>
                  <a:txBody>
                    <a:bodyPr/>
                    <a:lstStyle/>
                    <a:p>
                      <a:pPr algn="ctr" fontAlgn="b"/>
                      <a:r>
                        <a:rPr lang="en-US" sz="800" u="none" strike="noStrike">
                          <a:solidFill>
                            <a:schemeClr val="tx1"/>
                          </a:solidFill>
                          <a:effectLst/>
                        </a:rPr>
                        <a:t>Year</a:t>
                      </a:r>
                      <a:endParaRPr lang="en-US" sz="800" b="0" i="0" u="none" strike="noStrike">
                        <a:solidFill>
                          <a:schemeClr val="tx1"/>
                        </a:solidFill>
                        <a:effectLst/>
                        <a:latin typeface="Calibri" panose="020F0502020204030204" pitchFamily="34" charset="0"/>
                      </a:endParaRPr>
                    </a:p>
                  </a:txBody>
                  <a:tcPr marL="6374" marR="6374" marT="6374" marB="0" anchor="b">
                    <a:solidFill>
                      <a:srgbClr val="FFFF00"/>
                    </a:solidFill>
                  </a:tcPr>
                </a:tc>
                <a:tc>
                  <a:txBody>
                    <a:bodyPr/>
                    <a:lstStyle/>
                    <a:p>
                      <a:pPr algn="ctr" fontAlgn="b"/>
                      <a:r>
                        <a:rPr lang="en-US" sz="800" u="none" strike="noStrike">
                          <a:solidFill>
                            <a:schemeClr val="tx1"/>
                          </a:solidFill>
                          <a:effectLst/>
                        </a:rPr>
                        <a:t>74.57</a:t>
                      </a:r>
                      <a:endParaRPr lang="en-US" sz="800" b="0" i="0" u="none" strike="noStrike">
                        <a:solidFill>
                          <a:schemeClr val="tx1"/>
                        </a:solidFill>
                        <a:effectLst/>
                        <a:latin typeface="Calibri" panose="020F0502020204030204" pitchFamily="34" charset="0"/>
                      </a:endParaRPr>
                    </a:p>
                  </a:txBody>
                  <a:tcPr marL="6374" marR="6374" marT="6374" marB="0" anchor="b">
                    <a:solidFill>
                      <a:srgbClr val="FFFF00"/>
                    </a:solidFill>
                  </a:tcPr>
                </a:tc>
                <a:tc>
                  <a:txBody>
                    <a:bodyPr/>
                    <a:lstStyle/>
                    <a:p>
                      <a:pPr algn="ctr" fontAlgn="b"/>
                      <a:r>
                        <a:rPr lang="en-US" sz="800" u="none" strike="noStrike">
                          <a:solidFill>
                            <a:schemeClr val="tx1"/>
                          </a:solidFill>
                          <a:effectLst/>
                        </a:rPr>
                        <a:t>1.728</a:t>
                      </a:r>
                      <a:endParaRPr lang="en-US" sz="800" b="0" i="0" u="none" strike="noStrike">
                        <a:solidFill>
                          <a:schemeClr val="tx1"/>
                        </a:solidFill>
                        <a:effectLst/>
                        <a:latin typeface="Calibri" panose="020F0502020204030204" pitchFamily="34" charset="0"/>
                      </a:endParaRPr>
                    </a:p>
                  </a:txBody>
                  <a:tcPr marL="6374" marR="6374" marT="6374" marB="0" anchor="b">
                    <a:solidFill>
                      <a:srgbClr val="FFFF00"/>
                    </a:solidFill>
                  </a:tcPr>
                </a:tc>
                <a:tc>
                  <a:txBody>
                    <a:bodyPr/>
                    <a:lstStyle/>
                    <a:p>
                      <a:pPr algn="ctr" fontAlgn="b"/>
                      <a:r>
                        <a:rPr lang="en-US" sz="800" u="none" strike="noStrike">
                          <a:solidFill>
                            <a:schemeClr val="tx1"/>
                          </a:solidFill>
                          <a:effectLst/>
                        </a:rPr>
                        <a:t>0.958</a:t>
                      </a:r>
                      <a:endParaRPr lang="en-US" sz="800" b="0" i="0" u="none" strike="noStrike">
                        <a:solidFill>
                          <a:schemeClr val="tx1"/>
                        </a:solidFill>
                        <a:effectLst/>
                        <a:latin typeface="Calibri" panose="020F0502020204030204" pitchFamily="34" charset="0"/>
                      </a:endParaRPr>
                    </a:p>
                  </a:txBody>
                  <a:tcPr marL="6374" marR="6374" marT="6374" marB="0" anchor="b">
                    <a:solidFill>
                      <a:srgbClr val="FFFF00"/>
                    </a:solidFill>
                  </a:tcPr>
                </a:tc>
                <a:tc>
                  <a:txBody>
                    <a:bodyPr/>
                    <a:lstStyle/>
                    <a:p>
                      <a:pPr algn="ctr" fontAlgn="b"/>
                      <a:r>
                        <a:rPr lang="en-US" sz="800" u="none" strike="noStrike">
                          <a:solidFill>
                            <a:schemeClr val="tx1"/>
                          </a:solidFill>
                          <a:effectLst/>
                        </a:rPr>
                        <a:t>-4830.6</a:t>
                      </a:r>
                      <a:endParaRPr lang="en-US" sz="800" b="0" i="0" u="none" strike="noStrike">
                        <a:solidFill>
                          <a:schemeClr val="tx1"/>
                        </a:solidFill>
                        <a:effectLst/>
                        <a:latin typeface="Calibri" panose="020F0502020204030204" pitchFamily="34" charset="0"/>
                      </a:endParaRPr>
                    </a:p>
                  </a:txBody>
                  <a:tcPr marL="6374" marR="6374" marT="6374" marB="0" anchor="b">
                    <a:solidFill>
                      <a:srgbClr val="FFFF00"/>
                    </a:solidFill>
                  </a:tcPr>
                </a:tc>
                <a:tc>
                  <a:txBody>
                    <a:bodyPr/>
                    <a:lstStyle/>
                    <a:p>
                      <a:pPr algn="ctr" fontAlgn="b"/>
                      <a:r>
                        <a:rPr lang="en-US" sz="800" u="none" strike="noStrike">
                          <a:solidFill>
                            <a:schemeClr val="tx1"/>
                          </a:solidFill>
                          <a:effectLst/>
                        </a:rPr>
                        <a:t>44.5</a:t>
                      </a:r>
                      <a:endParaRPr lang="en-US" sz="800" b="0" i="0" u="none" strike="noStrike">
                        <a:solidFill>
                          <a:schemeClr val="tx1"/>
                        </a:solidFill>
                        <a:effectLst/>
                        <a:latin typeface="Calibri" panose="020F0502020204030204" pitchFamily="34" charset="0"/>
                      </a:endParaRPr>
                    </a:p>
                  </a:txBody>
                  <a:tcPr marL="6374" marR="6374" marT="6374" marB="0" anchor="b">
                    <a:solidFill>
                      <a:srgbClr val="FFFF00"/>
                    </a:solidFill>
                  </a:tcPr>
                </a:tc>
                <a:tc>
                  <a:txBody>
                    <a:bodyPr/>
                    <a:lstStyle/>
                    <a:p>
                      <a:pPr algn="ctr" fontAlgn="b"/>
                      <a:r>
                        <a:rPr lang="en-US" sz="800" u="none" strike="noStrike" dirty="0">
                          <a:solidFill>
                            <a:schemeClr val="tx1"/>
                          </a:solidFill>
                          <a:effectLst/>
                        </a:rPr>
                        <a:t>85</a:t>
                      </a:r>
                      <a:endParaRPr lang="en-US" sz="800" b="0" i="0" u="none" strike="noStrike" dirty="0">
                        <a:solidFill>
                          <a:schemeClr val="tx1"/>
                        </a:solidFill>
                        <a:effectLst/>
                        <a:latin typeface="Calibri" panose="020F0502020204030204" pitchFamily="34" charset="0"/>
                      </a:endParaRPr>
                    </a:p>
                  </a:txBody>
                  <a:tcPr marL="6374" marR="6374" marT="6374" marB="0" anchor="b">
                    <a:solidFill>
                      <a:srgbClr val="FFFF00"/>
                    </a:solidFill>
                  </a:tcPr>
                </a:tc>
                <a:tc>
                  <a:txBody>
                    <a:bodyPr/>
                    <a:lstStyle/>
                    <a:p>
                      <a:pPr algn="ctr" fontAlgn="b"/>
                      <a:r>
                        <a:rPr lang="en-US" sz="800" u="none" strike="noStrike">
                          <a:effectLst/>
                        </a:rPr>
                        <a:t>70.7</a:t>
                      </a:r>
                      <a:endParaRPr lang="en-US" sz="800" b="0" i="0" u="none" strike="noStrike">
                        <a:solidFill>
                          <a:srgbClr val="000000"/>
                        </a:solidFill>
                        <a:effectLst/>
                        <a:latin typeface="Calibri" panose="020F0502020204030204" pitchFamily="34" charset="0"/>
                      </a:endParaRPr>
                    </a:p>
                  </a:txBody>
                  <a:tcPr marL="6374" marR="6374" marT="6374" marB="0" anchor="b">
                    <a:solidFill>
                      <a:srgbClr val="FFFF00"/>
                    </a:solidFill>
                  </a:tcPr>
                </a:tc>
                <a:tc>
                  <a:txBody>
                    <a:bodyPr/>
                    <a:lstStyle/>
                    <a:p>
                      <a:pPr algn="ctr" fontAlgn="b"/>
                      <a:r>
                        <a:rPr lang="en-US" sz="800" u="none" strike="noStrike">
                          <a:effectLst/>
                        </a:rPr>
                        <a:t>8.236</a:t>
                      </a:r>
                      <a:endParaRPr lang="en-US" sz="800" b="0" i="0" u="none" strike="noStrike">
                        <a:solidFill>
                          <a:srgbClr val="000000"/>
                        </a:solidFill>
                        <a:effectLst/>
                        <a:latin typeface="Calibri" panose="020F0502020204030204" pitchFamily="34" charset="0"/>
                      </a:endParaRPr>
                    </a:p>
                  </a:txBody>
                  <a:tcPr marL="6374" marR="6374" marT="6374" marB="0" anchor="b">
                    <a:solidFill>
                      <a:srgbClr val="FFFF00"/>
                    </a:solidFill>
                  </a:tcPr>
                </a:tc>
                <a:tc>
                  <a:txBody>
                    <a:bodyPr/>
                    <a:lstStyle/>
                    <a:p>
                      <a:pPr algn="ctr" fontAlgn="b"/>
                      <a:r>
                        <a:rPr lang="en-US" sz="800" u="none" strike="noStrike" dirty="0">
                          <a:effectLst/>
                        </a:rPr>
                        <a:t>67.831</a:t>
                      </a:r>
                      <a:endParaRPr lang="en-US" sz="800" b="0" i="0" u="none" strike="noStrike" dirty="0">
                        <a:solidFill>
                          <a:srgbClr val="000000"/>
                        </a:solidFill>
                        <a:effectLst/>
                        <a:latin typeface="Calibri" panose="020F0502020204030204" pitchFamily="34" charset="0"/>
                      </a:endParaRPr>
                    </a:p>
                  </a:txBody>
                  <a:tcPr marL="6374" marR="6374" marT="6374" marB="0" anchor="b">
                    <a:solidFill>
                      <a:srgbClr val="FFFF00"/>
                    </a:solidFill>
                  </a:tcPr>
                </a:tc>
                <a:extLst>
                  <a:ext uri="{0D108BD9-81ED-4DB2-BD59-A6C34878D82A}">
                    <a16:rowId xmlns:a16="http://schemas.microsoft.com/office/drawing/2014/main" val="4207881582"/>
                  </a:ext>
                </a:extLst>
              </a:tr>
              <a:tr h="146358">
                <a:tc>
                  <a:txBody>
                    <a:bodyPr/>
                    <a:lstStyle/>
                    <a:p>
                      <a:pPr algn="ctr" fontAlgn="b"/>
                      <a:r>
                        <a:rPr lang="en-US" sz="800" u="none" strike="noStrike">
                          <a:effectLst/>
                        </a:rPr>
                        <a:t>2</a:t>
                      </a:r>
                      <a:endParaRPr lang="en-US" sz="800" b="0" i="0" u="none" strike="noStrike">
                        <a:solidFill>
                          <a:srgbClr val="000000"/>
                        </a:solidFill>
                        <a:effectLst/>
                        <a:latin typeface="Calibri" panose="020F0502020204030204" pitchFamily="34" charset="0"/>
                      </a:endParaRPr>
                    </a:p>
                  </a:txBody>
                  <a:tcPr marL="6374" marR="6374" marT="6374" marB="0" anchor="b"/>
                </a:tc>
                <a:tc>
                  <a:txBody>
                    <a:bodyPr/>
                    <a:lstStyle/>
                    <a:p>
                      <a:pPr algn="ctr" fontAlgn="b"/>
                      <a:r>
                        <a:rPr lang="en-US" sz="800" u="none" strike="noStrike">
                          <a:effectLst/>
                        </a:rPr>
                        <a:t>RI</a:t>
                      </a:r>
                      <a:endParaRPr lang="en-US" sz="800" b="0" i="0" u="none" strike="noStrike">
                        <a:solidFill>
                          <a:srgbClr val="000000"/>
                        </a:solidFill>
                        <a:effectLst/>
                        <a:latin typeface="Calibri" panose="020F0502020204030204" pitchFamily="34" charset="0"/>
                      </a:endParaRPr>
                    </a:p>
                  </a:txBody>
                  <a:tcPr marL="6374" marR="6374" marT="6374" marB="0" anchor="b"/>
                </a:tc>
                <a:tc>
                  <a:txBody>
                    <a:bodyPr/>
                    <a:lstStyle/>
                    <a:p>
                      <a:pPr algn="ctr" fontAlgn="b"/>
                      <a:r>
                        <a:rPr lang="en-US" sz="800" u="none" strike="noStrike">
                          <a:effectLst/>
                        </a:rPr>
                        <a:t>Status</a:t>
                      </a:r>
                      <a:endParaRPr lang="en-US" sz="800" b="0" i="0" u="none" strike="noStrike">
                        <a:solidFill>
                          <a:srgbClr val="000000"/>
                        </a:solidFill>
                        <a:effectLst/>
                        <a:latin typeface="Calibri" panose="020F0502020204030204" pitchFamily="34" charset="0"/>
                      </a:endParaRPr>
                    </a:p>
                  </a:txBody>
                  <a:tcPr marL="6374" marR="6374" marT="6374" marB="0" anchor="b"/>
                </a:tc>
                <a:tc>
                  <a:txBody>
                    <a:bodyPr/>
                    <a:lstStyle/>
                    <a:p>
                      <a:pPr algn="ctr" fontAlgn="b"/>
                      <a:r>
                        <a:rPr lang="en-US" sz="800" u="none" strike="noStrike">
                          <a:effectLst/>
                        </a:rPr>
                        <a:t>53.18</a:t>
                      </a:r>
                      <a:endParaRPr lang="en-US" sz="800" b="0" i="0" u="none" strike="noStrike">
                        <a:solidFill>
                          <a:srgbClr val="000000"/>
                        </a:solidFill>
                        <a:effectLst/>
                        <a:latin typeface="Calibri" panose="020F0502020204030204" pitchFamily="34" charset="0"/>
                      </a:endParaRPr>
                    </a:p>
                  </a:txBody>
                  <a:tcPr marL="6374" marR="6374" marT="6374" marB="0" anchor="b"/>
                </a:tc>
                <a:tc>
                  <a:txBody>
                    <a:bodyPr/>
                    <a:lstStyle/>
                    <a:p>
                      <a:pPr algn="ctr" fontAlgn="b"/>
                      <a:r>
                        <a:rPr lang="en-US" sz="800" u="none" strike="noStrike">
                          <a:effectLst/>
                        </a:rPr>
                        <a:t>2.189</a:t>
                      </a:r>
                      <a:endParaRPr lang="en-US" sz="800" b="0" i="0" u="none" strike="noStrike">
                        <a:solidFill>
                          <a:srgbClr val="000000"/>
                        </a:solidFill>
                        <a:effectLst/>
                        <a:latin typeface="Calibri" panose="020F0502020204030204" pitchFamily="34" charset="0"/>
                      </a:endParaRPr>
                    </a:p>
                  </a:txBody>
                  <a:tcPr marL="6374" marR="6374" marT="6374" marB="0" anchor="b"/>
                </a:tc>
                <a:tc>
                  <a:txBody>
                    <a:bodyPr/>
                    <a:lstStyle/>
                    <a:p>
                      <a:pPr algn="ctr" fontAlgn="b"/>
                      <a:r>
                        <a:rPr lang="en-US" sz="800" u="none" strike="noStrike">
                          <a:effectLst/>
                        </a:rPr>
                        <a:t>0.911</a:t>
                      </a:r>
                      <a:endParaRPr lang="en-US" sz="800" b="0" i="0" u="none" strike="noStrike">
                        <a:solidFill>
                          <a:srgbClr val="000000"/>
                        </a:solidFill>
                        <a:effectLst/>
                        <a:latin typeface="Calibri" panose="020F0502020204030204" pitchFamily="34" charset="0"/>
                      </a:endParaRPr>
                    </a:p>
                  </a:txBody>
                  <a:tcPr marL="6374" marR="6374" marT="6374" marB="0" anchor="b"/>
                </a:tc>
                <a:tc>
                  <a:txBody>
                    <a:bodyPr/>
                    <a:lstStyle/>
                    <a:p>
                      <a:pPr algn="ctr" fontAlgn="b"/>
                      <a:r>
                        <a:rPr lang="en-US" sz="800" u="none" strike="noStrike">
                          <a:effectLst/>
                        </a:rPr>
                        <a:t>-5262.1</a:t>
                      </a:r>
                      <a:endParaRPr lang="en-US" sz="800" b="0" i="0" u="none" strike="noStrike">
                        <a:solidFill>
                          <a:srgbClr val="000000"/>
                        </a:solidFill>
                        <a:effectLst/>
                        <a:latin typeface="Calibri" panose="020F0502020204030204" pitchFamily="34" charset="0"/>
                      </a:endParaRPr>
                    </a:p>
                  </a:txBody>
                  <a:tcPr marL="6374" marR="6374" marT="6374" marB="0" anchor="b"/>
                </a:tc>
                <a:tc>
                  <a:txBody>
                    <a:bodyPr/>
                    <a:lstStyle/>
                    <a:p>
                      <a:pPr algn="ctr" fontAlgn="b"/>
                      <a:r>
                        <a:rPr lang="en-US" sz="800" u="none" strike="noStrike">
                          <a:effectLst/>
                        </a:rPr>
                        <a:t>46.7</a:t>
                      </a:r>
                      <a:endParaRPr lang="en-US" sz="800" b="0" i="0" u="none" strike="noStrike">
                        <a:solidFill>
                          <a:srgbClr val="000000"/>
                        </a:solidFill>
                        <a:effectLst/>
                        <a:latin typeface="Calibri" panose="020F0502020204030204" pitchFamily="34" charset="0"/>
                      </a:endParaRPr>
                    </a:p>
                  </a:txBody>
                  <a:tcPr marL="6374" marR="6374" marT="6374" marB="0" anchor="b"/>
                </a:tc>
                <a:tc>
                  <a:txBody>
                    <a:bodyPr/>
                    <a:lstStyle/>
                    <a:p>
                      <a:pPr algn="ctr" fontAlgn="b"/>
                      <a:r>
                        <a:rPr lang="en-US" sz="800" u="none" strike="noStrike" dirty="0">
                          <a:effectLst/>
                        </a:rPr>
                        <a:t>82.6</a:t>
                      </a:r>
                      <a:endParaRPr lang="en-US" sz="800" b="0" i="0" u="none" strike="noStrike" dirty="0">
                        <a:solidFill>
                          <a:srgbClr val="000000"/>
                        </a:solidFill>
                        <a:effectLst/>
                        <a:latin typeface="Calibri" panose="020F0502020204030204" pitchFamily="34" charset="0"/>
                      </a:endParaRPr>
                    </a:p>
                  </a:txBody>
                  <a:tcPr marL="6374" marR="6374" marT="6374" marB="0" anchor="b"/>
                </a:tc>
                <a:tc>
                  <a:txBody>
                    <a:bodyPr/>
                    <a:lstStyle/>
                    <a:p>
                      <a:pPr algn="ctr" fontAlgn="b"/>
                      <a:r>
                        <a:rPr lang="en-US" sz="800" u="none" strike="noStrike">
                          <a:effectLst/>
                        </a:rPr>
                        <a:t>70.7</a:t>
                      </a:r>
                      <a:endParaRPr lang="en-US" sz="800" b="0" i="0" u="none" strike="noStrike">
                        <a:solidFill>
                          <a:srgbClr val="000000"/>
                        </a:solidFill>
                        <a:effectLst/>
                        <a:latin typeface="Calibri" panose="020F0502020204030204" pitchFamily="34" charset="0"/>
                      </a:endParaRPr>
                    </a:p>
                  </a:txBody>
                  <a:tcPr marL="6374" marR="6374" marT="6374" marB="0" anchor="b"/>
                </a:tc>
                <a:tc>
                  <a:txBody>
                    <a:bodyPr/>
                    <a:lstStyle/>
                    <a:p>
                      <a:pPr algn="ctr" fontAlgn="b"/>
                      <a:r>
                        <a:rPr lang="en-US" sz="800" u="none" strike="noStrike">
                          <a:effectLst/>
                        </a:rPr>
                        <a:t>8.106</a:t>
                      </a:r>
                      <a:endParaRPr lang="en-US" sz="800" b="0" i="0" u="none" strike="noStrike">
                        <a:solidFill>
                          <a:srgbClr val="000000"/>
                        </a:solidFill>
                        <a:effectLst/>
                        <a:latin typeface="Calibri" panose="020F0502020204030204" pitchFamily="34" charset="0"/>
                      </a:endParaRPr>
                    </a:p>
                  </a:txBody>
                  <a:tcPr marL="6374" marR="6374" marT="6374" marB="0" anchor="b"/>
                </a:tc>
                <a:tc>
                  <a:txBody>
                    <a:bodyPr/>
                    <a:lstStyle/>
                    <a:p>
                      <a:pPr algn="ctr" fontAlgn="b"/>
                      <a:r>
                        <a:rPr lang="en-US" sz="800" u="none" strike="noStrike">
                          <a:effectLst/>
                        </a:rPr>
                        <a:t>65.712</a:t>
                      </a:r>
                      <a:endParaRPr lang="en-US" sz="800" b="0" i="0" u="none" strike="noStrike">
                        <a:solidFill>
                          <a:srgbClr val="000000"/>
                        </a:solidFill>
                        <a:effectLst/>
                        <a:latin typeface="Calibri" panose="020F0502020204030204" pitchFamily="34" charset="0"/>
                      </a:endParaRPr>
                    </a:p>
                  </a:txBody>
                  <a:tcPr marL="6374" marR="6374" marT="6374" marB="0" anchor="b"/>
                </a:tc>
                <a:extLst>
                  <a:ext uri="{0D108BD9-81ED-4DB2-BD59-A6C34878D82A}">
                    <a16:rowId xmlns:a16="http://schemas.microsoft.com/office/drawing/2014/main" val="3532369413"/>
                  </a:ext>
                </a:extLst>
              </a:tr>
              <a:tr h="146358">
                <a:tc>
                  <a:txBody>
                    <a:bodyPr/>
                    <a:lstStyle/>
                    <a:p>
                      <a:pPr algn="ctr" fontAlgn="b"/>
                      <a:r>
                        <a:rPr lang="en-US" sz="800" u="none" strike="noStrike">
                          <a:effectLst/>
                        </a:rPr>
                        <a:t>3</a:t>
                      </a:r>
                      <a:endParaRPr lang="en-US" sz="800" b="0" i="0" u="none" strike="noStrike">
                        <a:solidFill>
                          <a:srgbClr val="000000"/>
                        </a:solidFill>
                        <a:effectLst/>
                        <a:latin typeface="Calibri" panose="020F0502020204030204" pitchFamily="34" charset="0"/>
                      </a:endParaRPr>
                    </a:p>
                  </a:txBody>
                  <a:tcPr marL="6374" marR="6374" marT="6374" marB="0" anchor="b"/>
                </a:tc>
                <a:tc>
                  <a:txBody>
                    <a:bodyPr/>
                    <a:lstStyle/>
                    <a:p>
                      <a:pPr algn="ctr" fontAlgn="b"/>
                      <a:r>
                        <a:rPr lang="en-US" sz="800" u="none" strike="noStrike">
                          <a:effectLst/>
                        </a:rPr>
                        <a:t>RI</a:t>
                      </a:r>
                      <a:endParaRPr lang="en-US" sz="800" b="0" i="0" u="none" strike="noStrike">
                        <a:solidFill>
                          <a:srgbClr val="000000"/>
                        </a:solidFill>
                        <a:effectLst/>
                        <a:latin typeface="Calibri" panose="020F0502020204030204" pitchFamily="34" charset="0"/>
                      </a:endParaRPr>
                    </a:p>
                  </a:txBody>
                  <a:tcPr marL="6374" marR="6374" marT="6374" marB="0" anchor="b"/>
                </a:tc>
                <a:tc>
                  <a:txBody>
                    <a:bodyPr/>
                    <a:lstStyle/>
                    <a:p>
                      <a:pPr algn="ctr" fontAlgn="b"/>
                      <a:r>
                        <a:rPr lang="en-US" sz="800" u="none" strike="noStrike">
                          <a:effectLst/>
                        </a:rPr>
                        <a:t>Adult_Mortality</a:t>
                      </a:r>
                      <a:endParaRPr lang="en-US" sz="800" b="0" i="0" u="none" strike="noStrike">
                        <a:solidFill>
                          <a:srgbClr val="000000"/>
                        </a:solidFill>
                        <a:effectLst/>
                        <a:latin typeface="Calibri" panose="020F0502020204030204" pitchFamily="34" charset="0"/>
                      </a:endParaRPr>
                    </a:p>
                  </a:txBody>
                  <a:tcPr marL="6374" marR="6374" marT="6374" marB="0" anchor="b"/>
                </a:tc>
                <a:tc>
                  <a:txBody>
                    <a:bodyPr/>
                    <a:lstStyle/>
                    <a:p>
                      <a:pPr algn="ctr" fontAlgn="b"/>
                      <a:r>
                        <a:rPr lang="en-US" sz="800" u="none" strike="noStrike">
                          <a:effectLst/>
                        </a:rPr>
                        <a:t>66.82</a:t>
                      </a:r>
                      <a:endParaRPr lang="en-US" sz="800" b="0" i="0" u="none" strike="noStrike">
                        <a:solidFill>
                          <a:srgbClr val="000000"/>
                        </a:solidFill>
                        <a:effectLst/>
                        <a:latin typeface="Calibri" panose="020F0502020204030204" pitchFamily="34" charset="0"/>
                      </a:endParaRPr>
                    </a:p>
                  </a:txBody>
                  <a:tcPr marL="6374" marR="6374" marT="6374" marB="0" anchor="b"/>
                </a:tc>
                <a:tc>
                  <a:txBody>
                    <a:bodyPr/>
                    <a:lstStyle/>
                    <a:p>
                      <a:pPr algn="ctr" fontAlgn="b"/>
                      <a:r>
                        <a:rPr lang="en-US" sz="800" u="none" strike="noStrike">
                          <a:effectLst/>
                        </a:rPr>
                        <a:t>2.181</a:t>
                      </a:r>
                      <a:endParaRPr lang="en-US" sz="800" b="0" i="0" u="none" strike="noStrike">
                        <a:solidFill>
                          <a:srgbClr val="000000"/>
                        </a:solidFill>
                        <a:effectLst/>
                        <a:latin typeface="Calibri" panose="020F0502020204030204" pitchFamily="34" charset="0"/>
                      </a:endParaRPr>
                    </a:p>
                  </a:txBody>
                  <a:tcPr marL="6374" marR="6374" marT="6374" marB="0" anchor="b"/>
                </a:tc>
                <a:tc>
                  <a:txBody>
                    <a:bodyPr/>
                    <a:lstStyle/>
                    <a:p>
                      <a:pPr algn="ctr" fontAlgn="b"/>
                      <a:r>
                        <a:rPr lang="en-US" sz="800" u="none" strike="noStrike">
                          <a:effectLst/>
                        </a:rPr>
                        <a:t>0.928</a:t>
                      </a:r>
                      <a:endParaRPr lang="en-US" sz="800" b="0" i="0" u="none" strike="noStrike">
                        <a:solidFill>
                          <a:srgbClr val="000000"/>
                        </a:solidFill>
                        <a:effectLst/>
                        <a:latin typeface="Calibri" panose="020F0502020204030204" pitchFamily="34" charset="0"/>
                      </a:endParaRPr>
                    </a:p>
                  </a:txBody>
                  <a:tcPr marL="6374" marR="6374" marT="6374" marB="0" anchor="b"/>
                </a:tc>
                <a:tc>
                  <a:txBody>
                    <a:bodyPr/>
                    <a:lstStyle/>
                    <a:p>
                      <a:pPr algn="ctr" fontAlgn="b"/>
                      <a:r>
                        <a:rPr lang="en-US" sz="800" u="none" strike="noStrike">
                          <a:effectLst/>
                        </a:rPr>
                        <a:t>-5283.9</a:t>
                      </a:r>
                      <a:endParaRPr lang="en-US" sz="800" b="0" i="0" u="none" strike="noStrike">
                        <a:solidFill>
                          <a:srgbClr val="000000"/>
                        </a:solidFill>
                        <a:effectLst/>
                        <a:latin typeface="Calibri" panose="020F0502020204030204" pitchFamily="34" charset="0"/>
                      </a:endParaRPr>
                    </a:p>
                  </a:txBody>
                  <a:tcPr marL="6374" marR="6374" marT="6374" marB="0" anchor="b"/>
                </a:tc>
                <a:tc>
                  <a:txBody>
                    <a:bodyPr/>
                    <a:lstStyle/>
                    <a:p>
                      <a:pPr algn="ctr" fontAlgn="b"/>
                      <a:r>
                        <a:rPr lang="en-US" sz="800" u="none" strike="noStrike">
                          <a:effectLst/>
                        </a:rPr>
                        <a:t>46.1</a:t>
                      </a:r>
                      <a:endParaRPr lang="en-US" sz="800" b="0" i="0" u="none" strike="noStrike">
                        <a:solidFill>
                          <a:srgbClr val="000000"/>
                        </a:solidFill>
                        <a:effectLst/>
                        <a:latin typeface="Calibri" panose="020F0502020204030204" pitchFamily="34" charset="0"/>
                      </a:endParaRPr>
                    </a:p>
                  </a:txBody>
                  <a:tcPr marL="6374" marR="6374" marT="6374" marB="0" anchor="b"/>
                </a:tc>
                <a:tc>
                  <a:txBody>
                    <a:bodyPr/>
                    <a:lstStyle/>
                    <a:p>
                      <a:pPr algn="ctr" fontAlgn="b"/>
                      <a:r>
                        <a:rPr lang="en-US" sz="800" u="none" strike="noStrike">
                          <a:effectLst/>
                        </a:rPr>
                        <a:t>82.7</a:t>
                      </a:r>
                      <a:endParaRPr lang="en-US" sz="800" b="0" i="0" u="none" strike="noStrike">
                        <a:solidFill>
                          <a:srgbClr val="000000"/>
                        </a:solidFill>
                        <a:effectLst/>
                        <a:latin typeface="Calibri" panose="020F0502020204030204" pitchFamily="34" charset="0"/>
                      </a:endParaRPr>
                    </a:p>
                  </a:txBody>
                  <a:tcPr marL="6374" marR="6374" marT="6374" marB="0" anchor="b"/>
                </a:tc>
                <a:tc>
                  <a:txBody>
                    <a:bodyPr/>
                    <a:lstStyle/>
                    <a:p>
                      <a:pPr algn="ctr" fontAlgn="b"/>
                      <a:r>
                        <a:rPr lang="en-US" sz="800" u="none" strike="noStrike">
                          <a:effectLst/>
                        </a:rPr>
                        <a:t>70.7</a:t>
                      </a:r>
                      <a:endParaRPr lang="en-US" sz="800" b="0" i="0" u="none" strike="noStrike">
                        <a:solidFill>
                          <a:srgbClr val="000000"/>
                        </a:solidFill>
                        <a:effectLst/>
                        <a:latin typeface="Calibri" panose="020F0502020204030204" pitchFamily="34" charset="0"/>
                      </a:endParaRPr>
                    </a:p>
                  </a:txBody>
                  <a:tcPr marL="6374" marR="6374" marT="6374" marB="0" anchor="b"/>
                </a:tc>
                <a:tc>
                  <a:txBody>
                    <a:bodyPr/>
                    <a:lstStyle/>
                    <a:p>
                      <a:pPr algn="ctr" fontAlgn="b"/>
                      <a:r>
                        <a:rPr lang="en-US" sz="800" u="none" strike="noStrike">
                          <a:effectLst/>
                        </a:rPr>
                        <a:t>8.108</a:t>
                      </a:r>
                      <a:endParaRPr lang="en-US" sz="800" b="0" i="0" u="none" strike="noStrike">
                        <a:solidFill>
                          <a:srgbClr val="000000"/>
                        </a:solidFill>
                        <a:effectLst/>
                        <a:latin typeface="Calibri" panose="020F0502020204030204" pitchFamily="34" charset="0"/>
                      </a:endParaRPr>
                    </a:p>
                  </a:txBody>
                  <a:tcPr marL="6374" marR="6374" marT="6374" marB="0" anchor="b"/>
                </a:tc>
                <a:tc>
                  <a:txBody>
                    <a:bodyPr/>
                    <a:lstStyle/>
                    <a:p>
                      <a:pPr algn="ctr" fontAlgn="b"/>
                      <a:r>
                        <a:rPr lang="en-US" sz="800" u="none" strike="noStrike">
                          <a:effectLst/>
                        </a:rPr>
                        <a:t>65.743</a:t>
                      </a:r>
                      <a:endParaRPr lang="en-US" sz="800" b="0" i="0" u="none" strike="noStrike">
                        <a:solidFill>
                          <a:srgbClr val="000000"/>
                        </a:solidFill>
                        <a:effectLst/>
                        <a:latin typeface="Calibri" panose="020F0502020204030204" pitchFamily="34" charset="0"/>
                      </a:endParaRPr>
                    </a:p>
                  </a:txBody>
                  <a:tcPr marL="6374" marR="6374" marT="6374" marB="0" anchor="b"/>
                </a:tc>
                <a:extLst>
                  <a:ext uri="{0D108BD9-81ED-4DB2-BD59-A6C34878D82A}">
                    <a16:rowId xmlns:a16="http://schemas.microsoft.com/office/drawing/2014/main" val="369999408"/>
                  </a:ext>
                </a:extLst>
              </a:tr>
              <a:tr h="146358">
                <a:tc>
                  <a:txBody>
                    <a:bodyPr/>
                    <a:lstStyle/>
                    <a:p>
                      <a:pPr algn="ctr" fontAlgn="b"/>
                      <a:r>
                        <a:rPr lang="en-US" sz="800" u="none" strike="noStrike">
                          <a:effectLst/>
                        </a:rPr>
                        <a:t>4</a:t>
                      </a:r>
                      <a:endParaRPr lang="en-US" sz="800" b="0" i="0" u="none" strike="noStrike">
                        <a:solidFill>
                          <a:srgbClr val="000000"/>
                        </a:solidFill>
                        <a:effectLst/>
                        <a:latin typeface="Calibri" panose="020F0502020204030204" pitchFamily="34" charset="0"/>
                      </a:endParaRPr>
                    </a:p>
                  </a:txBody>
                  <a:tcPr marL="6374" marR="6374" marT="6374" marB="0" anchor="b"/>
                </a:tc>
                <a:tc>
                  <a:txBody>
                    <a:bodyPr/>
                    <a:lstStyle/>
                    <a:p>
                      <a:pPr algn="ctr" fontAlgn="b"/>
                      <a:r>
                        <a:rPr lang="en-US" sz="800" u="none" strike="noStrike">
                          <a:effectLst/>
                        </a:rPr>
                        <a:t>RI</a:t>
                      </a:r>
                      <a:endParaRPr lang="en-US" sz="800" b="0" i="0" u="none" strike="noStrike">
                        <a:solidFill>
                          <a:srgbClr val="000000"/>
                        </a:solidFill>
                        <a:effectLst/>
                        <a:latin typeface="Calibri" panose="020F0502020204030204" pitchFamily="34" charset="0"/>
                      </a:endParaRPr>
                    </a:p>
                  </a:txBody>
                  <a:tcPr marL="6374" marR="6374" marT="6374" marB="0" anchor="b"/>
                </a:tc>
                <a:tc>
                  <a:txBody>
                    <a:bodyPr/>
                    <a:lstStyle/>
                    <a:p>
                      <a:pPr algn="ctr" fontAlgn="b"/>
                      <a:r>
                        <a:rPr lang="en-US" sz="800" u="none" strike="noStrike">
                          <a:effectLst/>
                        </a:rPr>
                        <a:t>Infant_Deaths</a:t>
                      </a:r>
                      <a:endParaRPr lang="en-US" sz="800" b="0" i="0" u="none" strike="noStrike">
                        <a:solidFill>
                          <a:srgbClr val="000000"/>
                        </a:solidFill>
                        <a:effectLst/>
                        <a:latin typeface="Calibri" panose="020F0502020204030204" pitchFamily="34" charset="0"/>
                      </a:endParaRPr>
                    </a:p>
                  </a:txBody>
                  <a:tcPr marL="6374" marR="6374" marT="6374" marB="0" anchor="b"/>
                </a:tc>
                <a:tc>
                  <a:txBody>
                    <a:bodyPr/>
                    <a:lstStyle/>
                    <a:p>
                      <a:pPr algn="ctr" fontAlgn="b"/>
                      <a:r>
                        <a:rPr lang="en-US" sz="800" u="none" strike="noStrike">
                          <a:effectLst/>
                        </a:rPr>
                        <a:t>52.16</a:t>
                      </a:r>
                      <a:endParaRPr lang="en-US" sz="800" b="0" i="0" u="none" strike="noStrike">
                        <a:solidFill>
                          <a:srgbClr val="000000"/>
                        </a:solidFill>
                        <a:effectLst/>
                        <a:latin typeface="Calibri" panose="020F0502020204030204" pitchFamily="34" charset="0"/>
                      </a:endParaRPr>
                    </a:p>
                  </a:txBody>
                  <a:tcPr marL="6374" marR="6374" marT="6374" marB="0" anchor="b"/>
                </a:tc>
                <a:tc>
                  <a:txBody>
                    <a:bodyPr/>
                    <a:lstStyle/>
                    <a:p>
                      <a:pPr algn="ctr" fontAlgn="b"/>
                      <a:r>
                        <a:rPr lang="en-US" sz="800" u="none" strike="noStrike">
                          <a:effectLst/>
                        </a:rPr>
                        <a:t>2.045</a:t>
                      </a:r>
                      <a:endParaRPr lang="en-US" sz="800" b="0" i="0" u="none" strike="noStrike">
                        <a:solidFill>
                          <a:srgbClr val="000000"/>
                        </a:solidFill>
                        <a:effectLst/>
                        <a:latin typeface="Calibri" panose="020F0502020204030204" pitchFamily="34" charset="0"/>
                      </a:endParaRPr>
                    </a:p>
                  </a:txBody>
                  <a:tcPr marL="6374" marR="6374" marT="6374" marB="0" anchor="b"/>
                </a:tc>
                <a:tc>
                  <a:txBody>
                    <a:bodyPr/>
                    <a:lstStyle/>
                    <a:p>
                      <a:pPr algn="ctr" fontAlgn="b"/>
                      <a:r>
                        <a:rPr lang="en-US" sz="800" u="none" strike="noStrike">
                          <a:effectLst/>
                        </a:rPr>
                        <a:t>0.92</a:t>
                      </a:r>
                      <a:endParaRPr lang="en-US" sz="800" b="0" i="0" u="none" strike="noStrike">
                        <a:solidFill>
                          <a:srgbClr val="000000"/>
                        </a:solidFill>
                        <a:effectLst/>
                        <a:latin typeface="Calibri" panose="020F0502020204030204" pitchFamily="34" charset="0"/>
                      </a:endParaRPr>
                    </a:p>
                  </a:txBody>
                  <a:tcPr marL="6374" marR="6374" marT="6374" marB="0" anchor="b"/>
                </a:tc>
                <a:tc>
                  <a:txBody>
                    <a:bodyPr/>
                    <a:lstStyle/>
                    <a:p>
                      <a:pPr algn="ctr" fontAlgn="b"/>
                      <a:r>
                        <a:rPr lang="en-US" sz="800" u="none" strike="noStrike">
                          <a:effectLst/>
                        </a:rPr>
                        <a:t>-5130.8</a:t>
                      </a:r>
                      <a:endParaRPr lang="en-US" sz="800" b="0" i="0" u="none" strike="noStrike">
                        <a:solidFill>
                          <a:srgbClr val="000000"/>
                        </a:solidFill>
                        <a:effectLst/>
                        <a:latin typeface="Calibri" panose="020F0502020204030204" pitchFamily="34" charset="0"/>
                      </a:endParaRPr>
                    </a:p>
                  </a:txBody>
                  <a:tcPr marL="6374" marR="6374" marT="6374" marB="0" anchor="b"/>
                </a:tc>
                <a:tc>
                  <a:txBody>
                    <a:bodyPr/>
                    <a:lstStyle/>
                    <a:p>
                      <a:pPr algn="ctr" fontAlgn="b"/>
                      <a:r>
                        <a:rPr lang="en-US" sz="800" u="none" strike="noStrike">
                          <a:effectLst/>
                        </a:rPr>
                        <a:t>46</a:t>
                      </a:r>
                      <a:endParaRPr lang="en-US" sz="800" b="0" i="0" u="none" strike="noStrike">
                        <a:solidFill>
                          <a:srgbClr val="000000"/>
                        </a:solidFill>
                        <a:effectLst/>
                        <a:latin typeface="Calibri" panose="020F0502020204030204" pitchFamily="34" charset="0"/>
                      </a:endParaRPr>
                    </a:p>
                  </a:txBody>
                  <a:tcPr marL="6374" marR="6374" marT="6374" marB="0" anchor="b"/>
                </a:tc>
                <a:tc>
                  <a:txBody>
                    <a:bodyPr/>
                    <a:lstStyle/>
                    <a:p>
                      <a:pPr algn="ctr" fontAlgn="b"/>
                      <a:r>
                        <a:rPr lang="en-US" sz="800" u="none" strike="noStrike">
                          <a:effectLst/>
                        </a:rPr>
                        <a:t>82.8</a:t>
                      </a:r>
                      <a:endParaRPr lang="en-US" sz="800" b="0" i="0" u="none" strike="noStrike">
                        <a:solidFill>
                          <a:srgbClr val="000000"/>
                        </a:solidFill>
                        <a:effectLst/>
                        <a:latin typeface="Calibri" panose="020F0502020204030204" pitchFamily="34" charset="0"/>
                      </a:endParaRPr>
                    </a:p>
                  </a:txBody>
                  <a:tcPr marL="6374" marR="6374" marT="6374" marB="0" anchor="b"/>
                </a:tc>
                <a:tc>
                  <a:txBody>
                    <a:bodyPr/>
                    <a:lstStyle/>
                    <a:p>
                      <a:pPr algn="ctr" fontAlgn="b"/>
                      <a:r>
                        <a:rPr lang="en-US" sz="800" u="none" strike="noStrike">
                          <a:effectLst/>
                        </a:rPr>
                        <a:t>70.7</a:t>
                      </a:r>
                      <a:endParaRPr lang="en-US" sz="800" b="0" i="0" u="none" strike="noStrike">
                        <a:solidFill>
                          <a:srgbClr val="000000"/>
                        </a:solidFill>
                        <a:effectLst/>
                        <a:latin typeface="Calibri" panose="020F0502020204030204" pitchFamily="34" charset="0"/>
                      </a:endParaRPr>
                    </a:p>
                  </a:txBody>
                  <a:tcPr marL="6374" marR="6374" marT="6374" marB="0" anchor="b"/>
                </a:tc>
                <a:tc>
                  <a:txBody>
                    <a:bodyPr/>
                    <a:lstStyle/>
                    <a:p>
                      <a:pPr algn="ctr" fontAlgn="b"/>
                      <a:r>
                        <a:rPr lang="en-US" sz="800" u="none" strike="noStrike">
                          <a:effectLst/>
                        </a:rPr>
                        <a:t>8.15</a:t>
                      </a:r>
                      <a:endParaRPr lang="en-US" sz="800" b="0" i="0" u="none" strike="noStrike">
                        <a:solidFill>
                          <a:srgbClr val="000000"/>
                        </a:solidFill>
                        <a:effectLst/>
                        <a:latin typeface="Calibri" panose="020F0502020204030204" pitchFamily="34" charset="0"/>
                      </a:endParaRPr>
                    </a:p>
                  </a:txBody>
                  <a:tcPr marL="6374" marR="6374" marT="6374" marB="0" anchor="b"/>
                </a:tc>
                <a:tc>
                  <a:txBody>
                    <a:bodyPr/>
                    <a:lstStyle/>
                    <a:p>
                      <a:pPr algn="ctr" fontAlgn="b"/>
                      <a:r>
                        <a:rPr lang="en-US" sz="800" u="none" strike="noStrike">
                          <a:effectLst/>
                        </a:rPr>
                        <a:t>66.426</a:t>
                      </a:r>
                      <a:endParaRPr lang="en-US" sz="800" b="0" i="0" u="none" strike="noStrike">
                        <a:solidFill>
                          <a:srgbClr val="000000"/>
                        </a:solidFill>
                        <a:effectLst/>
                        <a:latin typeface="Calibri" panose="020F0502020204030204" pitchFamily="34" charset="0"/>
                      </a:endParaRPr>
                    </a:p>
                  </a:txBody>
                  <a:tcPr marL="6374" marR="6374" marT="6374" marB="0" anchor="b"/>
                </a:tc>
                <a:extLst>
                  <a:ext uri="{0D108BD9-81ED-4DB2-BD59-A6C34878D82A}">
                    <a16:rowId xmlns:a16="http://schemas.microsoft.com/office/drawing/2014/main" val="865254888"/>
                  </a:ext>
                </a:extLst>
              </a:tr>
              <a:tr h="146358">
                <a:tc>
                  <a:txBody>
                    <a:bodyPr/>
                    <a:lstStyle/>
                    <a:p>
                      <a:pPr algn="ctr" fontAlgn="b"/>
                      <a:r>
                        <a:rPr lang="en-US" sz="800" u="none" strike="noStrike">
                          <a:effectLst/>
                        </a:rPr>
                        <a:t>5</a:t>
                      </a:r>
                      <a:endParaRPr lang="en-US" sz="800" b="0" i="0" u="none" strike="noStrike">
                        <a:solidFill>
                          <a:srgbClr val="000000"/>
                        </a:solidFill>
                        <a:effectLst/>
                        <a:latin typeface="Calibri" panose="020F0502020204030204" pitchFamily="34" charset="0"/>
                      </a:endParaRPr>
                    </a:p>
                  </a:txBody>
                  <a:tcPr marL="6374" marR="6374" marT="6374" marB="0" anchor="b"/>
                </a:tc>
                <a:tc>
                  <a:txBody>
                    <a:bodyPr/>
                    <a:lstStyle/>
                    <a:p>
                      <a:pPr algn="ctr" fontAlgn="b"/>
                      <a:r>
                        <a:rPr lang="en-US" sz="800" u="none" strike="noStrike">
                          <a:effectLst/>
                        </a:rPr>
                        <a:t>RI</a:t>
                      </a:r>
                      <a:endParaRPr lang="en-US" sz="800" b="0" i="0" u="none" strike="noStrike">
                        <a:solidFill>
                          <a:srgbClr val="000000"/>
                        </a:solidFill>
                        <a:effectLst/>
                        <a:latin typeface="Calibri" panose="020F0502020204030204" pitchFamily="34" charset="0"/>
                      </a:endParaRPr>
                    </a:p>
                  </a:txBody>
                  <a:tcPr marL="6374" marR="6374" marT="6374" marB="0" anchor="b"/>
                </a:tc>
                <a:tc>
                  <a:txBody>
                    <a:bodyPr/>
                    <a:lstStyle/>
                    <a:p>
                      <a:pPr algn="ctr" fontAlgn="b"/>
                      <a:r>
                        <a:rPr lang="en-US" sz="800" u="none" strike="noStrike">
                          <a:effectLst/>
                        </a:rPr>
                        <a:t>Alcohol</a:t>
                      </a:r>
                      <a:endParaRPr lang="en-US" sz="800" b="0" i="0" u="none" strike="noStrike">
                        <a:solidFill>
                          <a:srgbClr val="000000"/>
                        </a:solidFill>
                        <a:effectLst/>
                        <a:latin typeface="Calibri" panose="020F0502020204030204" pitchFamily="34" charset="0"/>
                      </a:endParaRPr>
                    </a:p>
                  </a:txBody>
                  <a:tcPr marL="6374" marR="6374" marT="6374" marB="0" anchor="b"/>
                </a:tc>
                <a:tc>
                  <a:txBody>
                    <a:bodyPr/>
                    <a:lstStyle/>
                    <a:p>
                      <a:pPr algn="ctr" fontAlgn="b"/>
                      <a:r>
                        <a:rPr lang="en-US" sz="800" u="none" strike="noStrike">
                          <a:effectLst/>
                        </a:rPr>
                        <a:t>80.89</a:t>
                      </a:r>
                      <a:endParaRPr lang="en-US" sz="800" b="0" i="0" u="none" strike="noStrike">
                        <a:solidFill>
                          <a:srgbClr val="000000"/>
                        </a:solidFill>
                        <a:effectLst/>
                        <a:latin typeface="Calibri" panose="020F0502020204030204" pitchFamily="34" charset="0"/>
                      </a:endParaRPr>
                    </a:p>
                  </a:txBody>
                  <a:tcPr marL="6374" marR="6374" marT="6374" marB="0" anchor="b"/>
                </a:tc>
                <a:tc>
                  <a:txBody>
                    <a:bodyPr/>
                    <a:lstStyle/>
                    <a:p>
                      <a:pPr algn="ctr" fontAlgn="b"/>
                      <a:r>
                        <a:rPr lang="en-US" sz="800" u="none" strike="noStrike">
                          <a:effectLst/>
                        </a:rPr>
                        <a:t>2.151</a:t>
                      </a:r>
                      <a:endParaRPr lang="en-US" sz="800" b="0" i="0" u="none" strike="noStrike">
                        <a:solidFill>
                          <a:srgbClr val="000000"/>
                        </a:solidFill>
                        <a:effectLst/>
                        <a:latin typeface="Calibri" panose="020F0502020204030204" pitchFamily="34" charset="0"/>
                      </a:endParaRPr>
                    </a:p>
                  </a:txBody>
                  <a:tcPr marL="6374" marR="6374" marT="6374" marB="0" anchor="b"/>
                </a:tc>
                <a:tc>
                  <a:txBody>
                    <a:bodyPr/>
                    <a:lstStyle/>
                    <a:p>
                      <a:pPr algn="ctr" fontAlgn="b"/>
                      <a:r>
                        <a:rPr lang="en-US" sz="800" u="none" strike="noStrike">
                          <a:effectLst/>
                        </a:rPr>
                        <a:t>0.941</a:t>
                      </a:r>
                      <a:endParaRPr lang="en-US" sz="800" b="0" i="0" u="none" strike="noStrike">
                        <a:solidFill>
                          <a:srgbClr val="000000"/>
                        </a:solidFill>
                        <a:effectLst/>
                        <a:latin typeface="Calibri" panose="020F0502020204030204" pitchFamily="34" charset="0"/>
                      </a:endParaRPr>
                    </a:p>
                  </a:txBody>
                  <a:tcPr marL="6374" marR="6374" marT="6374" marB="0" anchor="b"/>
                </a:tc>
                <a:tc>
                  <a:txBody>
                    <a:bodyPr/>
                    <a:lstStyle/>
                    <a:p>
                      <a:pPr algn="ctr" fontAlgn="b"/>
                      <a:r>
                        <a:rPr lang="en-US" sz="800" u="none" strike="noStrike">
                          <a:effectLst/>
                        </a:rPr>
                        <a:t>-5269.6</a:t>
                      </a:r>
                      <a:endParaRPr lang="en-US" sz="800" b="0" i="0" u="none" strike="noStrike">
                        <a:solidFill>
                          <a:srgbClr val="000000"/>
                        </a:solidFill>
                        <a:effectLst/>
                        <a:latin typeface="Calibri" panose="020F0502020204030204" pitchFamily="34" charset="0"/>
                      </a:endParaRPr>
                    </a:p>
                  </a:txBody>
                  <a:tcPr marL="6374" marR="6374" marT="6374" marB="0" anchor="b"/>
                </a:tc>
                <a:tc>
                  <a:txBody>
                    <a:bodyPr/>
                    <a:lstStyle/>
                    <a:p>
                      <a:pPr algn="ctr" fontAlgn="b"/>
                      <a:r>
                        <a:rPr lang="en-US" sz="800" u="none" strike="noStrike">
                          <a:effectLst/>
                        </a:rPr>
                        <a:t>46.4</a:t>
                      </a:r>
                      <a:endParaRPr lang="en-US" sz="800" b="0" i="0" u="none" strike="noStrike">
                        <a:solidFill>
                          <a:srgbClr val="000000"/>
                        </a:solidFill>
                        <a:effectLst/>
                        <a:latin typeface="Calibri" panose="020F0502020204030204" pitchFamily="34" charset="0"/>
                      </a:endParaRPr>
                    </a:p>
                  </a:txBody>
                  <a:tcPr marL="6374" marR="6374" marT="6374" marB="0" anchor="b"/>
                </a:tc>
                <a:tc>
                  <a:txBody>
                    <a:bodyPr/>
                    <a:lstStyle/>
                    <a:p>
                      <a:pPr algn="ctr" fontAlgn="b"/>
                      <a:r>
                        <a:rPr lang="en-US" sz="800" u="none" strike="noStrike">
                          <a:effectLst/>
                        </a:rPr>
                        <a:t>84.6</a:t>
                      </a:r>
                      <a:endParaRPr lang="en-US" sz="800" b="0" i="0" u="none" strike="noStrike">
                        <a:solidFill>
                          <a:srgbClr val="000000"/>
                        </a:solidFill>
                        <a:effectLst/>
                        <a:latin typeface="Calibri" panose="020F0502020204030204" pitchFamily="34" charset="0"/>
                      </a:endParaRPr>
                    </a:p>
                  </a:txBody>
                  <a:tcPr marL="6374" marR="6374" marT="6374" marB="0" anchor="b"/>
                </a:tc>
                <a:tc>
                  <a:txBody>
                    <a:bodyPr/>
                    <a:lstStyle/>
                    <a:p>
                      <a:pPr algn="ctr" fontAlgn="b"/>
                      <a:r>
                        <a:rPr lang="en-US" sz="800" u="none" strike="noStrike">
                          <a:effectLst/>
                        </a:rPr>
                        <a:t>70.7</a:t>
                      </a:r>
                      <a:endParaRPr lang="en-US" sz="800" b="0" i="0" u="none" strike="noStrike">
                        <a:solidFill>
                          <a:srgbClr val="000000"/>
                        </a:solidFill>
                        <a:effectLst/>
                        <a:latin typeface="Calibri" panose="020F0502020204030204" pitchFamily="34" charset="0"/>
                      </a:endParaRPr>
                    </a:p>
                  </a:txBody>
                  <a:tcPr marL="6374" marR="6374" marT="6374" marB="0" anchor="b"/>
                </a:tc>
                <a:tc>
                  <a:txBody>
                    <a:bodyPr/>
                    <a:lstStyle/>
                    <a:p>
                      <a:pPr algn="ctr" fontAlgn="b"/>
                      <a:r>
                        <a:rPr lang="en-US" sz="800" u="none" strike="noStrike">
                          <a:effectLst/>
                        </a:rPr>
                        <a:t>8.118</a:t>
                      </a:r>
                      <a:endParaRPr lang="en-US" sz="800" b="0" i="0" u="none" strike="noStrike">
                        <a:solidFill>
                          <a:srgbClr val="000000"/>
                        </a:solidFill>
                        <a:effectLst/>
                        <a:latin typeface="Calibri" panose="020F0502020204030204" pitchFamily="34" charset="0"/>
                      </a:endParaRPr>
                    </a:p>
                  </a:txBody>
                  <a:tcPr marL="6374" marR="6374" marT="6374" marB="0" anchor="b"/>
                </a:tc>
                <a:tc>
                  <a:txBody>
                    <a:bodyPr/>
                    <a:lstStyle/>
                    <a:p>
                      <a:pPr algn="ctr" fontAlgn="b"/>
                      <a:r>
                        <a:rPr lang="en-US" sz="800" u="none" strike="noStrike">
                          <a:effectLst/>
                        </a:rPr>
                        <a:t>65.895</a:t>
                      </a:r>
                      <a:endParaRPr lang="en-US" sz="800" b="0" i="0" u="none" strike="noStrike">
                        <a:solidFill>
                          <a:srgbClr val="000000"/>
                        </a:solidFill>
                        <a:effectLst/>
                        <a:latin typeface="Calibri" panose="020F0502020204030204" pitchFamily="34" charset="0"/>
                      </a:endParaRPr>
                    </a:p>
                  </a:txBody>
                  <a:tcPr marL="6374" marR="6374" marT="6374" marB="0" anchor="b"/>
                </a:tc>
                <a:extLst>
                  <a:ext uri="{0D108BD9-81ED-4DB2-BD59-A6C34878D82A}">
                    <a16:rowId xmlns:a16="http://schemas.microsoft.com/office/drawing/2014/main" val="4120246825"/>
                  </a:ext>
                </a:extLst>
              </a:tr>
              <a:tr h="250368">
                <a:tc>
                  <a:txBody>
                    <a:bodyPr/>
                    <a:lstStyle/>
                    <a:p>
                      <a:pPr algn="ctr" fontAlgn="b"/>
                      <a:r>
                        <a:rPr lang="en-US" sz="800" u="none" strike="noStrike">
                          <a:effectLst/>
                        </a:rPr>
                        <a:t>6</a:t>
                      </a:r>
                      <a:endParaRPr lang="en-US" sz="800" b="0" i="0" u="none" strike="noStrike">
                        <a:solidFill>
                          <a:srgbClr val="000000"/>
                        </a:solidFill>
                        <a:effectLst/>
                        <a:latin typeface="Calibri" panose="020F0502020204030204" pitchFamily="34" charset="0"/>
                      </a:endParaRPr>
                    </a:p>
                  </a:txBody>
                  <a:tcPr marL="6374" marR="6374" marT="6374" marB="0" anchor="b"/>
                </a:tc>
                <a:tc>
                  <a:txBody>
                    <a:bodyPr/>
                    <a:lstStyle/>
                    <a:p>
                      <a:pPr algn="ctr" fontAlgn="b"/>
                      <a:r>
                        <a:rPr lang="en-US" sz="800" u="none" strike="noStrike">
                          <a:effectLst/>
                        </a:rPr>
                        <a:t>RI</a:t>
                      </a:r>
                      <a:endParaRPr lang="en-US" sz="800" b="0" i="0" u="none" strike="noStrike">
                        <a:solidFill>
                          <a:srgbClr val="000000"/>
                        </a:solidFill>
                        <a:effectLst/>
                        <a:latin typeface="Calibri" panose="020F0502020204030204" pitchFamily="34" charset="0"/>
                      </a:endParaRPr>
                    </a:p>
                  </a:txBody>
                  <a:tcPr marL="6374" marR="6374" marT="6374" marB="0" anchor="b"/>
                </a:tc>
                <a:tc>
                  <a:txBody>
                    <a:bodyPr/>
                    <a:lstStyle/>
                    <a:p>
                      <a:pPr algn="ctr" fontAlgn="b"/>
                      <a:r>
                        <a:rPr lang="en-US" sz="800" u="none" strike="noStrike">
                          <a:effectLst/>
                        </a:rPr>
                        <a:t>Percent_Expenditure</a:t>
                      </a:r>
                      <a:endParaRPr lang="en-US" sz="800" b="0" i="0" u="none" strike="noStrike">
                        <a:solidFill>
                          <a:srgbClr val="000000"/>
                        </a:solidFill>
                        <a:effectLst/>
                        <a:latin typeface="Calibri" panose="020F0502020204030204" pitchFamily="34" charset="0"/>
                      </a:endParaRPr>
                    </a:p>
                  </a:txBody>
                  <a:tcPr marL="6374" marR="6374" marT="6374" marB="0" anchor="b"/>
                </a:tc>
                <a:tc>
                  <a:txBody>
                    <a:bodyPr/>
                    <a:lstStyle/>
                    <a:p>
                      <a:pPr algn="ctr" fontAlgn="b"/>
                      <a:r>
                        <a:rPr lang="en-US" sz="800" u="none" strike="noStrike">
                          <a:effectLst/>
                        </a:rPr>
                        <a:t>71.29</a:t>
                      </a:r>
                      <a:endParaRPr lang="en-US" sz="800" b="0" i="0" u="none" strike="noStrike">
                        <a:solidFill>
                          <a:srgbClr val="000000"/>
                        </a:solidFill>
                        <a:effectLst/>
                        <a:latin typeface="Calibri" panose="020F0502020204030204" pitchFamily="34" charset="0"/>
                      </a:endParaRPr>
                    </a:p>
                  </a:txBody>
                  <a:tcPr marL="6374" marR="6374" marT="6374" marB="0" anchor="b"/>
                </a:tc>
                <a:tc>
                  <a:txBody>
                    <a:bodyPr/>
                    <a:lstStyle/>
                    <a:p>
                      <a:pPr algn="ctr" fontAlgn="b"/>
                      <a:r>
                        <a:rPr lang="en-US" sz="800" u="none" strike="noStrike">
                          <a:effectLst/>
                        </a:rPr>
                        <a:t>2.189</a:t>
                      </a:r>
                      <a:endParaRPr lang="en-US" sz="800" b="0" i="0" u="none" strike="noStrike">
                        <a:solidFill>
                          <a:srgbClr val="000000"/>
                        </a:solidFill>
                        <a:effectLst/>
                        <a:latin typeface="Calibri" panose="020F0502020204030204" pitchFamily="34" charset="0"/>
                      </a:endParaRPr>
                    </a:p>
                  </a:txBody>
                  <a:tcPr marL="6374" marR="6374" marT="6374" marB="0" anchor="b"/>
                </a:tc>
                <a:tc>
                  <a:txBody>
                    <a:bodyPr/>
                    <a:lstStyle/>
                    <a:p>
                      <a:pPr algn="ctr" fontAlgn="b"/>
                      <a:r>
                        <a:rPr lang="en-US" sz="800" u="none" strike="noStrike">
                          <a:effectLst/>
                        </a:rPr>
                        <a:t>0.932</a:t>
                      </a:r>
                      <a:endParaRPr lang="en-US" sz="800" b="0" i="0" u="none" strike="noStrike">
                        <a:solidFill>
                          <a:srgbClr val="000000"/>
                        </a:solidFill>
                        <a:effectLst/>
                        <a:latin typeface="Calibri" panose="020F0502020204030204" pitchFamily="34" charset="0"/>
                      </a:endParaRPr>
                    </a:p>
                  </a:txBody>
                  <a:tcPr marL="6374" marR="6374" marT="6374" marB="0" anchor="b"/>
                </a:tc>
                <a:tc>
                  <a:txBody>
                    <a:bodyPr/>
                    <a:lstStyle/>
                    <a:p>
                      <a:pPr algn="ctr" fontAlgn="b"/>
                      <a:r>
                        <a:rPr lang="en-US" sz="800" u="none" strike="noStrike">
                          <a:effectLst/>
                        </a:rPr>
                        <a:t>-5298.9</a:t>
                      </a:r>
                      <a:endParaRPr lang="en-US" sz="800" b="0" i="0" u="none" strike="noStrike">
                        <a:solidFill>
                          <a:srgbClr val="000000"/>
                        </a:solidFill>
                        <a:effectLst/>
                        <a:latin typeface="Calibri" panose="020F0502020204030204" pitchFamily="34" charset="0"/>
                      </a:endParaRPr>
                    </a:p>
                  </a:txBody>
                  <a:tcPr marL="6374" marR="6374" marT="6374" marB="0" anchor="b"/>
                </a:tc>
                <a:tc>
                  <a:txBody>
                    <a:bodyPr/>
                    <a:lstStyle/>
                    <a:p>
                      <a:pPr algn="ctr" fontAlgn="b"/>
                      <a:r>
                        <a:rPr lang="en-US" sz="800" u="none" strike="noStrike">
                          <a:effectLst/>
                        </a:rPr>
                        <a:t>46.7</a:t>
                      </a:r>
                      <a:endParaRPr lang="en-US" sz="800" b="0" i="0" u="none" strike="noStrike">
                        <a:solidFill>
                          <a:srgbClr val="000000"/>
                        </a:solidFill>
                        <a:effectLst/>
                        <a:latin typeface="Calibri" panose="020F0502020204030204" pitchFamily="34" charset="0"/>
                      </a:endParaRPr>
                    </a:p>
                  </a:txBody>
                  <a:tcPr marL="6374" marR="6374" marT="6374" marB="0" anchor="b"/>
                </a:tc>
                <a:tc>
                  <a:txBody>
                    <a:bodyPr/>
                    <a:lstStyle/>
                    <a:p>
                      <a:pPr algn="ctr" fontAlgn="b"/>
                      <a:r>
                        <a:rPr lang="en-US" sz="800" u="none" strike="noStrike">
                          <a:effectLst/>
                        </a:rPr>
                        <a:t>82.7</a:t>
                      </a:r>
                      <a:endParaRPr lang="en-US" sz="800" b="0" i="0" u="none" strike="noStrike">
                        <a:solidFill>
                          <a:srgbClr val="000000"/>
                        </a:solidFill>
                        <a:effectLst/>
                        <a:latin typeface="Calibri" panose="020F0502020204030204" pitchFamily="34" charset="0"/>
                      </a:endParaRPr>
                    </a:p>
                  </a:txBody>
                  <a:tcPr marL="6374" marR="6374" marT="6374" marB="0" anchor="b"/>
                </a:tc>
                <a:tc>
                  <a:txBody>
                    <a:bodyPr/>
                    <a:lstStyle/>
                    <a:p>
                      <a:pPr algn="ctr" fontAlgn="b"/>
                      <a:r>
                        <a:rPr lang="en-US" sz="800" u="none" strike="noStrike">
                          <a:effectLst/>
                        </a:rPr>
                        <a:t>70.7</a:t>
                      </a:r>
                      <a:endParaRPr lang="en-US" sz="800" b="0" i="0" u="none" strike="noStrike">
                        <a:solidFill>
                          <a:srgbClr val="000000"/>
                        </a:solidFill>
                        <a:effectLst/>
                        <a:latin typeface="Calibri" panose="020F0502020204030204" pitchFamily="34" charset="0"/>
                      </a:endParaRPr>
                    </a:p>
                  </a:txBody>
                  <a:tcPr marL="6374" marR="6374" marT="6374" marB="0" anchor="b"/>
                </a:tc>
                <a:tc>
                  <a:txBody>
                    <a:bodyPr/>
                    <a:lstStyle/>
                    <a:p>
                      <a:pPr algn="ctr" fontAlgn="b"/>
                      <a:r>
                        <a:rPr lang="en-US" sz="800" u="none" strike="noStrike">
                          <a:effectLst/>
                        </a:rPr>
                        <a:t>8.106</a:t>
                      </a:r>
                      <a:endParaRPr lang="en-US" sz="800" b="0" i="0" u="none" strike="noStrike">
                        <a:solidFill>
                          <a:srgbClr val="000000"/>
                        </a:solidFill>
                        <a:effectLst/>
                        <a:latin typeface="Calibri" panose="020F0502020204030204" pitchFamily="34" charset="0"/>
                      </a:endParaRPr>
                    </a:p>
                  </a:txBody>
                  <a:tcPr marL="6374" marR="6374" marT="6374" marB="0" anchor="b"/>
                </a:tc>
                <a:tc>
                  <a:txBody>
                    <a:bodyPr/>
                    <a:lstStyle/>
                    <a:p>
                      <a:pPr algn="ctr" fontAlgn="b"/>
                      <a:r>
                        <a:rPr lang="en-US" sz="800" u="none" strike="noStrike">
                          <a:effectLst/>
                        </a:rPr>
                        <a:t>65.704</a:t>
                      </a:r>
                      <a:endParaRPr lang="en-US" sz="800" b="0" i="0" u="none" strike="noStrike">
                        <a:solidFill>
                          <a:srgbClr val="000000"/>
                        </a:solidFill>
                        <a:effectLst/>
                        <a:latin typeface="Calibri" panose="020F0502020204030204" pitchFamily="34" charset="0"/>
                      </a:endParaRPr>
                    </a:p>
                  </a:txBody>
                  <a:tcPr marL="6374" marR="6374" marT="6374" marB="0" anchor="b"/>
                </a:tc>
                <a:extLst>
                  <a:ext uri="{0D108BD9-81ED-4DB2-BD59-A6C34878D82A}">
                    <a16:rowId xmlns:a16="http://schemas.microsoft.com/office/drawing/2014/main" val="4026687310"/>
                  </a:ext>
                </a:extLst>
              </a:tr>
              <a:tr h="146358">
                <a:tc>
                  <a:txBody>
                    <a:bodyPr/>
                    <a:lstStyle/>
                    <a:p>
                      <a:pPr algn="ctr" fontAlgn="b"/>
                      <a:r>
                        <a:rPr lang="en-US" sz="800" u="none" strike="noStrike">
                          <a:effectLst/>
                        </a:rPr>
                        <a:t>7</a:t>
                      </a:r>
                      <a:endParaRPr lang="en-US" sz="800" b="0" i="0" u="none" strike="noStrike">
                        <a:solidFill>
                          <a:srgbClr val="000000"/>
                        </a:solidFill>
                        <a:effectLst/>
                        <a:latin typeface="Calibri" panose="020F0502020204030204" pitchFamily="34" charset="0"/>
                      </a:endParaRPr>
                    </a:p>
                  </a:txBody>
                  <a:tcPr marL="6374" marR="6374" marT="6374" marB="0" anchor="b"/>
                </a:tc>
                <a:tc>
                  <a:txBody>
                    <a:bodyPr/>
                    <a:lstStyle/>
                    <a:p>
                      <a:pPr algn="ctr" fontAlgn="b"/>
                      <a:r>
                        <a:rPr lang="en-US" sz="800" u="none" strike="noStrike">
                          <a:effectLst/>
                        </a:rPr>
                        <a:t>RI</a:t>
                      </a:r>
                      <a:endParaRPr lang="en-US" sz="800" b="0" i="0" u="none" strike="noStrike">
                        <a:solidFill>
                          <a:srgbClr val="000000"/>
                        </a:solidFill>
                        <a:effectLst/>
                        <a:latin typeface="Calibri" panose="020F0502020204030204" pitchFamily="34" charset="0"/>
                      </a:endParaRPr>
                    </a:p>
                  </a:txBody>
                  <a:tcPr marL="6374" marR="6374" marT="6374" marB="0" anchor="b"/>
                </a:tc>
                <a:tc>
                  <a:txBody>
                    <a:bodyPr/>
                    <a:lstStyle/>
                    <a:p>
                      <a:pPr algn="ctr" fontAlgn="b"/>
                      <a:r>
                        <a:rPr lang="en-US" sz="800" u="none" strike="noStrike">
                          <a:effectLst/>
                        </a:rPr>
                        <a:t>Hep_B</a:t>
                      </a:r>
                      <a:endParaRPr lang="en-US" sz="800" b="0" i="0" u="none" strike="noStrike">
                        <a:solidFill>
                          <a:srgbClr val="000000"/>
                        </a:solidFill>
                        <a:effectLst/>
                        <a:latin typeface="Calibri" panose="020F0502020204030204" pitchFamily="34" charset="0"/>
                      </a:endParaRPr>
                    </a:p>
                  </a:txBody>
                  <a:tcPr marL="6374" marR="6374" marT="6374" marB="0" anchor="b"/>
                </a:tc>
                <a:tc>
                  <a:txBody>
                    <a:bodyPr/>
                    <a:lstStyle/>
                    <a:p>
                      <a:pPr algn="ctr" fontAlgn="b"/>
                      <a:r>
                        <a:rPr lang="en-US" sz="800" u="none" strike="noStrike">
                          <a:effectLst/>
                        </a:rPr>
                        <a:t>69.2</a:t>
                      </a:r>
                      <a:endParaRPr lang="en-US" sz="800" b="0" i="0" u="none" strike="noStrike">
                        <a:solidFill>
                          <a:srgbClr val="000000"/>
                        </a:solidFill>
                        <a:effectLst/>
                        <a:latin typeface="Calibri" panose="020F0502020204030204" pitchFamily="34" charset="0"/>
                      </a:endParaRPr>
                    </a:p>
                  </a:txBody>
                  <a:tcPr marL="6374" marR="6374" marT="6374" marB="0" anchor="b"/>
                </a:tc>
                <a:tc>
                  <a:txBody>
                    <a:bodyPr/>
                    <a:lstStyle/>
                    <a:p>
                      <a:pPr algn="ctr" fontAlgn="b"/>
                      <a:r>
                        <a:rPr lang="en-US" sz="800" u="none" strike="noStrike">
                          <a:effectLst/>
                        </a:rPr>
                        <a:t>2.159</a:t>
                      </a:r>
                      <a:endParaRPr lang="en-US" sz="800" b="0" i="0" u="none" strike="noStrike">
                        <a:solidFill>
                          <a:srgbClr val="000000"/>
                        </a:solidFill>
                        <a:effectLst/>
                        <a:latin typeface="Calibri" panose="020F0502020204030204" pitchFamily="34" charset="0"/>
                      </a:endParaRPr>
                    </a:p>
                  </a:txBody>
                  <a:tcPr marL="6374" marR="6374" marT="6374" marB="0" anchor="b"/>
                </a:tc>
                <a:tc>
                  <a:txBody>
                    <a:bodyPr/>
                    <a:lstStyle/>
                    <a:p>
                      <a:pPr algn="ctr" fontAlgn="b"/>
                      <a:r>
                        <a:rPr lang="en-US" sz="800" u="none" strike="noStrike">
                          <a:effectLst/>
                        </a:rPr>
                        <a:t>0.932</a:t>
                      </a:r>
                      <a:endParaRPr lang="en-US" sz="800" b="0" i="0" u="none" strike="noStrike">
                        <a:solidFill>
                          <a:srgbClr val="000000"/>
                        </a:solidFill>
                        <a:effectLst/>
                        <a:latin typeface="Calibri" panose="020F0502020204030204" pitchFamily="34" charset="0"/>
                      </a:endParaRPr>
                    </a:p>
                  </a:txBody>
                  <a:tcPr marL="6374" marR="6374" marT="6374" marB="0" anchor="b"/>
                </a:tc>
                <a:tc>
                  <a:txBody>
                    <a:bodyPr/>
                    <a:lstStyle/>
                    <a:p>
                      <a:pPr algn="ctr" fontAlgn="b"/>
                      <a:r>
                        <a:rPr lang="en-US" sz="800" u="none" strike="noStrike">
                          <a:effectLst/>
                        </a:rPr>
                        <a:t>-5264.7</a:t>
                      </a:r>
                      <a:endParaRPr lang="en-US" sz="800" b="0" i="0" u="none" strike="noStrike">
                        <a:solidFill>
                          <a:srgbClr val="000000"/>
                        </a:solidFill>
                        <a:effectLst/>
                        <a:latin typeface="Calibri" panose="020F0502020204030204" pitchFamily="34" charset="0"/>
                      </a:endParaRPr>
                    </a:p>
                  </a:txBody>
                  <a:tcPr marL="6374" marR="6374" marT="6374" marB="0" anchor="b"/>
                </a:tc>
                <a:tc>
                  <a:txBody>
                    <a:bodyPr/>
                    <a:lstStyle/>
                    <a:p>
                      <a:pPr algn="ctr" fontAlgn="b"/>
                      <a:r>
                        <a:rPr lang="en-US" sz="800" u="none" strike="noStrike">
                          <a:effectLst/>
                        </a:rPr>
                        <a:t>46.1</a:t>
                      </a:r>
                      <a:endParaRPr lang="en-US" sz="800" b="0" i="0" u="none" strike="noStrike">
                        <a:solidFill>
                          <a:srgbClr val="000000"/>
                        </a:solidFill>
                        <a:effectLst/>
                        <a:latin typeface="Calibri" panose="020F0502020204030204" pitchFamily="34" charset="0"/>
                      </a:endParaRPr>
                    </a:p>
                  </a:txBody>
                  <a:tcPr marL="6374" marR="6374" marT="6374" marB="0" anchor="b"/>
                </a:tc>
                <a:tc>
                  <a:txBody>
                    <a:bodyPr/>
                    <a:lstStyle/>
                    <a:p>
                      <a:pPr algn="ctr" fontAlgn="b"/>
                      <a:r>
                        <a:rPr lang="en-US" sz="800" u="none" strike="noStrike">
                          <a:effectLst/>
                        </a:rPr>
                        <a:t>82.7</a:t>
                      </a:r>
                      <a:endParaRPr lang="en-US" sz="800" b="0" i="0" u="none" strike="noStrike">
                        <a:solidFill>
                          <a:srgbClr val="000000"/>
                        </a:solidFill>
                        <a:effectLst/>
                        <a:latin typeface="Calibri" panose="020F0502020204030204" pitchFamily="34" charset="0"/>
                      </a:endParaRPr>
                    </a:p>
                  </a:txBody>
                  <a:tcPr marL="6374" marR="6374" marT="6374" marB="0" anchor="b"/>
                </a:tc>
                <a:tc>
                  <a:txBody>
                    <a:bodyPr/>
                    <a:lstStyle/>
                    <a:p>
                      <a:pPr algn="ctr" fontAlgn="b"/>
                      <a:r>
                        <a:rPr lang="en-US" sz="800" u="none" strike="noStrike">
                          <a:effectLst/>
                        </a:rPr>
                        <a:t>70.7</a:t>
                      </a:r>
                      <a:endParaRPr lang="en-US" sz="800" b="0" i="0" u="none" strike="noStrike">
                        <a:solidFill>
                          <a:srgbClr val="000000"/>
                        </a:solidFill>
                        <a:effectLst/>
                        <a:latin typeface="Calibri" panose="020F0502020204030204" pitchFamily="34" charset="0"/>
                      </a:endParaRPr>
                    </a:p>
                  </a:txBody>
                  <a:tcPr marL="6374" marR="6374" marT="6374" marB="0" anchor="b"/>
                </a:tc>
                <a:tc>
                  <a:txBody>
                    <a:bodyPr/>
                    <a:lstStyle/>
                    <a:p>
                      <a:pPr algn="ctr" fontAlgn="b"/>
                      <a:r>
                        <a:rPr lang="en-US" sz="800" u="none" strike="noStrike">
                          <a:effectLst/>
                        </a:rPr>
                        <a:t>8.115</a:t>
                      </a:r>
                      <a:endParaRPr lang="en-US" sz="800" b="0" i="0" u="none" strike="noStrike">
                        <a:solidFill>
                          <a:srgbClr val="000000"/>
                        </a:solidFill>
                        <a:effectLst/>
                        <a:latin typeface="Calibri" panose="020F0502020204030204" pitchFamily="34" charset="0"/>
                      </a:endParaRPr>
                    </a:p>
                  </a:txBody>
                  <a:tcPr marL="6374" marR="6374" marT="6374" marB="0" anchor="b"/>
                </a:tc>
                <a:tc>
                  <a:txBody>
                    <a:bodyPr/>
                    <a:lstStyle/>
                    <a:p>
                      <a:pPr algn="ctr" fontAlgn="b"/>
                      <a:r>
                        <a:rPr lang="en-US" sz="800" u="none" strike="noStrike">
                          <a:effectLst/>
                        </a:rPr>
                        <a:t>65.859</a:t>
                      </a:r>
                      <a:endParaRPr lang="en-US" sz="800" b="0" i="0" u="none" strike="noStrike">
                        <a:solidFill>
                          <a:srgbClr val="000000"/>
                        </a:solidFill>
                        <a:effectLst/>
                        <a:latin typeface="Calibri" panose="020F0502020204030204" pitchFamily="34" charset="0"/>
                      </a:endParaRPr>
                    </a:p>
                  </a:txBody>
                  <a:tcPr marL="6374" marR="6374" marT="6374" marB="0" anchor="b"/>
                </a:tc>
                <a:extLst>
                  <a:ext uri="{0D108BD9-81ED-4DB2-BD59-A6C34878D82A}">
                    <a16:rowId xmlns:a16="http://schemas.microsoft.com/office/drawing/2014/main" val="3743855031"/>
                  </a:ext>
                </a:extLst>
              </a:tr>
              <a:tr h="146358">
                <a:tc>
                  <a:txBody>
                    <a:bodyPr/>
                    <a:lstStyle/>
                    <a:p>
                      <a:pPr algn="ctr" fontAlgn="b"/>
                      <a:r>
                        <a:rPr lang="en-US" sz="800" u="none" strike="noStrike">
                          <a:effectLst/>
                        </a:rPr>
                        <a:t>8</a:t>
                      </a:r>
                      <a:endParaRPr lang="en-US" sz="800" b="0" i="0" u="none" strike="noStrike">
                        <a:solidFill>
                          <a:srgbClr val="000000"/>
                        </a:solidFill>
                        <a:effectLst/>
                        <a:latin typeface="Calibri" panose="020F0502020204030204" pitchFamily="34" charset="0"/>
                      </a:endParaRPr>
                    </a:p>
                  </a:txBody>
                  <a:tcPr marL="6374" marR="6374" marT="6374" marB="0" anchor="b"/>
                </a:tc>
                <a:tc>
                  <a:txBody>
                    <a:bodyPr/>
                    <a:lstStyle/>
                    <a:p>
                      <a:pPr algn="ctr" fontAlgn="b"/>
                      <a:r>
                        <a:rPr lang="en-US" sz="800" u="none" strike="noStrike">
                          <a:effectLst/>
                        </a:rPr>
                        <a:t>RI</a:t>
                      </a:r>
                      <a:endParaRPr lang="en-US" sz="800" b="0" i="0" u="none" strike="noStrike">
                        <a:solidFill>
                          <a:srgbClr val="000000"/>
                        </a:solidFill>
                        <a:effectLst/>
                        <a:latin typeface="Calibri" panose="020F0502020204030204" pitchFamily="34" charset="0"/>
                      </a:endParaRPr>
                    </a:p>
                  </a:txBody>
                  <a:tcPr marL="6374" marR="6374" marT="6374" marB="0" anchor="b"/>
                </a:tc>
                <a:tc>
                  <a:txBody>
                    <a:bodyPr/>
                    <a:lstStyle/>
                    <a:p>
                      <a:pPr algn="ctr" fontAlgn="b"/>
                      <a:r>
                        <a:rPr lang="en-US" sz="800" u="none" strike="noStrike">
                          <a:effectLst/>
                        </a:rPr>
                        <a:t>Measles</a:t>
                      </a:r>
                      <a:endParaRPr lang="en-US" sz="800" b="0" i="0" u="none" strike="noStrike">
                        <a:solidFill>
                          <a:srgbClr val="000000"/>
                        </a:solidFill>
                        <a:effectLst/>
                        <a:latin typeface="Calibri" panose="020F0502020204030204" pitchFamily="34" charset="0"/>
                      </a:endParaRPr>
                    </a:p>
                  </a:txBody>
                  <a:tcPr marL="6374" marR="6374" marT="6374" marB="0" anchor="b"/>
                </a:tc>
                <a:tc>
                  <a:txBody>
                    <a:bodyPr/>
                    <a:lstStyle/>
                    <a:p>
                      <a:pPr algn="ctr" fontAlgn="b"/>
                      <a:r>
                        <a:rPr lang="en-US" sz="800" u="none" strike="noStrike">
                          <a:effectLst/>
                        </a:rPr>
                        <a:t>70.55</a:t>
                      </a:r>
                      <a:endParaRPr lang="en-US" sz="800" b="0" i="0" u="none" strike="noStrike">
                        <a:solidFill>
                          <a:srgbClr val="000000"/>
                        </a:solidFill>
                        <a:effectLst/>
                        <a:latin typeface="Calibri" panose="020F0502020204030204" pitchFamily="34" charset="0"/>
                      </a:endParaRPr>
                    </a:p>
                  </a:txBody>
                  <a:tcPr marL="6374" marR="6374" marT="6374" marB="0" anchor="b"/>
                </a:tc>
                <a:tc>
                  <a:txBody>
                    <a:bodyPr/>
                    <a:lstStyle/>
                    <a:p>
                      <a:pPr algn="ctr" fontAlgn="b"/>
                      <a:r>
                        <a:rPr lang="en-US" sz="800" u="none" strike="noStrike">
                          <a:effectLst/>
                        </a:rPr>
                        <a:t>2.161</a:t>
                      </a:r>
                      <a:endParaRPr lang="en-US" sz="800" b="0" i="0" u="none" strike="noStrike">
                        <a:solidFill>
                          <a:srgbClr val="000000"/>
                        </a:solidFill>
                        <a:effectLst/>
                        <a:latin typeface="Calibri" panose="020F0502020204030204" pitchFamily="34" charset="0"/>
                      </a:endParaRPr>
                    </a:p>
                  </a:txBody>
                  <a:tcPr marL="6374" marR="6374" marT="6374" marB="0" anchor="b"/>
                </a:tc>
                <a:tc>
                  <a:txBody>
                    <a:bodyPr/>
                    <a:lstStyle/>
                    <a:p>
                      <a:pPr algn="ctr" fontAlgn="b"/>
                      <a:r>
                        <a:rPr lang="en-US" sz="800" u="none" strike="noStrike">
                          <a:effectLst/>
                        </a:rPr>
                        <a:t>0.933</a:t>
                      </a:r>
                      <a:endParaRPr lang="en-US" sz="800" b="0" i="0" u="none" strike="noStrike">
                        <a:solidFill>
                          <a:srgbClr val="000000"/>
                        </a:solidFill>
                        <a:effectLst/>
                        <a:latin typeface="Calibri" panose="020F0502020204030204" pitchFamily="34" charset="0"/>
                      </a:endParaRPr>
                    </a:p>
                  </a:txBody>
                  <a:tcPr marL="6374" marR="6374" marT="6374" marB="0" anchor="b"/>
                </a:tc>
                <a:tc>
                  <a:txBody>
                    <a:bodyPr/>
                    <a:lstStyle/>
                    <a:p>
                      <a:pPr algn="ctr" fontAlgn="b"/>
                      <a:r>
                        <a:rPr lang="en-US" sz="800" u="none" strike="noStrike">
                          <a:effectLst/>
                        </a:rPr>
                        <a:t>-5274</a:t>
                      </a:r>
                      <a:endParaRPr lang="en-US" sz="800" b="0" i="0" u="none" strike="noStrike">
                        <a:solidFill>
                          <a:srgbClr val="000000"/>
                        </a:solidFill>
                        <a:effectLst/>
                        <a:latin typeface="Calibri" panose="020F0502020204030204" pitchFamily="34" charset="0"/>
                      </a:endParaRPr>
                    </a:p>
                  </a:txBody>
                  <a:tcPr marL="6374" marR="6374" marT="6374" marB="0" anchor="b"/>
                </a:tc>
                <a:tc>
                  <a:txBody>
                    <a:bodyPr/>
                    <a:lstStyle/>
                    <a:p>
                      <a:pPr algn="ctr" fontAlgn="b"/>
                      <a:r>
                        <a:rPr lang="en-US" sz="800" u="none" strike="noStrike">
                          <a:effectLst/>
                        </a:rPr>
                        <a:t>46.5</a:t>
                      </a:r>
                      <a:endParaRPr lang="en-US" sz="800" b="0" i="0" u="none" strike="noStrike">
                        <a:solidFill>
                          <a:srgbClr val="000000"/>
                        </a:solidFill>
                        <a:effectLst/>
                        <a:latin typeface="Calibri" panose="020F0502020204030204" pitchFamily="34" charset="0"/>
                      </a:endParaRPr>
                    </a:p>
                  </a:txBody>
                  <a:tcPr marL="6374" marR="6374" marT="6374" marB="0" anchor="b"/>
                </a:tc>
                <a:tc>
                  <a:txBody>
                    <a:bodyPr/>
                    <a:lstStyle/>
                    <a:p>
                      <a:pPr algn="ctr" fontAlgn="b"/>
                      <a:r>
                        <a:rPr lang="en-US" sz="800" u="none" strike="noStrike">
                          <a:effectLst/>
                        </a:rPr>
                        <a:t>83.4</a:t>
                      </a:r>
                      <a:endParaRPr lang="en-US" sz="800" b="0" i="0" u="none" strike="noStrike">
                        <a:solidFill>
                          <a:srgbClr val="000000"/>
                        </a:solidFill>
                        <a:effectLst/>
                        <a:latin typeface="Calibri" panose="020F0502020204030204" pitchFamily="34" charset="0"/>
                      </a:endParaRPr>
                    </a:p>
                  </a:txBody>
                  <a:tcPr marL="6374" marR="6374" marT="6374" marB="0" anchor="b"/>
                </a:tc>
                <a:tc>
                  <a:txBody>
                    <a:bodyPr/>
                    <a:lstStyle/>
                    <a:p>
                      <a:pPr algn="ctr" fontAlgn="b"/>
                      <a:r>
                        <a:rPr lang="en-US" sz="800" u="none" strike="noStrike">
                          <a:effectLst/>
                        </a:rPr>
                        <a:t>70.7</a:t>
                      </a:r>
                      <a:endParaRPr lang="en-US" sz="800" b="0" i="0" u="none" strike="noStrike">
                        <a:solidFill>
                          <a:srgbClr val="000000"/>
                        </a:solidFill>
                        <a:effectLst/>
                        <a:latin typeface="Calibri" panose="020F0502020204030204" pitchFamily="34" charset="0"/>
                      </a:endParaRPr>
                    </a:p>
                  </a:txBody>
                  <a:tcPr marL="6374" marR="6374" marT="6374" marB="0" anchor="b"/>
                </a:tc>
                <a:tc>
                  <a:txBody>
                    <a:bodyPr/>
                    <a:lstStyle/>
                    <a:p>
                      <a:pPr algn="ctr" fontAlgn="b"/>
                      <a:r>
                        <a:rPr lang="en-US" sz="800" u="none" strike="noStrike">
                          <a:effectLst/>
                        </a:rPr>
                        <a:t>8.114</a:t>
                      </a:r>
                      <a:endParaRPr lang="en-US" sz="800" b="0" i="0" u="none" strike="noStrike">
                        <a:solidFill>
                          <a:srgbClr val="000000"/>
                        </a:solidFill>
                        <a:effectLst/>
                        <a:latin typeface="Calibri" panose="020F0502020204030204" pitchFamily="34" charset="0"/>
                      </a:endParaRPr>
                    </a:p>
                  </a:txBody>
                  <a:tcPr marL="6374" marR="6374" marT="6374" marB="0" anchor="b"/>
                </a:tc>
                <a:tc>
                  <a:txBody>
                    <a:bodyPr/>
                    <a:lstStyle/>
                    <a:p>
                      <a:pPr algn="ctr" fontAlgn="b"/>
                      <a:r>
                        <a:rPr lang="en-US" sz="800" u="none" strike="noStrike">
                          <a:effectLst/>
                        </a:rPr>
                        <a:t>65.845</a:t>
                      </a:r>
                      <a:endParaRPr lang="en-US" sz="800" b="0" i="0" u="none" strike="noStrike">
                        <a:solidFill>
                          <a:srgbClr val="000000"/>
                        </a:solidFill>
                        <a:effectLst/>
                        <a:latin typeface="Calibri" panose="020F0502020204030204" pitchFamily="34" charset="0"/>
                      </a:endParaRPr>
                    </a:p>
                  </a:txBody>
                  <a:tcPr marL="6374" marR="6374" marT="6374" marB="0" anchor="b"/>
                </a:tc>
                <a:extLst>
                  <a:ext uri="{0D108BD9-81ED-4DB2-BD59-A6C34878D82A}">
                    <a16:rowId xmlns:a16="http://schemas.microsoft.com/office/drawing/2014/main" val="3119090406"/>
                  </a:ext>
                </a:extLst>
              </a:tr>
              <a:tr h="146358">
                <a:tc>
                  <a:txBody>
                    <a:bodyPr/>
                    <a:lstStyle/>
                    <a:p>
                      <a:pPr algn="ctr" fontAlgn="b"/>
                      <a:r>
                        <a:rPr lang="en-US" sz="800" u="none" strike="noStrike">
                          <a:effectLst/>
                        </a:rPr>
                        <a:t>9</a:t>
                      </a:r>
                      <a:endParaRPr lang="en-US" sz="800" b="0" i="0" u="none" strike="noStrike">
                        <a:solidFill>
                          <a:srgbClr val="000000"/>
                        </a:solidFill>
                        <a:effectLst/>
                        <a:latin typeface="Calibri" panose="020F0502020204030204" pitchFamily="34" charset="0"/>
                      </a:endParaRPr>
                    </a:p>
                  </a:txBody>
                  <a:tcPr marL="6374" marR="6374" marT="6374" marB="0" anchor="b"/>
                </a:tc>
                <a:tc>
                  <a:txBody>
                    <a:bodyPr/>
                    <a:lstStyle/>
                    <a:p>
                      <a:pPr algn="ctr" fontAlgn="b"/>
                      <a:r>
                        <a:rPr lang="en-US" sz="800" u="none" strike="noStrike">
                          <a:effectLst/>
                        </a:rPr>
                        <a:t>RI</a:t>
                      </a:r>
                      <a:endParaRPr lang="en-US" sz="800" b="0" i="0" u="none" strike="noStrike">
                        <a:solidFill>
                          <a:srgbClr val="000000"/>
                        </a:solidFill>
                        <a:effectLst/>
                        <a:latin typeface="Calibri" panose="020F0502020204030204" pitchFamily="34" charset="0"/>
                      </a:endParaRPr>
                    </a:p>
                  </a:txBody>
                  <a:tcPr marL="6374" marR="6374" marT="6374" marB="0" anchor="b"/>
                </a:tc>
                <a:tc>
                  <a:txBody>
                    <a:bodyPr/>
                    <a:lstStyle/>
                    <a:p>
                      <a:pPr algn="ctr" fontAlgn="b"/>
                      <a:r>
                        <a:rPr lang="en-US" sz="800" u="none" strike="noStrike">
                          <a:effectLst/>
                        </a:rPr>
                        <a:t>BMI</a:t>
                      </a:r>
                      <a:endParaRPr lang="en-US" sz="800" b="0" i="0" u="none" strike="noStrike">
                        <a:solidFill>
                          <a:srgbClr val="000000"/>
                        </a:solidFill>
                        <a:effectLst/>
                        <a:latin typeface="Calibri" panose="020F0502020204030204" pitchFamily="34" charset="0"/>
                      </a:endParaRPr>
                    </a:p>
                  </a:txBody>
                  <a:tcPr marL="6374" marR="6374" marT="6374" marB="0" anchor="b"/>
                </a:tc>
                <a:tc>
                  <a:txBody>
                    <a:bodyPr/>
                    <a:lstStyle/>
                    <a:p>
                      <a:pPr algn="ctr" fontAlgn="b"/>
                      <a:r>
                        <a:rPr lang="en-US" sz="800" u="none" strike="noStrike">
                          <a:effectLst/>
                        </a:rPr>
                        <a:t>68.63</a:t>
                      </a:r>
                      <a:endParaRPr lang="en-US" sz="800" b="0" i="0" u="none" strike="noStrike">
                        <a:solidFill>
                          <a:srgbClr val="000000"/>
                        </a:solidFill>
                        <a:effectLst/>
                        <a:latin typeface="Calibri" panose="020F0502020204030204" pitchFamily="34" charset="0"/>
                      </a:endParaRPr>
                    </a:p>
                  </a:txBody>
                  <a:tcPr marL="6374" marR="6374" marT="6374" marB="0" anchor="b"/>
                </a:tc>
                <a:tc>
                  <a:txBody>
                    <a:bodyPr/>
                    <a:lstStyle/>
                    <a:p>
                      <a:pPr algn="ctr" fontAlgn="b"/>
                      <a:r>
                        <a:rPr lang="en-US" sz="800" u="none" strike="noStrike">
                          <a:effectLst/>
                        </a:rPr>
                        <a:t>2.183</a:t>
                      </a:r>
                      <a:endParaRPr lang="en-US" sz="800" b="0" i="0" u="none" strike="noStrike">
                        <a:solidFill>
                          <a:srgbClr val="000000"/>
                        </a:solidFill>
                        <a:effectLst/>
                        <a:latin typeface="Calibri" panose="020F0502020204030204" pitchFamily="34" charset="0"/>
                      </a:endParaRPr>
                    </a:p>
                  </a:txBody>
                  <a:tcPr marL="6374" marR="6374" marT="6374" marB="0" anchor="b"/>
                </a:tc>
                <a:tc>
                  <a:txBody>
                    <a:bodyPr/>
                    <a:lstStyle/>
                    <a:p>
                      <a:pPr algn="ctr" fontAlgn="b"/>
                      <a:r>
                        <a:rPr lang="en-US" sz="800" u="none" strike="noStrike">
                          <a:effectLst/>
                        </a:rPr>
                        <a:t>0.93</a:t>
                      </a:r>
                      <a:endParaRPr lang="en-US" sz="800" b="0" i="0" u="none" strike="noStrike">
                        <a:solidFill>
                          <a:srgbClr val="000000"/>
                        </a:solidFill>
                        <a:effectLst/>
                        <a:latin typeface="Calibri" panose="020F0502020204030204" pitchFamily="34" charset="0"/>
                      </a:endParaRPr>
                    </a:p>
                  </a:txBody>
                  <a:tcPr marL="6374" marR="6374" marT="6374" marB="0" anchor="b"/>
                </a:tc>
                <a:tc>
                  <a:txBody>
                    <a:bodyPr/>
                    <a:lstStyle/>
                    <a:p>
                      <a:pPr algn="ctr" fontAlgn="b"/>
                      <a:r>
                        <a:rPr lang="en-US" sz="800" u="none" strike="noStrike">
                          <a:effectLst/>
                        </a:rPr>
                        <a:t>-5286.1</a:t>
                      </a:r>
                      <a:endParaRPr lang="en-US" sz="800" b="0" i="0" u="none" strike="noStrike">
                        <a:solidFill>
                          <a:srgbClr val="000000"/>
                        </a:solidFill>
                        <a:effectLst/>
                        <a:latin typeface="Calibri" panose="020F0502020204030204" pitchFamily="34" charset="0"/>
                      </a:endParaRPr>
                    </a:p>
                  </a:txBody>
                  <a:tcPr marL="6374" marR="6374" marT="6374" marB="0" anchor="b"/>
                </a:tc>
                <a:tc>
                  <a:txBody>
                    <a:bodyPr/>
                    <a:lstStyle/>
                    <a:p>
                      <a:pPr algn="ctr" fontAlgn="b"/>
                      <a:r>
                        <a:rPr lang="en-US" sz="800" u="none" strike="noStrike">
                          <a:effectLst/>
                        </a:rPr>
                        <a:t>46.4</a:t>
                      </a:r>
                      <a:endParaRPr lang="en-US" sz="800" b="0" i="0" u="none" strike="noStrike">
                        <a:solidFill>
                          <a:srgbClr val="000000"/>
                        </a:solidFill>
                        <a:effectLst/>
                        <a:latin typeface="Calibri" panose="020F0502020204030204" pitchFamily="34" charset="0"/>
                      </a:endParaRPr>
                    </a:p>
                  </a:txBody>
                  <a:tcPr marL="6374" marR="6374" marT="6374" marB="0" anchor="b"/>
                </a:tc>
                <a:tc>
                  <a:txBody>
                    <a:bodyPr/>
                    <a:lstStyle/>
                    <a:p>
                      <a:pPr algn="ctr" fontAlgn="b"/>
                      <a:r>
                        <a:rPr lang="en-US" sz="800" u="none" strike="noStrike">
                          <a:effectLst/>
                        </a:rPr>
                        <a:t>82.6</a:t>
                      </a:r>
                      <a:endParaRPr lang="en-US" sz="800" b="0" i="0" u="none" strike="noStrike">
                        <a:solidFill>
                          <a:srgbClr val="000000"/>
                        </a:solidFill>
                        <a:effectLst/>
                        <a:latin typeface="Calibri" panose="020F0502020204030204" pitchFamily="34" charset="0"/>
                      </a:endParaRPr>
                    </a:p>
                  </a:txBody>
                  <a:tcPr marL="6374" marR="6374" marT="6374" marB="0" anchor="b"/>
                </a:tc>
                <a:tc>
                  <a:txBody>
                    <a:bodyPr/>
                    <a:lstStyle/>
                    <a:p>
                      <a:pPr algn="ctr" fontAlgn="b"/>
                      <a:r>
                        <a:rPr lang="en-US" sz="800" u="none" strike="noStrike">
                          <a:effectLst/>
                        </a:rPr>
                        <a:t>70.7</a:t>
                      </a:r>
                      <a:endParaRPr lang="en-US" sz="800" b="0" i="0" u="none" strike="noStrike">
                        <a:solidFill>
                          <a:srgbClr val="000000"/>
                        </a:solidFill>
                        <a:effectLst/>
                        <a:latin typeface="Calibri" panose="020F0502020204030204" pitchFamily="34" charset="0"/>
                      </a:endParaRPr>
                    </a:p>
                  </a:txBody>
                  <a:tcPr marL="6374" marR="6374" marT="6374" marB="0" anchor="b"/>
                </a:tc>
                <a:tc>
                  <a:txBody>
                    <a:bodyPr/>
                    <a:lstStyle/>
                    <a:p>
                      <a:pPr algn="ctr" fontAlgn="b"/>
                      <a:r>
                        <a:rPr lang="en-US" sz="800" u="none" strike="noStrike">
                          <a:effectLst/>
                        </a:rPr>
                        <a:t>8.108</a:t>
                      </a:r>
                      <a:endParaRPr lang="en-US" sz="800" b="0" i="0" u="none" strike="noStrike">
                        <a:solidFill>
                          <a:srgbClr val="000000"/>
                        </a:solidFill>
                        <a:effectLst/>
                        <a:latin typeface="Calibri" panose="020F0502020204030204" pitchFamily="34" charset="0"/>
                      </a:endParaRPr>
                    </a:p>
                  </a:txBody>
                  <a:tcPr marL="6374" marR="6374" marT="6374" marB="0" anchor="b"/>
                </a:tc>
                <a:tc>
                  <a:txBody>
                    <a:bodyPr/>
                    <a:lstStyle/>
                    <a:p>
                      <a:pPr algn="ctr" fontAlgn="b"/>
                      <a:r>
                        <a:rPr lang="en-US" sz="800" u="none" strike="noStrike">
                          <a:effectLst/>
                        </a:rPr>
                        <a:t>65.734</a:t>
                      </a:r>
                      <a:endParaRPr lang="en-US" sz="800" b="0" i="0" u="none" strike="noStrike">
                        <a:solidFill>
                          <a:srgbClr val="000000"/>
                        </a:solidFill>
                        <a:effectLst/>
                        <a:latin typeface="Calibri" panose="020F0502020204030204" pitchFamily="34" charset="0"/>
                      </a:endParaRPr>
                    </a:p>
                  </a:txBody>
                  <a:tcPr marL="6374" marR="6374" marT="6374" marB="0" anchor="b"/>
                </a:tc>
                <a:extLst>
                  <a:ext uri="{0D108BD9-81ED-4DB2-BD59-A6C34878D82A}">
                    <a16:rowId xmlns:a16="http://schemas.microsoft.com/office/drawing/2014/main" val="3190773416"/>
                  </a:ext>
                </a:extLst>
              </a:tr>
              <a:tr h="146358">
                <a:tc>
                  <a:txBody>
                    <a:bodyPr/>
                    <a:lstStyle/>
                    <a:p>
                      <a:pPr algn="ctr" fontAlgn="b"/>
                      <a:r>
                        <a:rPr lang="en-US" sz="800" u="none" strike="noStrike">
                          <a:effectLst/>
                        </a:rPr>
                        <a:t>10</a:t>
                      </a:r>
                      <a:endParaRPr lang="en-US" sz="800" b="0" i="0" u="none" strike="noStrike">
                        <a:solidFill>
                          <a:srgbClr val="000000"/>
                        </a:solidFill>
                        <a:effectLst/>
                        <a:latin typeface="Calibri" panose="020F0502020204030204" pitchFamily="34" charset="0"/>
                      </a:endParaRPr>
                    </a:p>
                  </a:txBody>
                  <a:tcPr marL="6374" marR="6374" marT="6374" marB="0" anchor="b"/>
                </a:tc>
                <a:tc>
                  <a:txBody>
                    <a:bodyPr/>
                    <a:lstStyle/>
                    <a:p>
                      <a:pPr algn="ctr" fontAlgn="b"/>
                      <a:r>
                        <a:rPr lang="en-US" sz="800" u="none" strike="noStrike">
                          <a:effectLst/>
                        </a:rPr>
                        <a:t>RI</a:t>
                      </a:r>
                      <a:endParaRPr lang="en-US" sz="800" b="0" i="0" u="none" strike="noStrike">
                        <a:solidFill>
                          <a:srgbClr val="000000"/>
                        </a:solidFill>
                        <a:effectLst/>
                        <a:latin typeface="Calibri" panose="020F0502020204030204" pitchFamily="34" charset="0"/>
                      </a:endParaRPr>
                    </a:p>
                  </a:txBody>
                  <a:tcPr marL="6374" marR="6374" marT="6374" marB="0" anchor="b"/>
                </a:tc>
                <a:tc>
                  <a:txBody>
                    <a:bodyPr/>
                    <a:lstStyle/>
                    <a:p>
                      <a:pPr algn="ctr" fontAlgn="b"/>
                      <a:r>
                        <a:rPr lang="en-US" sz="800" u="none" strike="noStrike">
                          <a:effectLst/>
                        </a:rPr>
                        <a:t>U_5_Deaths</a:t>
                      </a:r>
                      <a:endParaRPr lang="en-US" sz="800" b="0" i="0" u="none" strike="noStrike">
                        <a:solidFill>
                          <a:srgbClr val="000000"/>
                        </a:solidFill>
                        <a:effectLst/>
                        <a:latin typeface="Calibri" panose="020F0502020204030204" pitchFamily="34" charset="0"/>
                      </a:endParaRPr>
                    </a:p>
                  </a:txBody>
                  <a:tcPr marL="6374" marR="6374" marT="6374" marB="0" anchor="b"/>
                </a:tc>
                <a:tc>
                  <a:txBody>
                    <a:bodyPr/>
                    <a:lstStyle/>
                    <a:p>
                      <a:pPr algn="ctr" fontAlgn="b"/>
                      <a:r>
                        <a:rPr lang="en-US" sz="800" u="none" strike="noStrike">
                          <a:effectLst/>
                        </a:rPr>
                        <a:t>48.7</a:t>
                      </a:r>
                      <a:endParaRPr lang="en-US" sz="800" b="0" i="0" u="none" strike="noStrike">
                        <a:solidFill>
                          <a:srgbClr val="000000"/>
                        </a:solidFill>
                        <a:effectLst/>
                        <a:latin typeface="Calibri" panose="020F0502020204030204" pitchFamily="34" charset="0"/>
                      </a:endParaRPr>
                    </a:p>
                  </a:txBody>
                  <a:tcPr marL="6374" marR="6374" marT="6374" marB="0" anchor="b"/>
                </a:tc>
                <a:tc>
                  <a:txBody>
                    <a:bodyPr/>
                    <a:lstStyle/>
                    <a:p>
                      <a:pPr algn="ctr" fontAlgn="b"/>
                      <a:r>
                        <a:rPr lang="en-US" sz="800" u="none" strike="noStrike">
                          <a:effectLst/>
                        </a:rPr>
                        <a:t>1.99</a:t>
                      </a:r>
                      <a:endParaRPr lang="en-US" sz="800" b="0" i="0" u="none" strike="noStrike">
                        <a:solidFill>
                          <a:srgbClr val="000000"/>
                        </a:solidFill>
                        <a:effectLst/>
                        <a:latin typeface="Calibri" panose="020F0502020204030204" pitchFamily="34" charset="0"/>
                      </a:endParaRPr>
                    </a:p>
                  </a:txBody>
                  <a:tcPr marL="6374" marR="6374" marT="6374" marB="0" anchor="b"/>
                </a:tc>
                <a:tc>
                  <a:txBody>
                    <a:bodyPr/>
                    <a:lstStyle/>
                    <a:p>
                      <a:pPr algn="ctr" fontAlgn="b"/>
                      <a:r>
                        <a:rPr lang="en-US" sz="800" u="none" strike="noStrike">
                          <a:effectLst/>
                        </a:rPr>
                        <a:t>0.919</a:t>
                      </a:r>
                      <a:endParaRPr lang="en-US" sz="800" b="0" i="0" u="none" strike="noStrike">
                        <a:solidFill>
                          <a:srgbClr val="000000"/>
                        </a:solidFill>
                        <a:effectLst/>
                        <a:latin typeface="Calibri" panose="020F0502020204030204" pitchFamily="34" charset="0"/>
                      </a:endParaRPr>
                    </a:p>
                  </a:txBody>
                  <a:tcPr marL="6374" marR="6374" marT="6374" marB="0" anchor="b"/>
                </a:tc>
                <a:tc>
                  <a:txBody>
                    <a:bodyPr/>
                    <a:lstStyle/>
                    <a:p>
                      <a:pPr algn="ctr" fontAlgn="b"/>
                      <a:r>
                        <a:rPr lang="en-US" sz="800" u="none" strike="noStrike">
                          <a:effectLst/>
                        </a:rPr>
                        <a:t>-5071.5</a:t>
                      </a:r>
                      <a:endParaRPr lang="en-US" sz="800" b="0" i="0" u="none" strike="noStrike">
                        <a:solidFill>
                          <a:srgbClr val="000000"/>
                        </a:solidFill>
                        <a:effectLst/>
                        <a:latin typeface="Calibri" panose="020F0502020204030204" pitchFamily="34" charset="0"/>
                      </a:endParaRPr>
                    </a:p>
                  </a:txBody>
                  <a:tcPr marL="6374" marR="6374" marT="6374" marB="0" anchor="b"/>
                </a:tc>
                <a:tc>
                  <a:txBody>
                    <a:bodyPr/>
                    <a:lstStyle/>
                    <a:p>
                      <a:pPr algn="ctr" fontAlgn="b"/>
                      <a:r>
                        <a:rPr lang="en-US" sz="800" u="none" strike="noStrike">
                          <a:effectLst/>
                        </a:rPr>
                        <a:t>44.2</a:t>
                      </a:r>
                      <a:endParaRPr lang="en-US" sz="800" b="0" i="0" u="none" strike="noStrike">
                        <a:solidFill>
                          <a:srgbClr val="000000"/>
                        </a:solidFill>
                        <a:effectLst/>
                        <a:latin typeface="Calibri" panose="020F0502020204030204" pitchFamily="34" charset="0"/>
                      </a:endParaRPr>
                    </a:p>
                  </a:txBody>
                  <a:tcPr marL="6374" marR="6374" marT="6374" marB="0" anchor="b"/>
                </a:tc>
                <a:tc>
                  <a:txBody>
                    <a:bodyPr/>
                    <a:lstStyle/>
                    <a:p>
                      <a:pPr algn="ctr" fontAlgn="b"/>
                      <a:r>
                        <a:rPr lang="en-US" sz="800" u="none" strike="noStrike">
                          <a:effectLst/>
                        </a:rPr>
                        <a:t>82.7</a:t>
                      </a:r>
                      <a:endParaRPr lang="en-US" sz="800" b="0" i="0" u="none" strike="noStrike">
                        <a:solidFill>
                          <a:srgbClr val="000000"/>
                        </a:solidFill>
                        <a:effectLst/>
                        <a:latin typeface="Calibri" panose="020F0502020204030204" pitchFamily="34" charset="0"/>
                      </a:endParaRPr>
                    </a:p>
                  </a:txBody>
                  <a:tcPr marL="6374" marR="6374" marT="6374" marB="0" anchor="b"/>
                </a:tc>
                <a:tc>
                  <a:txBody>
                    <a:bodyPr/>
                    <a:lstStyle/>
                    <a:p>
                      <a:pPr algn="ctr" fontAlgn="b"/>
                      <a:r>
                        <a:rPr lang="en-US" sz="800" u="none" strike="noStrike">
                          <a:effectLst/>
                        </a:rPr>
                        <a:t>70.7</a:t>
                      </a:r>
                      <a:endParaRPr lang="en-US" sz="800" b="0" i="0" u="none" strike="noStrike">
                        <a:solidFill>
                          <a:srgbClr val="000000"/>
                        </a:solidFill>
                        <a:effectLst/>
                        <a:latin typeface="Calibri" panose="020F0502020204030204" pitchFamily="34" charset="0"/>
                      </a:endParaRPr>
                    </a:p>
                  </a:txBody>
                  <a:tcPr marL="6374" marR="6374" marT="6374" marB="0" anchor="b"/>
                </a:tc>
                <a:tc>
                  <a:txBody>
                    <a:bodyPr/>
                    <a:lstStyle/>
                    <a:p>
                      <a:pPr algn="ctr" fontAlgn="b"/>
                      <a:r>
                        <a:rPr lang="en-US" sz="800" u="none" strike="noStrike">
                          <a:effectLst/>
                        </a:rPr>
                        <a:t>8.166</a:t>
                      </a:r>
                      <a:endParaRPr lang="en-US" sz="800" b="0" i="0" u="none" strike="noStrike">
                        <a:solidFill>
                          <a:srgbClr val="000000"/>
                        </a:solidFill>
                        <a:effectLst/>
                        <a:latin typeface="Calibri" panose="020F0502020204030204" pitchFamily="34" charset="0"/>
                      </a:endParaRPr>
                    </a:p>
                  </a:txBody>
                  <a:tcPr marL="6374" marR="6374" marT="6374" marB="0" anchor="b"/>
                </a:tc>
                <a:tc>
                  <a:txBody>
                    <a:bodyPr/>
                    <a:lstStyle/>
                    <a:p>
                      <a:pPr algn="ctr" fontAlgn="b"/>
                      <a:r>
                        <a:rPr lang="en-US" sz="800" u="none" strike="noStrike">
                          <a:effectLst/>
                        </a:rPr>
                        <a:t>66.687</a:t>
                      </a:r>
                      <a:endParaRPr lang="en-US" sz="800" b="0" i="0" u="none" strike="noStrike">
                        <a:solidFill>
                          <a:srgbClr val="000000"/>
                        </a:solidFill>
                        <a:effectLst/>
                        <a:latin typeface="Calibri" panose="020F0502020204030204" pitchFamily="34" charset="0"/>
                      </a:endParaRPr>
                    </a:p>
                  </a:txBody>
                  <a:tcPr marL="6374" marR="6374" marT="6374" marB="0" anchor="b"/>
                </a:tc>
                <a:extLst>
                  <a:ext uri="{0D108BD9-81ED-4DB2-BD59-A6C34878D82A}">
                    <a16:rowId xmlns:a16="http://schemas.microsoft.com/office/drawing/2014/main" val="2595222575"/>
                  </a:ext>
                </a:extLst>
              </a:tr>
              <a:tr h="146358">
                <a:tc>
                  <a:txBody>
                    <a:bodyPr/>
                    <a:lstStyle/>
                    <a:p>
                      <a:pPr algn="ctr" fontAlgn="b"/>
                      <a:r>
                        <a:rPr lang="en-US" sz="800" u="none" strike="noStrike">
                          <a:effectLst/>
                        </a:rPr>
                        <a:t>11</a:t>
                      </a:r>
                      <a:endParaRPr lang="en-US" sz="800" b="0" i="0" u="none" strike="noStrike">
                        <a:solidFill>
                          <a:srgbClr val="000000"/>
                        </a:solidFill>
                        <a:effectLst/>
                        <a:latin typeface="Calibri" panose="020F0502020204030204" pitchFamily="34" charset="0"/>
                      </a:endParaRPr>
                    </a:p>
                  </a:txBody>
                  <a:tcPr marL="6374" marR="6374" marT="6374" marB="0" anchor="b"/>
                </a:tc>
                <a:tc>
                  <a:txBody>
                    <a:bodyPr/>
                    <a:lstStyle/>
                    <a:p>
                      <a:pPr algn="ctr" fontAlgn="b"/>
                      <a:r>
                        <a:rPr lang="en-US" sz="800" u="none" strike="noStrike">
                          <a:effectLst/>
                        </a:rPr>
                        <a:t>RI</a:t>
                      </a:r>
                      <a:endParaRPr lang="en-US" sz="800" b="0" i="0" u="none" strike="noStrike">
                        <a:solidFill>
                          <a:srgbClr val="000000"/>
                        </a:solidFill>
                        <a:effectLst/>
                        <a:latin typeface="Calibri" panose="020F0502020204030204" pitchFamily="34" charset="0"/>
                      </a:endParaRPr>
                    </a:p>
                  </a:txBody>
                  <a:tcPr marL="6374" marR="6374" marT="6374" marB="0" anchor="b"/>
                </a:tc>
                <a:tc>
                  <a:txBody>
                    <a:bodyPr/>
                    <a:lstStyle/>
                    <a:p>
                      <a:pPr algn="ctr" fontAlgn="b"/>
                      <a:r>
                        <a:rPr lang="en-US" sz="800" u="none" strike="noStrike">
                          <a:effectLst/>
                        </a:rPr>
                        <a:t>Polio</a:t>
                      </a:r>
                      <a:endParaRPr lang="en-US" sz="800" b="0" i="0" u="none" strike="noStrike">
                        <a:solidFill>
                          <a:srgbClr val="000000"/>
                        </a:solidFill>
                        <a:effectLst/>
                        <a:latin typeface="Calibri" panose="020F0502020204030204" pitchFamily="34" charset="0"/>
                      </a:endParaRPr>
                    </a:p>
                  </a:txBody>
                  <a:tcPr marL="6374" marR="6374" marT="6374" marB="0" anchor="b"/>
                </a:tc>
                <a:tc>
                  <a:txBody>
                    <a:bodyPr/>
                    <a:lstStyle/>
                    <a:p>
                      <a:pPr algn="ctr" fontAlgn="b"/>
                      <a:r>
                        <a:rPr lang="en-US" sz="800" u="none" strike="noStrike">
                          <a:effectLst/>
                        </a:rPr>
                        <a:t>55.73</a:t>
                      </a:r>
                      <a:endParaRPr lang="en-US" sz="800" b="0" i="0" u="none" strike="noStrike">
                        <a:solidFill>
                          <a:srgbClr val="000000"/>
                        </a:solidFill>
                        <a:effectLst/>
                        <a:latin typeface="Calibri" panose="020F0502020204030204" pitchFamily="34" charset="0"/>
                      </a:endParaRPr>
                    </a:p>
                  </a:txBody>
                  <a:tcPr marL="6374" marR="6374" marT="6374" marB="0" anchor="b"/>
                </a:tc>
                <a:tc>
                  <a:txBody>
                    <a:bodyPr/>
                    <a:lstStyle/>
                    <a:p>
                      <a:pPr algn="ctr" fontAlgn="b"/>
                      <a:r>
                        <a:rPr lang="en-US" sz="800" u="none" strike="noStrike">
                          <a:effectLst/>
                        </a:rPr>
                        <a:t>2.067</a:t>
                      </a:r>
                      <a:endParaRPr lang="en-US" sz="800" b="0" i="0" u="none" strike="noStrike">
                        <a:solidFill>
                          <a:srgbClr val="000000"/>
                        </a:solidFill>
                        <a:effectLst/>
                        <a:latin typeface="Calibri" panose="020F0502020204030204" pitchFamily="34" charset="0"/>
                      </a:endParaRPr>
                    </a:p>
                  </a:txBody>
                  <a:tcPr marL="6374" marR="6374" marT="6374" marB="0" anchor="b"/>
                </a:tc>
                <a:tc>
                  <a:txBody>
                    <a:bodyPr/>
                    <a:lstStyle/>
                    <a:p>
                      <a:pPr algn="ctr" fontAlgn="b"/>
                      <a:r>
                        <a:rPr lang="en-US" sz="800" u="none" strike="noStrike">
                          <a:effectLst/>
                        </a:rPr>
                        <a:t>0.923</a:t>
                      </a:r>
                      <a:endParaRPr lang="en-US" sz="800" b="0" i="0" u="none" strike="noStrike">
                        <a:solidFill>
                          <a:srgbClr val="000000"/>
                        </a:solidFill>
                        <a:effectLst/>
                        <a:latin typeface="Calibri" panose="020F0502020204030204" pitchFamily="34" charset="0"/>
                      </a:endParaRPr>
                    </a:p>
                  </a:txBody>
                  <a:tcPr marL="6374" marR="6374" marT="6374" marB="0" anchor="b"/>
                </a:tc>
                <a:tc>
                  <a:txBody>
                    <a:bodyPr/>
                    <a:lstStyle/>
                    <a:p>
                      <a:pPr algn="ctr" fontAlgn="b"/>
                      <a:r>
                        <a:rPr lang="en-US" sz="800" u="none" strike="noStrike">
                          <a:effectLst/>
                        </a:rPr>
                        <a:t>-5158.6</a:t>
                      </a:r>
                      <a:endParaRPr lang="en-US" sz="800" b="0" i="0" u="none" strike="noStrike">
                        <a:solidFill>
                          <a:srgbClr val="000000"/>
                        </a:solidFill>
                        <a:effectLst/>
                        <a:latin typeface="Calibri" panose="020F0502020204030204" pitchFamily="34" charset="0"/>
                      </a:endParaRPr>
                    </a:p>
                  </a:txBody>
                  <a:tcPr marL="6374" marR="6374" marT="6374" marB="0" anchor="b"/>
                </a:tc>
                <a:tc>
                  <a:txBody>
                    <a:bodyPr/>
                    <a:lstStyle/>
                    <a:p>
                      <a:pPr algn="ctr" fontAlgn="b"/>
                      <a:r>
                        <a:rPr lang="en-US" sz="800" u="none" strike="noStrike">
                          <a:effectLst/>
                        </a:rPr>
                        <a:t>42</a:t>
                      </a:r>
                      <a:endParaRPr lang="en-US" sz="800" b="0" i="0" u="none" strike="noStrike">
                        <a:solidFill>
                          <a:srgbClr val="000000"/>
                        </a:solidFill>
                        <a:effectLst/>
                        <a:latin typeface="Calibri" panose="020F0502020204030204" pitchFamily="34" charset="0"/>
                      </a:endParaRPr>
                    </a:p>
                  </a:txBody>
                  <a:tcPr marL="6374" marR="6374" marT="6374" marB="0" anchor="b"/>
                </a:tc>
                <a:tc>
                  <a:txBody>
                    <a:bodyPr/>
                    <a:lstStyle/>
                    <a:p>
                      <a:pPr algn="ctr" fontAlgn="b"/>
                      <a:r>
                        <a:rPr lang="en-US" sz="800" u="none" strike="noStrike">
                          <a:effectLst/>
                        </a:rPr>
                        <a:t>82.9</a:t>
                      </a:r>
                      <a:endParaRPr lang="en-US" sz="800" b="0" i="0" u="none" strike="noStrike">
                        <a:solidFill>
                          <a:srgbClr val="000000"/>
                        </a:solidFill>
                        <a:effectLst/>
                        <a:latin typeface="Calibri" panose="020F0502020204030204" pitchFamily="34" charset="0"/>
                      </a:endParaRPr>
                    </a:p>
                  </a:txBody>
                  <a:tcPr marL="6374" marR="6374" marT="6374" marB="0" anchor="b"/>
                </a:tc>
                <a:tc>
                  <a:txBody>
                    <a:bodyPr/>
                    <a:lstStyle/>
                    <a:p>
                      <a:pPr algn="ctr" fontAlgn="b"/>
                      <a:r>
                        <a:rPr lang="en-US" sz="800" u="none" strike="noStrike">
                          <a:effectLst/>
                        </a:rPr>
                        <a:t>70.7</a:t>
                      </a:r>
                      <a:endParaRPr lang="en-US" sz="800" b="0" i="0" u="none" strike="noStrike">
                        <a:solidFill>
                          <a:srgbClr val="000000"/>
                        </a:solidFill>
                        <a:effectLst/>
                        <a:latin typeface="Calibri" panose="020F0502020204030204" pitchFamily="34" charset="0"/>
                      </a:endParaRPr>
                    </a:p>
                  </a:txBody>
                  <a:tcPr marL="6374" marR="6374" marT="6374" marB="0" anchor="b"/>
                </a:tc>
                <a:tc>
                  <a:txBody>
                    <a:bodyPr/>
                    <a:lstStyle/>
                    <a:p>
                      <a:pPr algn="ctr" fontAlgn="b"/>
                      <a:r>
                        <a:rPr lang="en-US" sz="800" u="none" strike="noStrike">
                          <a:effectLst/>
                        </a:rPr>
                        <a:t>8.144</a:t>
                      </a:r>
                      <a:endParaRPr lang="en-US" sz="800" b="0" i="0" u="none" strike="noStrike">
                        <a:solidFill>
                          <a:srgbClr val="000000"/>
                        </a:solidFill>
                        <a:effectLst/>
                        <a:latin typeface="Calibri" panose="020F0502020204030204" pitchFamily="34" charset="0"/>
                      </a:endParaRPr>
                    </a:p>
                  </a:txBody>
                  <a:tcPr marL="6374" marR="6374" marT="6374" marB="0" anchor="b"/>
                </a:tc>
                <a:tc>
                  <a:txBody>
                    <a:bodyPr/>
                    <a:lstStyle/>
                    <a:p>
                      <a:pPr algn="ctr" fontAlgn="b"/>
                      <a:r>
                        <a:rPr lang="en-US" sz="800" u="none" strike="noStrike">
                          <a:effectLst/>
                        </a:rPr>
                        <a:t>66.317</a:t>
                      </a:r>
                      <a:endParaRPr lang="en-US" sz="800" b="0" i="0" u="none" strike="noStrike">
                        <a:solidFill>
                          <a:srgbClr val="000000"/>
                        </a:solidFill>
                        <a:effectLst/>
                        <a:latin typeface="Calibri" panose="020F0502020204030204" pitchFamily="34" charset="0"/>
                      </a:endParaRPr>
                    </a:p>
                  </a:txBody>
                  <a:tcPr marL="6374" marR="6374" marT="6374" marB="0" anchor="b"/>
                </a:tc>
                <a:extLst>
                  <a:ext uri="{0D108BD9-81ED-4DB2-BD59-A6C34878D82A}">
                    <a16:rowId xmlns:a16="http://schemas.microsoft.com/office/drawing/2014/main" val="1759356926"/>
                  </a:ext>
                </a:extLst>
              </a:tr>
              <a:tr h="146358">
                <a:tc>
                  <a:txBody>
                    <a:bodyPr/>
                    <a:lstStyle/>
                    <a:p>
                      <a:pPr algn="ctr" fontAlgn="b"/>
                      <a:r>
                        <a:rPr lang="en-US" sz="800" u="none" strike="noStrike">
                          <a:effectLst/>
                        </a:rPr>
                        <a:t>12</a:t>
                      </a:r>
                      <a:endParaRPr lang="en-US" sz="800" b="0" i="0" u="none" strike="noStrike">
                        <a:solidFill>
                          <a:srgbClr val="000000"/>
                        </a:solidFill>
                        <a:effectLst/>
                        <a:latin typeface="Calibri" panose="020F0502020204030204" pitchFamily="34" charset="0"/>
                      </a:endParaRPr>
                    </a:p>
                  </a:txBody>
                  <a:tcPr marL="6374" marR="6374" marT="6374" marB="0" anchor="b"/>
                </a:tc>
                <a:tc>
                  <a:txBody>
                    <a:bodyPr/>
                    <a:lstStyle/>
                    <a:p>
                      <a:pPr algn="ctr" fontAlgn="b"/>
                      <a:r>
                        <a:rPr lang="en-US" sz="800" u="none" strike="noStrike">
                          <a:effectLst/>
                        </a:rPr>
                        <a:t>RI</a:t>
                      </a:r>
                      <a:endParaRPr lang="en-US" sz="800" b="0" i="0" u="none" strike="noStrike">
                        <a:solidFill>
                          <a:srgbClr val="000000"/>
                        </a:solidFill>
                        <a:effectLst/>
                        <a:latin typeface="Calibri" panose="020F0502020204030204" pitchFamily="34" charset="0"/>
                      </a:endParaRPr>
                    </a:p>
                  </a:txBody>
                  <a:tcPr marL="6374" marR="6374" marT="6374" marB="0" anchor="b"/>
                </a:tc>
                <a:tc>
                  <a:txBody>
                    <a:bodyPr/>
                    <a:lstStyle/>
                    <a:p>
                      <a:pPr algn="ctr" fontAlgn="b"/>
                      <a:r>
                        <a:rPr lang="en-US" sz="800" u="none" strike="noStrike">
                          <a:effectLst/>
                        </a:rPr>
                        <a:t>Total_Expenditure</a:t>
                      </a:r>
                      <a:endParaRPr lang="en-US" sz="800" b="0" i="0" u="none" strike="noStrike">
                        <a:solidFill>
                          <a:srgbClr val="000000"/>
                        </a:solidFill>
                        <a:effectLst/>
                        <a:latin typeface="Calibri" panose="020F0502020204030204" pitchFamily="34" charset="0"/>
                      </a:endParaRPr>
                    </a:p>
                  </a:txBody>
                  <a:tcPr marL="6374" marR="6374" marT="6374" marB="0" anchor="b"/>
                </a:tc>
                <a:tc>
                  <a:txBody>
                    <a:bodyPr/>
                    <a:lstStyle/>
                    <a:p>
                      <a:pPr algn="ctr" fontAlgn="b"/>
                      <a:r>
                        <a:rPr lang="en-US" sz="800" u="none" strike="noStrike">
                          <a:effectLst/>
                        </a:rPr>
                        <a:t>70.73</a:t>
                      </a:r>
                      <a:endParaRPr lang="en-US" sz="800" b="0" i="0" u="none" strike="noStrike">
                        <a:solidFill>
                          <a:srgbClr val="000000"/>
                        </a:solidFill>
                        <a:effectLst/>
                        <a:latin typeface="Calibri" panose="020F0502020204030204" pitchFamily="34" charset="0"/>
                      </a:endParaRPr>
                    </a:p>
                  </a:txBody>
                  <a:tcPr marL="6374" marR="6374" marT="6374" marB="0" anchor="b"/>
                </a:tc>
                <a:tc>
                  <a:txBody>
                    <a:bodyPr/>
                    <a:lstStyle/>
                    <a:p>
                      <a:pPr algn="ctr" fontAlgn="b"/>
                      <a:r>
                        <a:rPr lang="en-US" sz="800" u="none" strike="noStrike">
                          <a:effectLst/>
                        </a:rPr>
                        <a:t>2.182</a:t>
                      </a:r>
                      <a:endParaRPr lang="en-US" sz="800" b="0" i="0" u="none" strike="noStrike">
                        <a:solidFill>
                          <a:srgbClr val="000000"/>
                        </a:solidFill>
                        <a:effectLst/>
                        <a:latin typeface="Calibri" panose="020F0502020204030204" pitchFamily="34" charset="0"/>
                      </a:endParaRPr>
                    </a:p>
                  </a:txBody>
                  <a:tcPr marL="6374" marR="6374" marT="6374" marB="0" anchor="b"/>
                </a:tc>
                <a:tc>
                  <a:txBody>
                    <a:bodyPr/>
                    <a:lstStyle/>
                    <a:p>
                      <a:pPr algn="ctr" fontAlgn="b"/>
                      <a:r>
                        <a:rPr lang="en-US" sz="800" u="none" strike="noStrike">
                          <a:effectLst/>
                        </a:rPr>
                        <a:t>0.932</a:t>
                      </a:r>
                      <a:endParaRPr lang="en-US" sz="800" b="0" i="0" u="none" strike="noStrike">
                        <a:solidFill>
                          <a:srgbClr val="000000"/>
                        </a:solidFill>
                        <a:effectLst/>
                        <a:latin typeface="Calibri" panose="020F0502020204030204" pitchFamily="34" charset="0"/>
                      </a:endParaRPr>
                    </a:p>
                  </a:txBody>
                  <a:tcPr marL="6374" marR="6374" marT="6374" marB="0" anchor="b"/>
                </a:tc>
                <a:tc>
                  <a:txBody>
                    <a:bodyPr/>
                    <a:lstStyle/>
                    <a:p>
                      <a:pPr algn="ctr" fontAlgn="b"/>
                      <a:r>
                        <a:rPr lang="en-US" sz="800" u="none" strike="noStrike">
                          <a:effectLst/>
                        </a:rPr>
                        <a:t>-5285.7</a:t>
                      </a:r>
                      <a:endParaRPr lang="en-US" sz="800" b="0" i="0" u="none" strike="noStrike">
                        <a:solidFill>
                          <a:srgbClr val="000000"/>
                        </a:solidFill>
                        <a:effectLst/>
                        <a:latin typeface="Calibri" panose="020F0502020204030204" pitchFamily="34" charset="0"/>
                      </a:endParaRPr>
                    </a:p>
                  </a:txBody>
                  <a:tcPr marL="6374" marR="6374" marT="6374" marB="0" anchor="b"/>
                </a:tc>
                <a:tc>
                  <a:txBody>
                    <a:bodyPr/>
                    <a:lstStyle/>
                    <a:p>
                      <a:pPr algn="ctr" fontAlgn="b"/>
                      <a:r>
                        <a:rPr lang="en-US" sz="800" u="none" strike="noStrike">
                          <a:effectLst/>
                        </a:rPr>
                        <a:t>45.7</a:t>
                      </a:r>
                      <a:endParaRPr lang="en-US" sz="800" b="0" i="0" u="none" strike="noStrike">
                        <a:solidFill>
                          <a:srgbClr val="000000"/>
                        </a:solidFill>
                        <a:effectLst/>
                        <a:latin typeface="Calibri" panose="020F0502020204030204" pitchFamily="34" charset="0"/>
                      </a:endParaRPr>
                    </a:p>
                  </a:txBody>
                  <a:tcPr marL="6374" marR="6374" marT="6374" marB="0" anchor="b"/>
                </a:tc>
                <a:tc>
                  <a:txBody>
                    <a:bodyPr/>
                    <a:lstStyle/>
                    <a:p>
                      <a:pPr algn="ctr" fontAlgn="b"/>
                      <a:r>
                        <a:rPr lang="en-US" sz="800" u="none" strike="noStrike">
                          <a:effectLst/>
                        </a:rPr>
                        <a:t>83.1</a:t>
                      </a:r>
                      <a:endParaRPr lang="en-US" sz="800" b="0" i="0" u="none" strike="noStrike">
                        <a:solidFill>
                          <a:srgbClr val="000000"/>
                        </a:solidFill>
                        <a:effectLst/>
                        <a:latin typeface="Calibri" panose="020F0502020204030204" pitchFamily="34" charset="0"/>
                      </a:endParaRPr>
                    </a:p>
                  </a:txBody>
                  <a:tcPr marL="6374" marR="6374" marT="6374" marB="0" anchor="b"/>
                </a:tc>
                <a:tc>
                  <a:txBody>
                    <a:bodyPr/>
                    <a:lstStyle/>
                    <a:p>
                      <a:pPr algn="ctr" fontAlgn="b"/>
                      <a:r>
                        <a:rPr lang="en-US" sz="800" u="none" strike="noStrike">
                          <a:effectLst/>
                        </a:rPr>
                        <a:t>70.7</a:t>
                      </a:r>
                      <a:endParaRPr lang="en-US" sz="800" b="0" i="0" u="none" strike="noStrike">
                        <a:solidFill>
                          <a:srgbClr val="000000"/>
                        </a:solidFill>
                        <a:effectLst/>
                        <a:latin typeface="Calibri" panose="020F0502020204030204" pitchFamily="34" charset="0"/>
                      </a:endParaRPr>
                    </a:p>
                  </a:txBody>
                  <a:tcPr marL="6374" marR="6374" marT="6374" marB="0" anchor="b"/>
                </a:tc>
                <a:tc>
                  <a:txBody>
                    <a:bodyPr/>
                    <a:lstStyle/>
                    <a:p>
                      <a:pPr algn="ctr" fontAlgn="b"/>
                      <a:r>
                        <a:rPr lang="en-US" sz="800" u="none" strike="noStrike">
                          <a:effectLst/>
                        </a:rPr>
                        <a:t>8.108</a:t>
                      </a:r>
                      <a:endParaRPr lang="en-US" sz="800" b="0" i="0" u="none" strike="noStrike">
                        <a:solidFill>
                          <a:srgbClr val="000000"/>
                        </a:solidFill>
                        <a:effectLst/>
                        <a:latin typeface="Calibri" panose="020F0502020204030204" pitchFamily="34" charset="0"/>
                      </a:endParaRPr>
                    </a:p>
                  </a:txBody>
                  <a:tcPr marL="6374" marR="6374" marT="6374" marB="0" anchor="b"/>
                </a:tc>
                <a:tc>
                  <a:txBody>
                    <a:bodyPr/>
                    <a:lstStyle/>
                    <a:p>
                      <a:pPr algn="ctr" fontAlgn="b"/>
                      <a:r>
                        <a:rPr lang="en-US" sz="800" u="none" strike="noStrike">
                          <a:effectLst/>
                        </a:rPr>
                        <a:t>65.739</a:t>
                      </a:r>
                      <a:endParaRPr lang="en-US" sz="800" b="0" i="0" u="none" strike="noStrike">
                        <a:solidFill>
                          <a:srgbClr val="000000"/>
                        </a:solidFill>
                        <a:effectLst/>
                        <a:latin typeface="Calibri" panose="020F0502020204030204" pitchFamily="34" charset="0"/>
                      </a:endParaRPr>
                    </a:p>
                  </a:txBody>
                  <a:tcPr marL="6374" marR="6374" marT="6374" marB="0" anchor="b"/>
                </a:tc>
                <a:extLst>
                  <a:ext uri="{0D108BD9-81ED-4DB2-BD59-A6C34878D82A}">
                    <a16:rowId xmlns:a16="http://schemas.microsoft.com/office/drawing/2014/main" val="3372237439"/>
                  </a:ext>
                </a:extLst>
              </a:tr>
              <a:tr h="146358">
                <a:tc>
                  <a:txBody>
                    <a:bodyPr/>
                    <a:lstStyle/>
                    <a:p>
                      <a:pPr algn="ctr" fontAlgn="b"/>
                      <a:r>
                        <a:rPr lang="en-US" sz="800" u="none" strike="noStrike">
                          <a:effectLst/>
                        </a:rPr>
                        <a:t>13</a:t>
                      </a:r>
                      <a:endParaRPr lang="en-US" sz="800" b="0" i="0" u="none" strike="noStrike">
                        <a:solidFill>
                          <a:srgbClr val="000000"/>
                        </a:solidFill>
                        <a:effectLst/>
                        <a:latin typeface="Calibri" panose="020F0502020204030204" pitchFamily="34" charset="0"/>
                      </a:endParaRPr>
                    </a:p>
                  </a:txBody>
                  <a:tcPr marL="6374" marR="6374" marT="6374" marB="0" anchor="b"/>
                </a:tc>
                <a:tc>
                  <a:txBody>
                    <a:bodyPr/>
                    <a:lstStyle/>
                    <a:p>
                      <a:pPr algn="ctr" fontAlgn="b"/>
                      <a:r>
                        <a:rPr lang="en-US" sz="800" u="none" strike="noStrike">
                          <a:effectLst/>
                        </a:rPr>
                        <a:t>RI</a:t>
                      </a:r>
                      <a:endParaRPr lang="en-US" sz="800" b="0" i="0" u="none" strike="noStrike">
                        <a:solidFill>
                          <a:srgbClr val="000000"/>
                        </a:solidFill>
                        <a:effectLst/>
                        <a:latin typeface="Calibri" panose="020F0502020204030204" pitchFamily="34" charset="0"/>
                      </a:endParaRPr>
                    </a:p>
                  </a:txBody>
                  <a:tcPr marL="6374" marR="6374" marT="6374" marB="0" anchor="b"/>
                </a:tc>
                <a:tc>
                  <a:txBody>
                    <a:bodyPr/>
                    <a:lstStyle/>
                    <a:p>
                      <a:pPr algn="ctr" fontAlgn="b"/>
                      <a:r>
                        <a:rPr lang="en-US" sz="800" u="none" strike="noStrike">
                          <a:effectLst/>
                        </a:rPr>
                        <a:t>Diphtheria</a:t>
                      </a:r>
                      <a:endParaRPr lang="en-US" sz="800" b="0" i="0" u="none" strike="noStrike">
                        <a:solidFill>
                          <a:srgbClr val="000000"/>
                        </a:solidFill>
                        <a:effectLst/>
                        <a:latin typeface="Calibri" panose="020F0502020204030204" pitchFamily="34" charset="0"/>
                      </a:endParaRPr>
                    </a:p>
                  </a:txBody>
                  <a:tcPr marL="6374" marR="6374" marT="6374" marB="0" anchor="b"/>
                </a:tc>
                <a:tc>
                  <a:txBody>
                    <a:bodyPr/>
                    <a:lstStyle/>
                    <a:p>
                      <a:pPr algn="ctr" fontAlgn="b"/>
                      <a:r>
                        <a:rPr lang="en-US" sz="800" u="none" strike="noStrike">
                          <a:effectLst/>
                        </a:rPr>
                        <a:t>54.46</a:t>
                      </a:r>
                      <a:endParaRPr lang="en-US" sz="800" b="0" i="0" u="none" strike="noStrike">
                        <a:solidFill>
                          <a:srgbClr val="000000"/>
                        </a:solidFill>
                        <a:effectLst/>
                        <a:latin typeface="Calibri" panose="020F0502020204030204" pitchFamily="34" charset="0"/>
                      </a:endParaRPr>
                    </a:p>
                  </a:txBody>
                  <a:tcPr marL="6374" marR="6374" marT="6374" marB="0" anchor="b"/>
                </a:tc>
                <a:tc>
                  <a:txBody>
                    <a:bodyPr/>
                    <a:lstStyle/>
                    <a:p>
                      <a:pPr algn="ctr" fontAlgn="b"/>
                      <a:r>
                        <a:rPr lang="en-US" sz="800" u="none" strike="noStrike">
                          <a:effectLst/>
                        </a:rPr>
                        <a:t>2.04</a:t>
                      </a:r>
                      <a:endParaRPr lang="en-US" sz="800" b="0" i="0" u="none" strike="noStrike">
                        <a:solidFill>
                          <a:srgbClr val="000000"/>
                        </a:solidFill>
                        <a:effectLst/>
                        <a:latin typeface="Calibri" panose="020F0502020204030204" pitchFamily="34" charset="0"/>
                      </a:endParaRPr>
                    </a:p>
                  </a:txBody>
                  <a:tcPr marL="6374" marR="6374" marT="6374" marB="0" anchor="b"/>
                </a:tc>
                <a:tc>
                  <a:txBody>
                    <a:bodyPr/>
                    <a:lstStyle/>
                    <a:p>
                      <a:pPr algn="ctr" fontAlgn="b"/>
                      <a:r>
                        <a:rPr lang="en-US" sz="800" u="none" strike="noStrike">
                          <a:effectLst/>
                        </a:rPr>
                        <a:t>0.923</a:t>
                      </a:r>
                      <a:endParaRPr lang="en-US" sz="800" b="0" i="0" u="none" strike="noStrike">
                        <a:solidFill>
                          <a:srgbClr val="000000"/>
                        </a:solidFill>
                        <a:effectLst/>
                        <a:latin typeface="Calibri" panose="020F0502020204030204" pitchFamily="34" charset="0"/>
                      </a:endParaRPr>
                    </a:p>
                  </a:txBody>
                  <a:tcPr marL="6374" marR="6374" marT="6374" marB="0" anchor="b"/>
                </a:tc>
                <a:tc>
                  <a:txBody>
                    <a:bodyPr/>
                    <a:lstStyle/>
                    <a:p>
                      <a:pPr algn="ctr" fontAlgn="b"/>
                      <a:r>
                        <a:rPr lang="en-US" sz="800" u="none" strike="noStrike">
                          <a:effectLst/>
                        </a:rPr>
                        <a:t>-5130.3</a:t>
                      </a:r>
                      <a:endParaRPr lang="en-US" sz="800" b="0" i="0" u="none" strike="noStrike">
                        <a:solidFill>
                          <a:srgbClr val="000000"/>
                        </a:solidFill>
                        <a:effectLst/>
                        <a:latin typeface="Calibri" panose="020F0502020204030204" pitchFamily="34" charset="0"/>
                      </a:endParaRPr>
                    </a:p>
                  </a:txBody>
                  <a:tcPr marL="6374" marR="6374" marT="6374" marB="0" anchor="b"/>
                </a:tc>
                <a:tc>
                  <a:txBody>
                    <a:bodyPr/>
                    <a:lstStyle/>
                    <a:p>
                      <a:pPr algn="ctr" fontAlgn="b"/>
                      <a:r>
                        <a:rPr lang="en-US" sz="800" u="none" strike="noStrike">
                          <a:effectLst/>
                        </a:rPr>
                        <a:t>41.5</a:t>
                      </a:r>
                      <a:endParaRPr lang="en-US" sz="800" b="0" i="0" u="none" strike="noStrike">
                        <a:solidFill>
                          <a:srgbClr val="000000"/>
                        </a:solidFill>
                        <a:effectLst/>
                        <a:latin typeface="Calibri" panose="020F0502020204030204" pitchFamily="34" charset="0"/>
                      </a:endParaRPr>
                    </a:p>
                  </a:txBody>
                  <a:tcPr marL="6374" marR="6374" marT="6374" marB="0" anchor="b"/>
                </a:tc>
                <a:tc>
                  <a:txBody>
                    <a:bodyPr/>
                    <a:lstStyle/>
                    <a:p>
                      <a:pPr algn="ctr" fontAlgn="b"/>
                      <a:r>
                        <a:rPr lang="en-US" sz="800" u="none" strike="noStrike">
                          <a:effectLst/>
                        </a:rPr>
                        <a:t>83</a:t>
                      </a:r>
                      <a:endParaRPr lang="en-US" sz="800" b="0" i="0" u="none" strike="noStrike">
                        <a:solidFill>
                          <a:srgbClr val="000000"/>
                        </a:solidFill>
                        <a:effectLst/>
                        <a:latin typeface="Calibri" panose="020F0502020204030204" pitchFamily="34" charset="0"/>
                      </a:endParaRPr>
                    </a:p>
                  </a:txBody>
                  <a:tcPr marL="6374" marR="6374" marT="6374" marB="0" anchor="b"/>
                </a:tc>
                <a:tc>
                  <a:txBody>
                    <a:bodyPr/>
                    <a:lstStyle/>
                    <a:p>
                      <a:pPr algn="ctr" fontAlgn="b"/>
                      <a:r>
                        <a:rPr lang="en-US" sz="800" u="none" strike="noStrike">
                          <a:effectLst/>
                        </a:rPr>
                        <a:t>70.7</a:t>
                      </a:r>
                      <a:endParaRPr lang="en-US" sz="800" b="0" i="0" u="none" strike="noStrike">
                        <a:solidFill>
                          <a:srgbClr val="000000"/>
                        </a:solidFill>
                        <a:effectLst/>
                        <a:latin typeface="Calibri" panose="020F0502020204030204" pitchFamily="34" charset="0"/>
                      </a:endParaRPr>
                    </a:p>
                  </a:txBody>
                  <a:tcPr marL="6374" marR="6374" marT="6374" marB="0" anchor="b"/>
                </a:tc>
                <a:tc>
                  <a:txBody>
                    <a:bodyPr/>
                    <a:lstStyle/>
                    <a:p>
                      <a:pPr algn="ctr" fontAlgn="b"/>
                      <a:r>
                        <a:rPr lang="en-US" sz="800" u="none" strike="noStrike">
                          <a:effectLst/>
                        </a:rPr>
                        <a:t>8.152</a:t>
                      </a:r>
                      <a:endParaRPr lang="en-US" sz="800" b="0" i="0" u="none" strike="noStrike">
                        <a:solidFill>
                          <a:srgbClr val="000000"/>
                        </a:solidFill>
                        <a:effectLst/>
                        <a:latin typeface="Calibri" panose="020F0502020204030204" pitchFamily="34" charset="0"/>
                      </a:endParaRPr>
                    </a:p>
                  </a:txBody>
                  <a:tcPr marL="6374" marR="6374" marT="6374" marB="0" anchor="b"/>
                </a:tc>
                <a:tc>
                  <a:txBody>
                    <a:bodyPr/>
                    <a:lstStyle/>
                    <a:p>
                      <a:pPr algn="ctr" fontAlgn="b"/>
                      <a:r>
                        <a:rPr lang="en-US" sz="800" u="none" strike="noStrike">
                          <a:effectLst/>
                        </a:rPr>
                        <a:t>66.45</a:t>
                      </a:r>
                      <a:endParaRPr lang="en-US" sz="800" b="0" i="0" u="none" strike="noStrike">
                        <a:solidFill>
                          <a:srgbClr val="000000"/>
                        </a:solidFill>
                        <a:effectLst/>
                        <a:latin typeface="Calibri" panose="020F0502020204030204" pitchFamily="34" charset="0"/>
                      </a:endParaRPr>
                    </a:p>
                  </a:txBody>
                  <a:tcPr marL="6374" marR="6374" marT="6374" marB="0" anchor="b"/>
                </a:tc>
                <a:extLst>
                  <a:ext uri="{0D108BD9-81ED-4DB2-BD59-A6C34878D82A}">
                    <a16:rowId xmlns:a16="http://schemas.microsoft.com/office/drawing/2014/main" val="3895939298"/>
                  </a:ext>
                </a:extLst>
              </a:tr>
              <a:tr h="128373">
                <a:tc>
                  <a:txBody>
                    <a:bodyPr/>
                    <a:lstStyle/>
                    <a:p>
                      <a:pPr algn="ctr" fontAlgn="b"/>
                      <a:r>
                        <a:rPr lang="en-US" sz="800" u="none" strike="noStrike">
                          <a:effectLst/>
                        </a:rPr>
                        <a:t>14</a:t>
                      </a:r>
                      <a:endParaRPr lang="en-US" sz="800" b="0" i="0" u="none" strike="noStrike">
                        <a:solidFill>
                          <a:srgbClr val="000000"/>
                        </a:solidFill>
                        <a:effectLst/>
                        <a:latin typeface="Calibri" panose="020F0502020204030204" pitchFamily="34" charset="0"/>
                      </a:endParaRPr>
                    </a:p>
                  </a:txBody>
                  <a:tcPr marL="6374" marR="6374" marT="6374" marB="0" anchor="b"/>
                </a:tc>
                <a:tc>
                  <a:txBody>
                    <a:bodyPr/>
                    <a:lstStyle/>
                    <a:p>
                      <a:pPr algn="ctr" fontAlgn="b"/>
                      <a:r>
                        <a:rPr lang="en-US" sz="800" u="none" strike="noStrike">
                          <a:effectLst/>
                        </a:rPr>
                        <a:t>RI</a:t>
                      </a:r>
                      <a:endParaRPr lang="en-US" sz="800" b="0" i="0" u="none" strike="noStrike">
                        <a:solidFill>
                          <a:srgbClr val="000000"/>
                        </a:solidFill>
                        <a:effectLst/>
                        <a:latin typeface="Calibri" panose="020F0502020204030204" pitchFamily="34" charset="0"/>
                      </a:endParaRPr>
                    </a:p>
                  </a:txBody>
                  <a:tcPr marL="6374" marR="6374" marT="6374" marB="0" anchor="b"/>
                </a:tc>
                <a:tc>
                  <a:txBody>
                    <a:bodyPr/>
                    <a:lstStyle/>
                    <a:p>
                      <a:pPr algn="ctr" fontAlgn="b"/>
                      <a:r>
                        <a:rPr lang="en-US" sz="800" u="none" strike="noStrike">
                          <a:effectLst/>
                        </a:rPr>
                        <a:t>HIV_AIDS</a:t>
                      </a:r>
                      <a:endParaRPr lang="en-US" sz="800" b="0" i="0" u="none" strike="noStrike">
                        <a:solidFill>
                          <a:srgbClr val="000000"/>
                        </a:solidFill>
                        <a:effectLst/>
                        <a:latin typeface="Calibri" panose="020F0502020204030204" pitchFamily="34" charset="0"/>
                      </a:endParaRPr>
                    </a:p>
                  </a:txBody>
                  <a:tcPr marL="6374" marR="6374" marT="6374" marB="0" anchor="b"/>
                </a:tc>
                <a:tc>
                  <a:txBody>
                    <a:bodyPr/>
                    <a:lstStyle/>
                    <a:p>
                      <a:pPr algn="ctr" fontAlgn="b"/>
                      <a:r>
                        <a:rPr lang="en-US" sz="800" u="none" strike="noStrike">
                          <a:effectLst/>
                        </a:rPr>
                        <a:t>48.83</a:t>
                      </a:r>
                      <a:endParaRPr lang="en-US" sz="800" b="0" i="0" u="none" strike="noStrike">
                        <a:solidFill>
                          <a:srgbClr val="000000"/>
                        </a:solidFill>
                        <a:effectLst/>
                        <a:latin typeface="Calibri" panose="020F0502020204030204" pitchFamily="34" charset="0"/>
                      </a:endParaRPr>
                    </a:p>
                  </a:txBody>
                  <a:tcPr marL="6374" marR="6374" marT="6374" marB="0" anchor="b"/>
                </a:tc>
                <a:tc>
                  <a:txBody>
                    <a:bodyPr/>
                    <a:lstStyle/>
                    <a:p>
                      <a:pPr algn="ctr" fontAlgn="b"/>
                      <a:r>
                        <a:rPr lang="en-US" sz="800" u="none" strike="noStrike">
                          <a:effectLst/>
                        </a:rPr>
                        <a:t>1.99</a:t>
                      </a:r>
                      <a:endParaRPr lang="en-US" sz="800" b="0" i="0" u="none" strike="noStrike">
                        <a:solidFill>
                          <a:srgbClr val="000000"/>
                        </a:solidFill>
                        <a:effectLst/>
                        <a:latin typeface="Calibri" panose="020F0502020204030204" pitchFamily="34" charset="0"/>
                      </a:endParaRPr>
                    </a:p>
                  </a:txBody>
                  <a:tcPr marL="6374" marR="6374" marT="6374" marB="0" anchor="b"/>
                </a:tc>
                <a:tc>
                  <a:txBody>
                    <a:bodyPr/>
                    <a:lstStyle/>
                    <a:p>
                      <a:pPr algn="ctr" fontAlgn="b"/>
                      <a:r>
                        <a:rPr lang="en-US" sz="800" u="none" strike="noStrike">
                          <a:effectLst/>
                        </a:rPr>
                        <a:t>0.919</a:t>
                      </a:r>
                      <a:endParaRPr lang="en-US" sz="800" b="0" i="0" u="none" strike="noStrike">
                        <a:solidFill>
                          <a:srgbClr val="000000"/>
                        </a:solidFill>
                        <a:effectLst/>
                        <a:latin typeface="Calibri" panose="020F0502020204030204" pitchFamily="34" charset="0"/>
                      </a:endParaRPr>
                    </a:p>
                  </a:txBody>
                  <a:tcPr marL="6374" marR="6374" marT="6374" marB="0" anchor="b"/>
                </a:tc>
                <a:tc>
                  <a:txBody>
                    <a:bodyPr/>
                    <a:lstStyle/>
                    <a:p>
                      <a:pPr algn="ctr" fontAlgn="b"/>
                      <a:r>
                        <a:rPr lang="en-US" sz="800" u="none" strike="noStrike">
                          <a:effectLst/>
                        </a:rPr>
                        <a:t>-5070.3</a:t>
                      </a:r>
                      <a:endParaRPr lang="en-US" sz="800" b="0" i="0" u="none" strike="noStrike">
                        <a:solidFill>
                          <a:srgbClr val="000000"/>
                        </a:solidFill>
                        <a:effectLst/>
                        <a:latin typeface="Calibri" panose="020F0502020204030204" pitchFamily="34" charset="0"/>
                      </a:endParaRPr>
                    </a:p>
                  </a:txBody>
                  <a:tcPr marL="6374" marR="6374" marT="6374" marB="0" anchor="b"/>
                </a:tc>
                <a:tc>
                  <a:txBody>
                    <a:bodyPr/>
                    <a:lstStyle/>
                    <a:p>
                      <a:pPr algn="ctr" fontAlgn="b"/>
                      <a:r>
                        <a:rPr lang="en-US" sz="800" u="none" strike="noStrike">
                          <a:effectLst/>
                        </a:rPr>
                        <a:t>43.3</a:t>
                      </a:r>
                      <a:endParaRPr lang="en-US" sz="800" b="0" i="0" u="none" strike="noStrike">
                        <a:solidFill>
                          <a:srgbClr val="000000"/>
                        </a:solidFill>
                        <a:effectLst/>
                        <a:latin typeface="Calibri" panose="020F0502020204030204" pitchFamily="34" charset="0"/>
                      </a:endParaRPr>
                    </a:p>
                  </a:txBody>
                  <a:tcPr marL="6374" marR="6374" marT="6374" marB="0" anchor="b"/>
                </a:tc>
                <a:tc>
                  <a:txBody>
                    <a:bodyPr/>
                    <a:lstStyle/>
                    <a:p>
                      <a:pPr algn="ctr" fontAlgn="b"/>
                      <a:r>
                        <a:rPr lang="en-US" sz="800" u="none" strike="noStrike">
                          <a:effectLst/>
                        </a:rPr>
                        <a:t>82.5</a:t>
                      </a:r>
                      <a:endParaRPr lang="en-US" sz="800" b="0" i="0" u="none" strike="noStrike">
                        <a:solidFill>
                          <a:srgbClr val="000000"/>
                        </a:solidFill>
                        <a:effectLst/>
                        <a:latin typeface="Calibri" panose="020F0502020204030204" pitchFamily="34" charset="0"/>
                      </a:endParaRPr>
                    </a:p>
                  </a:txBody>
                  <a:tcPr marL="6374" marR="6374" marT="6374" marB="0" anchor="b"/>
                </a:tc>
                <a:tc>
                  <a:txBody>
                    <a:bodyPr/>
                    <a:lstStyle/>
                    <a:p>
                      <a:pPr algn="ctr" fontAlgn="b"/>
                      <a:r>
                        <a:rPr lang="en-US" sz="800" u="none" strike="noStrike">
                          <a:effectLst/>
                        </a:rPr>
                        <a:t>70.7</a:t>
                      </a:r>
                      <a:endParaRPr lang="en-US" sz="800" b="0" i="0" u="none" strike="noStrike">
                        <a:solidFill>
                          <a:srgbClr val="000000"/>
                        </a:solidFill>
                        <a:effectLst/>
                        <a:latin typeface="Calibri" panose="020F0502020204030204" pitchFamily="34" charset="0"/>
                      </a:endParaRPr>
                    </a:p>
                  </a:txBody>
                  <a:tcPr marL="6374" marR="6374" marT="6374" marB="0" anchor="b"/>
                </a:tc>
                <a:tc>
                  <a:txBody>
                    <a:bodyPr/>
                    <a:lstStyle/>
                    <a:p>
                      <a:pPr algn="ctr" fontAlgn="b"/>
                      <a:r>
                        <a:rPr lang="en-US" sz="800" u="none" strike="noStrike">
                          <a:effectLst/>
                        </a:rPr>
                        <a:t>8.166</a:t>
                      </a:r>
                      <a:endParaRPr lang="en-US" sz="800" b="0" i="0" u="none" strike="noStrike">
                        <a:solidFill>
                          <a:srgbClr val="000000"/>
                        </a:solidFill>
                        <a:effectLst/>
                        <a:latin typeface="Calibri" panose="020F0502020204030204" pitchFamily="34" charset="0"/>
                      </a:endParaRPr>
                    </a:p>
                  </a:txBody>
                  <a:tcPr marL="6374" marR="6374" marT="6374" marB="0" anchor="b"/>
                </a:tc>
                <a:tc>
                  <a:txBody>
                    <a:bodyPr/>
                    <a:lstStyle/>
                    <a:p>
                      <a:pPr algn="ctr" fontAlgn="b"/>
                      <a:r>
                        <a:rPr lang="en-US" sz="800" u="none" strike="noStrike">
                          <a:effectLst/>
                        </a:rPr>
                        <a:t>66.684</a:t>
                      </a:r>
                      <a:endParaRPr lang="en-US" sz="800" b="0" i="0" u="none" strike="noStrike">
                        <a:solidFill>
                          <a:srgbClr val="000000"/>
                        </a:solidFill>
                        <a:effectLst/>
                        <a:latin typeface="Calibri" panose="020F0502020204030204" pitchFamily="34" charset="0"/>
                      </a:endParaRPr>
                    </a:p>
                  </a:txBody>
                  <a:tcPr marL="6374" marR="6374" marT="6374" marB="0" anchor="b"/>
                </a:tc>
                <a:extLst>
                  <a:ext uri="{0D108BD9-81ED-4DB2-BD59-A6C34878D82A}">
                    <a16:rowId xmlns:a16="http://schemas.microsoft.com/office/drawing/2014/main" val="4200903931"/>
                  </a:ext>
                </a:extLst>
              </a:tr>
              <a:tr h="146358">
                <a:tc>
                  <a:txBody>
                    <a:bodyPr/>
                    <a:lstStyle/>
                    <a:p>
                      <a:pPr algn="ctr" fontAlgn="b"/>
                      <a:r>
                        <a:rPr lang="en-US" sz="800" u="none" strike="noStrike">
                          <a:effectLst/>
                        </a:rPr>
                        <a:t>15</a:t>
                      </a:r>
                      <a:endParaRPr lang="en-US" sz="800" b="0" i="0" u="none" strike="noStrike">
                        <a:solidFill>
                          <a:srgbClr val="000000"/>
                        </a:solidFill>
                        <a:effectLst/>
                        <a:latin typeface="Calibri" panose="020F0502020204030204" pitchFamily="34" charset="0"/>
                      </a:endParaRPr>
                    </a:p>
                  </a:txBody>
                  <a:tcPr marL="6374" marR="6374" marT="6374" marB="0" anchor="b"/>
                </a:tc>
                <a:tc>
                  <a:txBody>
                    <a:bodyPr/>
                    <a:lstStyle/>
                    <a:p>
                      <a:pPr algn="ctr" fontAlgn="b"/>
                      <a:r>
                        <a:rPr lang="en-US" sz="800" u="none" strike="noStrike">
                          <a:effectLst/>
                        </a:rPr>
                        <a:t>RI</a:t>
                      </a:r>
                      <a:endParaRPr lang="en-US" sz="800" b="0" i="0" u="none" strike="noStrike">
                        <a:solidFill>
                          <a:srgbClr val="000000"/>
                        </a:solidFill>
                        <a:effectLst/>
                        <a:latin typeface="Calibri" panose="020F0502020204030204" pitchFamily="34" charset="0"/>
                      </a:endParaRPr>
                    </a:p>
                  </a:txBody>
                  <a:tcPr marL="6374" marR="6374" marT="6374" marB="0" anchor="b"/>
                </a:tc>
                <a:tc>
                  <a:txBody>
                    <a:bodyPr/>
                    <a:lstStyle/>
                    <a:p>
                      <a:pPr algn="ctr" fontAlgn="b"/>
                      <a:r>
                        <a:rPr lang="en-US" sz="800" u="none" strike="noStrike">
                          <a:effectLst/>
                        </a:rPr>
                        <a:t>Thinness_10_19</a:t>
                      </a:r>
                      <a:endParaRPr lang="en-US" sz="800" b="0" i="0" u="none" strike="noStrike">
                        <a:solidFill>
                          <a:srgbClr val="000000"/>
                        </a:solidFill>
                        <a:effectLst/>
                        <a:latin typeface="Calibri" panose="020F0502020204030204" pitchFamily="34" charset="0"/>
                      </a:endParaRPr>
                    </a:p>
                  </a:txBody>
                  <a:tcPr marL="6374" marR="6374" marT="6374" marB="0" anchor="b"/>
                </a:tc>
                <a:tc>
                  <a:txBody>
                    <a:bodyPr/>
                    <a:lstStyle/>
                    <a:p>
                      <a:pPr algn="ctr" fontAlgn="b"/>
                      <a:r>
                        <a:rPr lang="en-US" sz="800" u="none" strike="noStrike">
                          <a:effectLst/>
                        </a:rPr>
                        <a:t>61.89</a:t>
                      </a:r>
                      <a:endParaRPr lang="en-US" sz="800" b="0" i="0" u="none" strike="noStrike">
                        <a:solidFill>
                          <a:srgbClr val="000000"/>
                        </a:solidFill>
                        <a:effectLst/>
                        <a:latin typeface="Calibri" panose="020F0502020204030204" pitchFamily="34" charset="0"/>
                      </a:endParaRPr>
                    </a:p>
                  </a:txBody>
                  <a:tcPr marL="6374" marR="6374" marT="6374" marB="0" anchor="b"/>
                </a:tc>
                <a:tc>
                  <a:txBody>
                    <a:bodyPr/>
                    <a:lstStyle/>
                    <a:p>
                      <a:pPr algn="ctr" fontAlgn="b"/>
                      <a:r>
                        <a:rPr lang="en-US" sz="800" u="none" strike="noStrike">
                          <a:effectLst/>
                        </a:rPr>
                        <a:t>2.172</a:t>
                      </a:r>
                      <a:endParaRPr lang="en-US" sz="800" b="0" i="0" u="none" strike="noStrike">
                        <a:solidFill>
                          <a:srgbClr val="000000"/>
                        </a:solidFill>
                        <a:effectLst/>
                        <a:latin typeface="Calibri" panose="020F0502020204030204" pitchFamily="34" charset="0"/>
                      </a:endParaRPr>
                    </a:p>
                  </a:txBody>
                  <a:tcPr marL="6374" marR="6374" marT="6374" marB="0" anchor="b"/>
                </a:tc>
                <a:tc>
                  <a:txBody>
                    <a:bodyPr/>
                    <a:lstStyle/>
                    <a:p>
                      <a:pPr algn="ctr" fontAlgn="b"/>
                      <a:r>
                        <a:rPr lang="en-US" sz="800" u="none" strike="noStrike">
                          <a:effectLst/>
                        </a:rPr>
                        <a:t>0.923</a:t>
                      </a:r>
                      <a:endParaRPr lang="en-US" sz="800" b="0" i="0" u="none" strike="noStrike">
                        <a:solidFill>
                          <a:srgbClr val="000000"/>
                        </a:solidFill>
                        <a:effectLst/>
                        <a:latin typeface="Calibri" panose="020F0502020204030204" pitchFamily="34" charset="0"/>
                      </a:endParaRPr>
                    </a:p>
                  </a:txBody>
                  <a:tcPr marL="6374" marR="6374" marT="6374" marB="0" anchor="b"/>
                </a:tc>
                <a:tc>
                  <a:txBody>
                    <a:bodyPr/>
                    <a:lstStyle/>
                    <a:p>
                      <a:pPr algn="ctr" fontAlgn="b"/>
                      <a:r>
                        <a:rPr lang="en-US" sz="800" u="none" strike="noStrike">
                          <a:effectLst/>
                        </a:rPr>
                        <a:t>-5264</a:t>
                      </a:r>
                      <a:endParaRPr lang="en-US" sz="800" b="0" i="0" u="none" strike="noStrike">
                        <a:solidFill>
                          <a:srgbClr val="000000"/>
                        </a:solidFill>
                        <a:effectLst/>
                        <a:latin typeface="Calibri" panose="020F0502020204030204" pitchFamily="34" charset="0"/>
                      </a:endParaRPr>
                    </a:p>
                  </a:txBody>
                  <a:tcPr marL="6374" marR="6374" marT="6374" marB="0" anchor="b"/>
                </a:tc>
                <a:tc>
                  <a:txBody>
                    <a:bodyPr/>
                    <a:lstStyle/>
                    <a:p>
                      <a:pPr algn="ctr" fontAlgn="b"/>
                      <a:r>
                        <a:rPr lang="en-US" sz="800" u="none" strike="noStrike">
                          <a:effectLst/>
                        </a:rPr>
                        <a:t>46.1</a:t>
                      </a:r>
                      <a:endParaRPr lang="en-US" sz="800" b="0" i="0" u="none" strike="noStrike">
                        <a:solidFill>
                          <a:srgbClr val="000000"/>
                        </a:solidFill>
                        <a:effectLst/>
                        <a:latin typeface="Calibri" panose="020F0502020204030204" pitchFamily="34" charset="0"/>
                      </a:endParaRPr>
                    </a:p>
                  </a:txBody>
                  <a:tcPr marL="6374" marR="6374" marT="6374" marB="0" anchor="b"/>
                </a:tc>
                <a:tc>
                  <a:txBody>
                    <a:bodyPr/>
                    <a:lstStyle/>
                    <a:p>
                      <a:pPr algn="ctr" fontAlgn="b"/>
                      <a:r>
                        <a:rPr lang="en-US" sz="800" u="none" strike="noStrike">
                          <a:effectLst/>
                        </a:rPr>
                        <a:t>82.6</a:t>
                      </a:r>
                      <a:endParaRPr lang="en-US" sz="800" b="0" i="0" u="none" strike="noStrike">
                        <a:solidFill>
                          <a:srgbClr val="000000"/>
                        </a:solidFill>
                        <a:effectLst/>
                        <a:latin typeface="Calibri" panose="020F0502020204030204" pitchFamily="34" charset="0"/>
                      </a:endParaRPr>
                    </a:p>
                  </a:txBody>
                  <a:tcPr marL="6374" marR="6374" marT="6374" marB="0" anchor="b"/>
                </a:tc>
                <a:tc>
                  <a:txBody>
                    <a:bodyPr/>
                    <a:lstStyle/>
                    <a:p>
                      <a:pPr algn="ctr" fontAlgn="b"/>
                      <a:r>
                        <a:rPr lang="en-US" sz="800" u="none" strike="noStrike">
                          <a:effectLst/>
                        </a:rPr>
                        <a:t>70.7</a:t>
                      </a:r>
                      <a:endParaRPr lang="en-US" sz="800" b="0" i="0" u="none" strike="noStrike">
                        <a:solidFill>
                          <a:srgbClr val="000000"/>
                        </a:solidFill>
                        <a:effectLst/>
                        <a:latin typeface="Calibri" panose="020F0502020204030204" pitchFamily="34" charset="0"/>
                      </a:endParaRPr>
                    </a:p>
                  </a:txBody>
                  <a:tcPr marL="6374" marR="6374" marT="6374" marB="0" anchor="b"/>
                </a:tc>
                <a:tc>
                  <a:txBody>
                    <a:bodyPr/>
                    <a:lstStyle/>
                    <a:p>
                      <a:pPr algn="ctr" fontAlgn="b"/>
                      <a:r>
                        <a:rPr lang="en-US" sz="800" u="none" strike="noStrike">
                          <a:effectLst/>
                        </a:rPr>
                        <a:t>8.111</a:t>
                      </a:r>
                      <a:endParaRPr lang="en-US" sz="800" b="0" i="0" u="none" strike="noStrike">
                        <a:solidFill>
                          <a:srgbClr val="000000"/>
                        </a:solidFill>
                        <a:effectLst/>
                        <a:latin typeface="Calibri" panose="020F0502020204030204" pitchFamily="34" charset="0"/>
                      </a:endParaRPr>
                    </a:p>
                  </a:txBody>
                  <a:tcPr marL="6374" marR="6374" marT="6374" marB="0" anchor="b"/>
                </a:tc>
                <a:tc>
                  <a:txBody>
                    <a:bodyPr/>
                    <a:lstStyle/>
                    <a:p>
                      <a:pPr algn="ctr" fontAlgn="b"/>
                      <a:r>
                        <a:rPr lang="en-US" sz="800" u="none" strike="noStrike">
                          <a:effectLst/>
                        </a:rPr>
                        <a:t>65.793</a:t>
                      </a:r>
                      <a:endParaRPr lang="en-US" sz="800" b="0" i="0" u="none" strike="noStrike">
                        <a:solidFill>
                          <a:srgbClr val="000000"/>
                        </a:solidFill>
                        <a:effectLst/>
                        <a:latin typeface="Calibri" panose="020F0502020204030204" pitchFamily="34" charset="0"/>
                      </a:endParaRPr>
                    </a:p>
                  </a:txBody>
                  <a:tcPr marL="6374" marR="6374" marT="6374" marB="0" anchor="b"/>
                </a:tc>
                <a:extLst>
                  <a:ext uri="{0D108BD9-81ED-4DB2-BD59-A6C34878D82A}">
                    <a16:rowId xmlns:a16="http://schemas.microsoft.com/office/drawing/2014/main" val="2548993807"/>
                  </a:ext>
                </a:extLst>
              </a:tr>
              <a:tr h="128373">
                <a:tc>
                  <a:txBody>
                    <a:bodyPr/>
                    <a:lstStyle/>
                    <a:p>
                      <a:pPr algn="ctr" fontAlgn="b"/>
                      <a:r>
                        <a:rPr lang="en-US" sz="800" u="none" strike="noStrike">
                          <a:effectLst/>
                        </a:rPr>
                        <a:t>16</a:t>
                      </a:r>
                      <a:endParaRPr lang="en-US" sz="800" b="0" i="0" u="none" strike="noStrike">
                        <a:solidFill>
                          <a:srgbClr val="000000"/>
                        </a:solidFill>
                        <a:effectLst/>
                        <a:latin typeface="Calibri" panose="020F0502020204030204" pitchFamily="34" charset="0"/>
                      </a:endParaRPr>
                    </a:p>
                  </a:txBody>
                  <a:tcPr marL="6374" marR="6374" marT="6374" marB="0" anchor="b"/>
                </a:tc>
                <a:tc>
                  <a:txBody>
                    <a:bodyPr/>
                    <a:lstStyle/>
                    <a:p>
                      <a:pPr algn="ctr" fontAlgn="b"/>
                      <a:r>
                        <a:rPr lang="en-US" sz="800" u="none" strike="noStrike">
                          <a:effectLst/>
                        </a:rPr>
                        <a:t>RI</a:t>
                      </a:r>
                      <a:endParaRPr lang="en-US" sz="800" b="0" i="0" u="none" strike="noStrike">
                        <a:solidFill>
                          <a:srgbClr val="000000"/>
                        </a:solidFill>
                        <a:effectLst/>
                        <a:latin typeface="Calibri" panose="020F0502020204030204" pitchFamily="34" charset="0"/>
                      </a:endParaRPr>
                    </a:p>
                  </a:txBody>
                  <a:tcPr marL="6374" marR="6374" marT="6374" marB="0" anchor="b"/>
                </a:tc>
                <a:tc>
                  <a:txBody>
                    <a:bodyPr/>
                    <a:lstStyle/>
                    <a:p>
                      <a:pPr algn="ctr" fontAlgn="b"/>
                      <a:r>
                        <a:rPr lang="en-US" sz="800" u="none" strike="noStrike">
                          <a:effectLst/>
                        </a:rPr>
                        <a:t>Thinness_5_9</a:t>
                      </a:r>
                      <a:endParaRPr lang="en-US" sz="800" b="0" i="0" u="none" strike="noStrike">
                        <a:solidFill>
                          <a:srgbClr val="000000"/>
                        </a:solidFill>
                        <a:effectLst/>
                        <a:latin typeface="Calibri" panose="020F0502020204030204" pitchFamily="34" charset="0"/>
                      </a:endParaRPr>
                    </a:p>
                  </a:txBody>
                  <a:tcPr marL="6374" marR="6374" marT="6374" marB="0" anchor="b"/>
                </a:tc>
                <a:tc>
                  <a:txBody>
                    <a:bodyPr/>
                    <a:lstStyle/>
                    <a:p>
                      <a:pPr algn="ctr" fontAlgn="b"/>
                      <a:r>
                        <a:rPr lang="en-US" sz="800" u="none" strike="noStrike">
                          <a:effectLst/>
                        </a:rPr>
                        <a:t>62.43</a:t>
                      </a:r>
                      <a:endParaRPr lang="en-US" sz="800" b="0" i="0" u="none" strike="noStrike">
                        <a:solidFill>
                          <a:srgbClr val="000000"/>
                        </a:solidFill>
                        <a:effectLst/>
                        <a:latin typeface="Calibri" panose="020F0502020204030204" pitchFamily="34" charset="0"/>
                      </a:endParaRPr>
                    </a:p>
                  </a:txBody>
                  <a:tcPr marL="6374" marR="6374" marT="6374" marB="0" anchor="b"/>
                </a:tc>
                <a:tc>
                  <a:txBody>
                    <a:bodyPr/>
                    <a:lstStyle/>
                    <a:p>
                      <a:pPr algn="ctr" fontAlgn="b"/>
                      <a:r>
                        <a:rPr lang="en-US" sz="800" u="none" strike="noStrike">
                          <a:effectLst/>
                        </a:rPr>
                        <a:t>2.179</a:t>
                      </a:r>
                      <a:endParaRPr lang="en-US" sz="800" b="0" i="0" u="none" strike="noStrike">
                        <a:solidFill>
                          <a:srgbClr val="000000"/>
                        </a:solidFill>
                        <a:effectLst/>
                        <a:latin typeface="Calibri" panose="020F0502020204030204" pitchFamily="34" charset="0"/>
                      </a:endParaRPr>
                    </a:p>
                  </a:txBody>
                  <a:tcPr marL="6374" marR="6374" marT="6374" marB="0" anchor="b"/>
                </a:tc>
                <a:tc>
                  <a:txBody>
                    <a:bodyPr/>
                    <a:lstStyle/>
                    <a:p>
                      <a:pPr algn="ctr" fontAlgn="b"/>
                      <a:r>
                        <a:rPr lang="en-US" sz="800" u="none" strike="noStrike">
                          <a:effectLst/>
                        </a:rPr>
                        <a:t>0.923</a:t>
                      </a:r>
                      <a:endParaRPr lang="en-US" sz="800" b="0" i="0" u="none" strike="noStrike">
                        <a:solidFill>
                          <a:srgbClr val="000000"/>
                        </a:solidFill>
                        <a:effectLst/>
                        <a:latin typeface="Calibri" panose="020F0502020204030204" pitchFamily="34" charset="0"/>
                      </a:endParaRPr>
                    </a:p>
                  </a:txBody>
                  <a:tcPr marL="6374" marR="6374" marT="6374" marB="0" anchor="b"/>
                </a:tc>
                <a:tc>
                  <a:txBody>
                    <a:bodyPr/>
                    <a:lstStyle/>
                    <a:p>
                      <a:pPr algn="ctr" fontAlgn="b"/>
                      <a:r>
                        <a:rPr lang="en-US" sz="800" u="none" strike="noStrike">
                          <a:effectLst/>
                        </a:rPr>
                        <a:t>-5271.3</a:t>
                      </a:r>
                      <a:endParaRPr lang="en-US" sz="800" b="0" i="0" u="none" strike="noStrike">
                        <a:solidFill>
                          <a:srgbClr val="000000"/>
                        </a:solidFill>
                        <a:effectLst/>
                        <a:latin typeface="Calibri" panose="020F0502020204030204" pitchFamily="34" charset="0"/>
                      </a:endParaRPr>
                    </a:p>
                  </a:txBody>
                  <a:tcPr marL="6374" marR="6374" marT="6374" marB="0" anchor="b"/>
                </a:tc>
                <a:tc>
                  <a:txBody>
                    <a:bodyPr/>
                    <a:lstStyle/>
                    <a:p>
                      <a:pPr algn="ctr" fontAlgn="b"/>
                      <a:r>
                        <a:rPr lang="en-US" sz="800" u="none" strike="noStrike">
                          <a:effectLst/>
                        </a:rPr>
                        <a:t>45.9</a:t>
                      </a:r>
                      <a:endParaRPr lang="en-US" sz="800" b="0" i="0" u="none" strike="noStrike">
                        <a:solidFill>
                          <a:srgbClr val="000000"/>
                        </a:solidFill>
                        <a:effectLst/>
                        <a:latin typeface="Calibri" panose="020F0502020204030204" pitchFamily="34" charset="0"/>
                      </a:endParaRPr>
                    </a:p>
                  </a:txBody>
                  <a:tcPr marL="6374" marR="6374" marT="6374" marB="0" anchor="b"/>
                </a:tc>
                <a:tc>
                  <a:txBody>
                    <a:bodyPr/>
                    <a:lstStyle/>
                    <a:p>
                      <a:pPr algn="ctr" fontAlgn="b"/>
                      <a:r>
                        <a:rPr lang="en-US" sz="800" u="none" strike="noStrike">
                          <a:effectLst/>
                        </a:rPr>
                        <a:t>82.6</a:t>
                      </a:r>
                      <a:endParaRPr lang="en-US" sz="800" b="0" i="0" u="none" strike="noStrike">
                        <a:solidFill>
                          <a:srgbClr val="000000"/>
                        </a:solidFill>
                        <a:effectLst/>
                        <a:latin typeface="Calibri" panose="020F0502020204030204" pitchFamily="34" charset="0"/>
                      </a:endParaRPr>
                    </a:p>
                  </a:txBody>
                  <a:tcPr marL="6374" marR="6374" marT="6374" marB="0" anchor="b"/>
                </a:tc>
                <a:tc>
                  <a:txBody>
                    <a:bodyPr/>
                    <a:lstStyle/>
                    <a:p>
                      <a:pPr algn="ctr" fontAlgn="b"/>
                      <a:r>
                        <a:rPr lang="en-US" sz="800" u="none" strike="noStrike">
                          <a:effectLst/>
                        </a:rPr>
                        <a:t>70.7</a:t>
                      </a:r>
                      <a:endParaRPr lang="en-US" sz="800" b="0" i="0" u="none" strike="noStrike">
                        <a:solidFill>
                          <a:srgbClr val="000000"/>
                        </a:solidFill>
                        <a:effectLst/>
                        <a:latin typeface="Calibri" panose="020F0502020204030204" pitchFamily="34" charset="0"/>
                      </a:endParaRPr>
                    </a:p>
                  </a:txBody>
                  <a:tcPr marL="6374" marR="6374" marT="6374" marB="0" anchor="b"/>
                </a:tc>
                <a:tc>
                  <a:txBody>
                    <a:bodyPr/>
                    <a:lstStyle/>
                    <a:p>
                      <a:pPr algn="ctr" fontAlgn="b"/>
                      <a:r>
                        <a:rPr lang="en-US" sz="800" u="none" strike="noStrike">
                          <a:effectLst/>
                        </a:rPr>
                        <a:t>8.109</a:t>
                      </a:r>
                      <a:endParaRPr lang="en-US" sz="800" b="0" i="0" u="none" strike="noStrike">
                        <a:solidFill>
                          <a:srgbClr val="000000"/>
                        </a:solidFill>
                        <a:effectLst/>
                        <a:latin typeface="Calibri" panose="020F0502020204030204" pitchFamily="34" charset="0"/>
                      </a:endParaRPr>
                    </a:p>
                  </a:txBody>
                  <a:tcPr marL="6374" marR="6374" marT="6374" marB="0" anchor="b"/>
                </a:tc>
                <a:tc>
                  <a:txBody>
                    <a:bodyPr/>
                    <a:lstStyle/>
                    <a:p>
                      <a:pPr algn="ctr" fontAlgn="b"/>
                      <a:r>
                        <a:rPr lang="en-US" sz="800" u="none" strike="noStrike">
                          <a:effectLst/>
                        </a:rPr>
                        <a:t>65.756</a:t>
                      </a:r>
                      <a:endParaRPr lang="en-US" sz="800" b="0" i="0" u="none" strike="noStrike">
                        <a:solidFill>
                          <a:srgbClr val="000000"/>
                        </a:solidFill>
                        <a:effectLst/>
                        <a:latin typeface="Calibri" panose="020F0502020204030204" pitchFamily="34" charset="0"/>
                      </a:endParaRPr>
                    </a:p>
                  </a:txBody>
                  <a:tcPr marL="6374" marR="6374" marT="6374" marB="0" anchor="b"/>
                </a:tc>
                <a:extLst>
                  <a:ext uri="{0D108BD9-81ED-4DB2-BD59-A6C34878D82A}">
                    <a16:rowId xmlns:a16="http://schemas.microsoft.com/office/drawing/2014/main" val="3795375965"/>
                  </a:ext>
                </a:extLst>
              </a:tr>
              <a:tr h="250368">
                <a:tc>
                  <a:txBody>
                    <a:bodyPr/>
                    <a:lstStyle/>
                    <a:p>
                      <a:pPr algn="ctr" fontAlgn="b"/>
                      <a:r>
                        <a:rPr lang="en-US" sz="800" u="none" strike="noStrike">
                          <a:effectLst/>
                        </a:rPr>
                        <a:t>17</a:t>
                      </a:r>
                      <a:endParaRPr lang="en-US" sz="800" b="0" i="0" u="none" strike="noStrike">
                        <a:solidFill>
                          <a:srgbClr val="000000"/>
                        </a:solidFill>
                        <a:effectLst/>
                        <a:latin typeface="Calibri" panose="020F0502020204030204" pitchFamily="34" charset="0"/>
                      </a:endParaRPr>
                    </a:p>
                  </a:txBody>
                  <a:tcPr marL="6374" marR="6374" marT="6374" marB="0" anchor="b"/>
                </a:tc>
                <a:tc>
                  <a:txBody>
                    <a:bodyPr/>
                    <a:lstStyle/>
                    <a:p>
                      <a:pPr algn="ctr" fontAlgn="b"/>
                      <a:r>
                        <a:rPr lang="en-US" sz="800" u="none" strike="noStrike">
                          <a:effectLst/>
                        </a:rPr>
                        <a:t>RI</a:t>
                      </a:r>
                      <a:endParaRPr lang="en-US" sz="800" b="0" i="0" u="none" strike="noStrike">
                        <a:solidFill>
                          <a:srgbClr val="000000"/>
                        </a:solidFill>
                        <a:effectLst/>
                        <a:latin typeface="Calibri" panose="020F0502020204030204" pitchFamily="34" charset="0"/>
                      </a:endParaRPr>
                    </a:p>
                  </a:txBody>
                  <a:tcPr marL="6374" marR="6374" marT="6374" marB="0" anchor="b"/>
                </a:tc>
                <a:tc>
                  <a:txBody>
                    <a:bodyPr/>
                    <a:lstStyle/>
                    <a:p>
                      <a:pPr algn="ctr" fontAlgn="b"/>
                      <a:r>
                        <a:rPr lang="en-US" sz="800" u="none" strike="noStrike">
                          <a:effectLst/>
                        </a:rPr>
                        <a:t>Income_Composition</a:t>
                      </a:r>
                      <a:endParaRPr lang="en-US" sz="800" b="0" i="0" u="none" strike="noStrike">
                        <a:solidFill>
                          <a:srgbClr val="000000"/>
                        </a:solidFill>
                        <a:effectLst/>
                        <a:latin typeface="Calibri" panose="020F0502020204030204" pitchFamily="34" charset="0"/>
                      </a:endParaRPr>
                    </a:p>
                  </a:txBody>
                  <a:tcPr marL="6374" marR="6374" marT="6374" marB="0" anchor="b"/>
                </a:tc>
                <a:tc>
                  <a:txBody>
                    <a:bodyPr/>
                    <a:lstStyle/>
                    <a:p>
                      <a:pPr algn="ctr" fontAlgn="b"/>
                      <a:r>
                        <a:rPr lang="en-US" sz="800" u="none" strike="noStrike">
                          <a:effectLst/>
                        </a:rPr>
                        <a:t>14.74</a:t>
                      </a:r>
                      <a:endParaRPr lang="en-US" sz="800" b="0" i="0" u="none" strike="noStrike">
                        <a:solidFill>
                          <a:srgbClr val="000000"/>
                        </a:solidFill>
                        <a:effectLst/>
                        <a:latin typeface="Calibri" panose="020F0502020204030204" pitchFamily="34" charset="0"/>
                      </a:endParaRPr>
                    </a:p>
                  </a:txBody>
                  <a:tcPr marL="6374" marR="6374" marT="6374" marB="0" anchor="b"/>
                </a:tc>
                <a:tc>
                  <a:txBody>
                    <a:bodyPr/>
                    <a:lstStyle/>
                    <a:p>
                      <a:pPr algn="ctr" fontAlgn="b"/>
                      <a:r>
                        <a:rPr lang="en-US" sz="800" u="none" strike="noStrike">
                          <a:effectLst/>
                        </a:rPr>
                        <a:t>1.755</a:t>
                      </a:r>
                      <a:endParaRPr lang="en-US" sz="800" b="0" i="0" u="none" strike="noStrike">
                        <a:solidFill>
                          <a:srgbClr val="000000"/>
                        </a:solidFill>
                        <a:effectLst/>
                        <a:latin typeface="Calibri" panose="020F0502020204030204" pitchFamily="34" charset="0"/>
                      </a:endParaRPr>
                    </a:p>
                  </a:txBody>
                  <a:tcPr marL="6374" marR="6374" marT="6374" marB="0" anchor="b"/>
                </a:tc>
                <a:tc>
                  <a:txBody>
                    <a:bodyPr/>
                    <a:lstStyle/>
                    <a:p>
                      <a:pPr algn="ctr" fontAlgn="b"/>
                      <a:r>
                        <a:rPr lang="en-US" sz="800" u="none" strike="noStrike">
                          <a:effectLst/>
                        </a:rPr>
                        <a:t>0.815</a:t>
                      </a:r>
                      <a:endParaRPr lang="en-US" sz="800" b="0" i="0" u="none" strike="noStrike">
                        <a:solidFill>
                          <a:srgbClr val="000000"/>
                        </a:solidFill>
                        <a:effectLst/>
                        <a:latin typeface="Calibri" panose="020F0502020204030204" pitchFamily="34" charset="0"/>
                      </a:endParaRPr>
                    </a:p>
                  </a:txBody>
                  <a:tcPr marL="6374" marR="6374" marT="6374" marB="0" anchor="b"/>
                </a:tc>
                <a:tc>
                  <a:txBody>
                    <a:bodyPr/>
                    <a:lstStyle/>
                    <a:p>
                      <a:pPr algn="ctr" fontAlgn="b"/>
                      <a:r>
                        <a:rPr lang="en-US" sz="800" u="none" strike="noStrike">
                          <a:effectLst/>
                        </a:rPr>
                        <a:t>-4710.8</a:t>
                      </a:r>
                      <a:endParaRPr lang="en-US" sz="800" b="0" i="0" u="none" strike="noStrike">
                        <a:solidFill>
                          <a:srgbClr val="000000"/>
                        </a:solidFill>
                        <a:effectLst/>
                        <a:latin typeface="Calibri" panose="020F0502020204030204" pitchFamily="34" charset="0"/>
                      </a:endParaRPr>
                    </a:p>
                  </a:txBody>
                  <a:tcPr marL="6374" marR="6374" marT="6374" marB="0" anchor="b"/>
                </a:tc>
                <a:tc>
                  <a:txBody>
                    <a:bodyPr/>
                    <a:lstStyle/>
                    <a:p>
                      <a:pPr algn="ctr" fontAlgn="b"/>
                      <a:r>
                        <a:rPr lang="en-US" sz="800" u="none" strike="noStrike">
                          <a:effectLst/>
                        </a:rPr>
                        <a:t>43.5</a:t>
                      </a:r>
                      <a:endParaRPr lang="en-US" sz="800" b="0" i="0" u="none" strike="noStrike">
                        <a:solidFill>
                          <a:srgbClr val="000000"/>
                        </a:solidFill>
                        <a:effectLst/>
                        <a:latin typeface="Calibri" panose="020F0502020204030204" pitchFamily="34" charset="0"/>
                      </a:endParaRPr>
                    </a:p>
                  </a:txBody>
                  <a:tcPr marL="6374" marR="6374" marT="6374" marB="0" anchor="b"/>
                </a:tc>
                <a:tc>
                  <a:txBody>
                    <a:bodyPr/>
                    <a:lstStyle/>
                    <a:p>
                      <a:pPr algn="ctr" fontAlgn="b"/>
                      <a:r>
                        <a:rPr lang="en-US" sz="800" u="none" strike="noStrike">
                          <a:effectLst/>
                        </a:rPr>
                        <a:t>84.4</a:t>
                      </a:r>
                      <a:endParaRPr lang="en-US" sz="800" b="0" i="0" u="none" strike="noStrike">
                        <a:solidFill>
                          <a:srgbClr val="000000"/>
                        </a:solidFill>
                        <a:effectLst/>
                        <a:latin typeface="Calibri" panose="020F0502020204030204" pitchFamily="34" charset="0"/>
                      </a:endParaRPr>
                    </a:p>
                  </a:txBody>
                  <a:tcPr marL="6374" marR="6374" marT="6374" marB="0" anchor="b"/>
                </a:tc>
                <a:tc>
                  <a:txBody>
                    <a:bodyPr/>
                    <a:lstStyle/>
                    <a:p>
                      <a:pPr algn="ctr" fontAlgn="b"/>
                      <a:r>
                        <a:rPr lang="en-US" sz="800" u="none" strike="noStrike">
                          <a:effectLst/>
                        </a:rPr>
                        <a:t>70.7</a:t>
                      </a:r>
                      <a:endParaRPr lang="en-US" sz="800" b="0" i="0" u="none" strike="noStrike">
                        <a:solidFill>
                          <a:srgbClr val="000000"/>
                        </a:solidFill>
                        <a:effectLst/>
                        <a:latin typeface="Calibri" panose="020F0502020204030204" pitchFamily="34" charset="0"/>
                      </a:endParaRPr>
                    </a:p>
                  </a:txBody>
                  <a:tcPr marL="6374" marR="6374" marT="6374" marB="0" anchor="b"/>
                </a:tc>
                <a:tc>
                  <a:txBody>
                    <a:bodyPr/>
                    <a:lstStyle/>
                    <a:p>
                      <a:pPr algn="ctr" fontAlgn="b"/>
                      <a:r>
                        <a:rPr lang="en-US" sz="800" u="none" strike="noStrike">
                          <a:effectLst/>
                        </a:rPr>
                        <a:t>8.23</a:t>
                      </a:r>
                      <a:endParaRPr lang="en-US" sz="800" b="0" i="0" u="none" strike="noStrike">
                        <a:solidFill>
                          <a:srgbClr val="000000"/>
                        </a:solidFill>
                        <a:effectLst/>
                        <a:latin typeface="Calibri" panose="020F0502020204030204" pitchFamily="34" charset="0"/>
                      </a:endParaRPr>
                    </a:p>
                  </a:txBody>
                  <a:tcPr marL="6374" marR="6374" marT="6374" marB="0" anchor="b"/>
                </a:tc>
                <a:tc>
                  <a:txBody>
                    <a:bodyPr/>
                    <a:lstStyle/>
                    <a:p>
                      <a:pPr algn="ctr" fontAlgn="b"/>
                      <a:r>
                        <a:rPr lang="en-US" sz="800" u="none" strike="noStrike">
                          <a:effectLst/>
                        </a:rPr>
                        <a:t>67.736</a:t>
                      </a:r>
                      <a:endParaRPr lang="en-US" sz="800" b="0" i="0" u="none" strike="noStrike">
                        <a:solidFill>
                          <a:srgbClr val="000000"/>
                        </a:solidFill>
                        <a:effectLst/>
                        <a:latin typeface="Calibri" panose="020F0502020204030204" pitchFamily="34" charset="0"/>
                      </a:endParaRPr>
                    </a:p>
                  </a:txBody>
                  <a:tcPr marL="6374" marR="6374" marT="6374" marB="0" anchor="b"/>
                </a:tc>
                <a:extLst>
                  <a:ext uri="{0D108BD9-81ED-4DB2-BD59-A6C34878D82A}">
                    <a16:rowId xmlns:a16="http://schemas.microsoft.com/office/drawing/2014/main" val="2002832953"/>
                  </a:ext>
                </a:extLst>
              </a:tr>
              <a:tr h="128373">
                <a:tc>
                  <a:txBody>
                    <a:bodyPr/>
                    <a:lstStyle/>
                    <a:p>
                      <a:pPr algn="ctr" fontAlgn="b"/>
                      <a:r>
                        <a:rPr lang="en-US" sz="800" u="none" strike="noStrike">
                          <a:effectLst/>
                        </a:rPr>
                        <a:t>18</a:t>
                      </a:r>
                      <a:endParaRPr lang="en-US" sz="800" b="0" i="0" u="none" strike="noStrike">
                        <a:solidFill>
                          <a:srgbClr val="000000"/>
                        </a:solidFill>
                        <a:effectLst/>
                        <a:latin typeface="Calibri" panose="020F0502020204030204" pitchFamily="34" charset="0"/>
                      </a:endParaRPr>
                    </a:p>
                  </a:txBody>
                  <a:tcPr marL="6374" marR="6374" marT="6374" marB="0" anchor="b"/>
                </a:tc>
                <a:tc>
                  <a:txBody>
                    <a:bodyPr/>
                    <a:lstStyle/>
                    <a:p>
                      <a:pPr algn="ctr" fontAlgn="b"/>
                      <a:r>
                        <a:rPr lang="en-US" sz="800" u="none" strike="noStrike">
                          <a:effectLst/>
                        </a:rPr>
                        <a:t>RI</a:t>
                      </a:r>
                      <a:endParaRPr lang="en-US" sz="800" b="0" i="0" u="none" strike="noStrike">
                        <a:solidFill>
                          <a:srgbClr val="000000"/>
                        </a:solidFill>
                        <a:effectLst/>
                        <a:latin typeface="Calibri" panose="020F0502020204030204" pitchFamily="34" charset="0"/>
                      </a:endParaRPr>
                    </a:p>
                  </a:txBody>
                  <a:tcPr marL="6374" marR="6374" marT="6374" marB="0" anchor="b"/>
                </a:tc>
                <a:tc>
                  <a:txBody>
                    <a:bodyPr/>
                    <a:lstStyle/>
                    <a:p>
                      <a:pPr algn="ctr" fontAlgn="b"/>
                      <a:r>
                        <a:rPr lang="en-US" sz="800" u="none" strike="noStrike">
                          <a:effectLst/>
                        </a:rPr>
                        <a:t>Schooling</a:t>
                      </a:r>
                      <a:endParaRPr lang="en-US" sz="800" b="0" i="0" u="none" strike="noStrike">
                        <a:solidFill>
                          <a:srgbClr val="000000"/>
                        </a:solidFill>
                        <a:effectLst/>
                        <a:latin typeface="Calibri" panose="020F0502020204030204" pitchFamily="34" charset="0"/>
                      </a:endParaRPr>
                    </a:p>
                  </a:txBody>
                  <a:tcPr marL="6374" marR="6374" marT="6374" marB="0" anchor="b"/>
                </a:tc>
                <a:tc>
                  <a:txBody>
                    <a:bodyPr/>
                    <a:lstStyle/>
                    <a:p>
                      <a:pPr algn="ctr" fontAlgn="b"/>
                      <a:r>
                        <a:rPr lang="en-US" sz="800" u="none" strike="noStrike">
                          <a:effectLst/>
                        </a:rPr>
                        <a:t>31.7</a:t>
                      </a:r>
                      <a:endParaRPr lang="en-US" sz="800" b="0" i="0" u="none" strike="noStrike">
                        <a:solidFill>
                          <a:srgbClr val="000000"/>
                        </a:solidFill>
                        <a:effectLst/>
                        <a:latin typeface="Calibri" panose="020F0502020204030204" pitchFamily="34" charset="0"/>
                      </a:endParaRPr>
                    </a:p>
                  </a:txBody>
                  <a:tcPr marL="6374" marR="6374" marT="6374" marB="0" anchor="b"/>
                </a:tc>
                <a:tc>
                  <a:txBody>
                    <a:bodyPr/>
                    <a:lstStyle/>
                    <a:p>
                      <a:pPr algn="ctr" fontAlgn="b"/>
                      <a:r>
                        <a:rPr lang="en-US" sz="800" u="none" strike="noStrike">
                          <a:effectLst/>
                        </a:rPr>
                        <a:t>1.91</a:t>
                      </a:r>
                      <a:endParaRPr lang="en-US" sz="800" b="0" i="0" u="none" strike="noStrike">
                        <a:solidFill>
                          <a:srgbClr val="000000"/>
                        </a:solidFill>
                        <a:effectLst/>
                        <a:latin typeface="Calibri" panose="020F0502020204030204" pitchFamily="34" charset="0"/>
                      </a:endParaRPr>
                    </a:p>
                  </a:txBody>
                  <a:tcPr marL="6374" marR="6374" marT="6374" marB="0" anchor="b"/>
                </a:tc>
                <a:tc>
                  <a:txBody>
                    <a:bodyPr/>
                    <a:lstStyle/>
                    <a:p>
                      <a:pPr algn="ctr" fontAlgn="b"/>
                      <a:r>
                        <a:rPr lang="en-US" sz="800" u="none" strike="noStrike">
                          <a:effectLst/>
                        </a:rPr>
                        <a:t>0.889</a:t>
                      </a:r>
                      <a:endParaRPr lang="en-US" sz="800" b="0" i="0" u="none" strike="noStrike">
                        <a:solidFill>
                          <a:srgbClr val="000000"/>
                        </a:solidFill>
                        <a:effectLst/>
                        <a:latin typeface="Calibri" panose="020F0502020204030204" pitchFamily="34" charset="0"/>
                      </a:endParaRPr>
                    </a:p>
                  </a:txBody>
                  <a:tcPr marL="6374" marR="6374" marT="6374" marB="0" anchor="b"/>
                </a:tc>
                <a:tc>
                  <a:txBody>
                    <a:bodyPr/>
                    <a:lstStyle/>
                    <a:p>
                      <a:pPr algn="ctr" fontAlgn="b"/>
                      <a:r>
                        <a:rPr lang="en-US" sz="800" u="none" strike="noStrike">
                          <a:effectLst/>
                        </a:rPr>
                        <a:t>-4950</a:t>
                      </a:r>
                      <a:endParaRPr lang="en-US" sz="800" b="0" i="0" u="none" strike="noStrike">
                        <a:solidFill>
                          <a:srgbClr val="000000"/>
                        </a:solidFill>
                        <a:effectLst/>
                        <a:latin typeface="Calibri" panose="020F0502020204030204" pitchFamily="34" charset="0"/>
                      </a:endParaRPr>
                    </a:p>
                  </a:txBody>
                  <a:tcPr marL="6374" marR="6374" marT="6374" marB="0" anchor="b"/>
                </a:tc>
                <a:tc>
                  <a:txBody>
                    <a:bodyPr/>
                    <a:lstStyle/>
                    <a:p>
                      <a:pPr algn="ctr" fontAlgn="b"/>
                      <a:r>
                        <a:rPr lang="en-US" sz="800" u="none" strike="noStrike">
                          <a:effectLst/>
                        </a:rPr>
                        <a:t>44.7</a:t>
                      </a:r>
                      <a:endParaRPr lang="en-US" sz="800" b="0" i="0" u="none" strike="noStrike">
                        <a:solidFill>
                          <a:srgbClr val="000000"/>
                        </a:solidFill>
                        <a:effectLst/>
                        <a:latin typeface="Calibri" panose="020F0502020204030204" pitchFamily="34" charset="0"/>
                      </a:endParaRPr>
                    </a:p>
                  </a:txBody>
                  <a:tcPr marL="6374" marR="6374" marT="6374" marB="0" anchor="b"/>
                </a:tc>
                <a:tc>
                  <a:txBody>
                    <a:bodyPr/>
                    <a:lstStyle/>
                    <a:p>
                      <a:pPr algn="ctr" fontAlgn="b"/>
                      <a:r>
                        <a:rPr lang="en-US" sz="800" u="none" strike="noStrike">
                          <a:effectLst/>
                        </a:rPr>
                        <a:t>84.2</a:t>
                      </a:r>
                      <a:endParaRPr lang="en-US" sz="800" b="0" i="0" u="none" strike="noStrike">
                        <a:solidFill>
                          <a:srgbClr val="000000"/>
                        </a:solidFill>
                        <a:effectLst/>
                        <a:latin typeface="Calibri" panose="020F0502020204030204" pitchFamily="34" charset="0"/>
                      </a:endParaRPr>
                    </a:p>
                  </a:txBody>
                  <a:tcPr marL="6374" marR="6374" marT="6374" marB="0" anchor="b"/>
                </a:tc>
                <a:tc>
                  <a:txBody>
                    <a:bodyPr/>
                    <a:lstStyle/>
                    <a:p>
                      <a:pPr algn="ctr" fontAlgn="b"/>
                      <a:r>
                        <a:rPr lang="en-US" sz="800" u="none" strike="noStrike">
                          <a:effectLst/>
                        </a:rPr>
                        <a:t>70.7</a:t>
                      </a:r>
                      <a:endParaRPr lang="en-US" sz="800" b="0" i="0" u="none" strike="noStrike">
                        <a:solidFill>
                          <a:srgbClr val="000000"/>
                        </a:solidFill>
                        <a:effectLst/>
                        <a:latin typeface="Calibri" panose="020F0502020204030204" pitchFamily="34" charset="0"/>
                      </a:endParaRPr>
                    </a:p>
                  </a:txBody>
                  <a:tcPr marL="6374" marR="6374" marT="6374" marB="0" anchor="b"/>
                </a:tc>
                <a:tc>
                  <a:txBody>
                    <a:bodyPr/>
                    <a:lstStyle/>
                    <a:p>
                      <a:pPr algn="ctr" fontAlgn="b"/>
                      <a:r>
                        <a:rPr lang="en-US" sz="800" u="none" strike="noStrike">
                          <a:effectLst/>
                        </a:rPr>
                        <a:t>8.189</a:t>
                      </a:r>
                      <a:endParaRPr lang="en-US" sz="800" b="0" i="0" u="none" strike="noStrike">
                        <a:solidFill>
                          <a:srgbClr val="000000"/>
                        </a:solidFill>
                        <a:effectLst/>
                        <a:latin typeface="Calibri" panose="020F0502020204030204" pitchFamily="34" charset="0"/>
                      </a:endParaRPr>
                    </a:p>
                  </a:txBody>
                  <a:tcPr marL="6374" marR="6374" marT="6374" marB="0" anchor="b"/>
                </a:tc>
                <a:tc>
                  <a:txBody>
                    <a:bodyPr/>
                    <a:lstStyle/>
                    <a:p>
                      <a:pPr algn="ctr" fontAlgn="b"/>
                      <a:r>
                        <a:rPr lang="en-US" sz="800" u="none" strike="noStrike">
                          <a:effectLst/>
                        </a:rPr>
                        <a:t>67.058</a:t>
                      </a:r>
                      <a:endParaRPr lang="en-US" sz="800" b="0" i="0" u="none" strike="noStrike">
                        <a:solidFill>
                          <a:srgbClr val="000000"/>
                        </a:solidFill>
                        <a:effectLst/>
                        <a:latin typeface="Calibri" panose="020F0502020204030204" pitchFamily="34" charset="0"/>
                      </a:endParaRPr>
                    </a:p>
                  </a:txBody>
                  <a:tcPr marL="6374" marR="6374" marT="6374" marB="0" anchor="b"/>
                </a:tc>
                <a:extLst>
                  <a:ext uri="{0D108BD9-81ED-4DB2-BD59-A6C34878D82A}">
                    <a16:rowId xmlns:a16="http://schemas.microsoft.com/office/drawing/2014/main" val="337341629"/>
                  </a:ext>
                </a:extLst>
              </a:tr>
              <a:tr h="128373">
                <a:tc>
                  <a:txBody>
                    <a:bodyPr/>
                    <a:lstStyle/>
                    <a:p>
                      <a:pPr algn="ctr" fontAlgn="b"/>
                      <a:r>
                        <a:rPr lang="en-US" sz="800" u="none" strike="noStrike">
                          <a:effectLst/>
                        </a:rPr>
                        <a:t>19</a:t>
                      </a:r>
                      <a:endParaRPr lang="en-US" sz="800" b="0" i="0" u="none" strike="noStrike">
                        <a:solidFill>
                          <a:srgbClr val="000000"/>
                        </a:solidFill>
                        <a:effectLst/>
                        <a:latin typeface="Calibri" panose="020F0502020204030204" pitchFamily="34" charset="0"/>
                      </a:endParaRPr>
                    </a:p>
                  </a:txBody>
                  <a:tcPr marL="6374" marR="6374" marT="6374" marB="0" anchor="b"/>
                </a:tc>
                <a:tc>
                  <a:txBody>
                    <a:bodyPr/>
                    <a:lstStyle/>
                    <a:p>
                      <a:pPr algn="ctr" fontAlgn="b"/>
                      <a:r>
                        <a:rPr lang="en-US" sz="800" u="none" strike="noStrike">
                          <a:effectLst/>
                        </a:rPr>
                        <a:t>RI</a:t>
                      </a:r>
                      <a:endParaRPr lang="en-US" sz="800" b="0" i="0" u="none" strike="noStrike">
                        <a:solidFill>
                          <a:srgbClr val="000000"/>
                        </a:solidFill>
                        <a:effectLst/>
                        <a:latin typeface="Calibri" panose="020F0502020204030204" pitchFamily="34" charset="0"/>
                      </a:endParaRPr>
                    </a:p>
                  </a:txBody>
                  <a:tcPr marL="6374" marR="6374" marT="6374" marB="0" anchor="b"/>
                </a:tc>
                <a:tc>
                  <a:txBody>
                    <a:bodyPr/>
                    <a:lstStyle/>
                    <a:p>
                      <a:pPr algn="ctr" fontAlgn="b"/>
                      <a:r>
                        <a:rPr lang="en-US" sz="800" u="none" strike="noStrike">
                          <a:effectLst/>
                        </a:rPr>
                        <a:t>world</a:t>
                      </a:r>
                      <a:endParaRPr lang="en-US" sz="800" b="0" i="0" u="none" strike="noStrike">
                        <a:solidFill>
                          <a:srgbClr val="000000"/>
                        </a:solidFill>
                        <a:effectLst/>
                        <a:latin typeface="Calibri" panose="020F0502020204030204" pitchFamily="34" charset="0"/>
                      </a:endParaRPr>
                    </a:p>
                  </a:txBody>
                  <a:tcPr marL="6374" marR="6374" marT="6374" marB="0" anchor="b"/>
                </a:tc>
                <a:tc>
                  <a:txBody>
                    <a:bodyPr/>
                    <a:lstStyle/>
                    <a:p>
                      <a:pPr algn="ctr" fontAlgn="b"/>
                      <a:r>
                        <a:rPr lang="en-US" sz="800" u="none" strike="noStrike">
                          <a:effectLst/>
                        </a:rPr>
                        <a:t>33.89</a:t>
                      </a:r>
                      <a:endParaRPr lang="en-US" sz="800" b="0" i="0" u="none" strike="noStrike">
                        <a:solidFill>
                          <a:srgbClr val="000000"/>
                        </a:solidFill>
                        <a:effectLst/>
                        <a:latin typeface="Calibri" panose="020F0502020204030204" pitchFamily="34" charset="0"/>
                      </a:endParaRPr>
                    </a:p>
                  </a:txBody>
                  <a:tcPr marL="6374" marR="6374" marT="6374" marB="0" anchor="b"/>
                </a:tc>
                <a:tc>
                  <a:txBody>
                    <a:bodyPr/>
                    <a:lstStyle/>
                    <a:p>
                      <a:pPr algn="ctr" fontAlgn="b"/>
                      <a:r>
                        <a:rPr lang="en-US" sz="800" u="none" strike="noStrike">
                          <a:effectLst/>
                        </a:rPr>
                        <a:t>1.913</a:t>
                      </a:r>
                      <a:endParaRPr lang="en-US" sz="800" b="0" i="0" u="none" strike="noStrike">
                        <a:solidFill>
                          <a:srgbClr val="000000"/>
                        </a:solidFill>
                        <a:effectLst/>
                        <a:latin typeface="Calibri" panose="020F0502020204030204" pitchFamily="34" charset="0"/>
                      </a:endParaRPr>
                    </a:p>
                  </a:txBody>
                  <a:tcPr marL="6374" marR="6374" marT="6374" marB="0" anchor="b"/>
                </a:tc>
                <a:tc>
                  <a:txBody>
                    <a:bodyPr/>
                    <a:lstStyle/>
                    <a:p>
                      <a:pPr algn="ctr" fontAlgn="b"/>
                      <a:r>
                        <a:rPr lang="en-US" sz="800" u="none" strike="noStrike">
                          <a:effectLst/>
                        </a:rPr>
                        <a:t>0.895</a:t>
                      </a:r>
                      <a:endParaRPr lang="en-US" sz="800" b="0" i="0" u="none" strike="noStrike">
                        <a:solidFill>
                          <a:srgbClr val="000000"/>
                        </a:solidFill>
                        <a:effectLst/>
                        <a:latin typeface="Calibri" panose="020F0502020204030204" pitchFamily="34" charset="0"/>
                      </a:endParaRPr>
                    </a:p>
                  </a:txBody>
                  <a:tcPr marL="6374" marR="6374" marT="6374" marB="0" anchor="b"/>
                </a:tc>
                <a:tc>
                  <a:txBody>
                    <a:bodyPr/>
                    <a:lstStyle/>
                    <a:p>
                      <a:pPr algn="ctr" fontAlgn="b"/>
                      <a:r>
                        <a:rPr lang="en-US" sz="800" u="none" strike="noStrike">
                          <a:effectLst/>
                        </a:rPr>
                        <a:t>-4958.2</a:t>
                      </a:r>
                      <a:endParaRPr lang="en-US" sz="800" b="0" i="0" u="none" strike="noStrike">
                        <a:solidFill>
                          <a:srgbClr val="000000"/>
                        </a:solidFill>
                        <a:effectLst/>
                        <a:latin typeface="Calibri" panose="020F0502020204030204" pitchFamily="34" charset="0"/>
                      </a:endParaRPr>
                    </a:p>
                  </a:txBody>
                  <a:tcPr marL="6374" marR="6374" marT="6374" marB="0" anchor="b"/>
                </a:tc>
                <a:tc>
                  <a:txBody>
                    <a:bodyPr/>
                    <a:lstStyle/>
                    <a:p>
                      <a:pPr algn="ctr" fontAlgn="b"/>
                      <a:r>
                        <a:rPr lang="en-US" sz="800" u="none" strike="noStrike">
                          <a:effectLst/>
                        </a:rPr>
                        <a:t>46.7</a:t>
                      </a:r>
                      <a:endParaRPr lang="en-US" sz="800" b="0" i="0" u="none" strike="noStrike">
                        <a:solidFill>
                          <a:srgbClr val="000000"/>
                        </a:solidFill>
                        <a:effectLst/>
                        <a:latin typeface="Calibri" panose="020F0502020204030204" pitchFamily="34" charset="0"/>
                      </a:endParaRPr>
                    </a:p>
                  </a:txBody>
                  <a:tcPr marL="6374" marR="6374" marT="6374" marB="0" anchor="b"/>
                </a:tc>
                <a:tc>
                  <a:txBody>
                    <a:bodyPr/>
                    <a:lstStyle/>
                    <a:p>
                      <a:pPr algn="ctr" fontAlgn="b"/>
                      <a:r>
                        <a:rPr lang="en-US" sz="800" u="none" strike="noStrike" dirty="0">
                          <a:effectLst/>
                        </a:rPr>
                        <a:t>82.6</a:t>
                      </a:r>
                      <a:endParaRPr lang="en-US" sz="800" b="0" i="0" u="none" strike="noStrike" dirty="0">
                        <a:solidFill>
                          <a:srgbClr val="000000"/>
                        </a:solidFill>
                        <a:effectLst/>
                        <a:latin typeface="Calibri" panose="020F0502020204030204" pitchFamily="34" charset="0"/>
                      </a:endParaRPr>
                    </a:p>
                  </a:txBody>
                  <a:tcPr marL="6374" marR="6374" marT="6374" marB="0" anchor="b"/>
                </a:tc>
                <a:tc>
                  <a:txBody>
                    <a:bodyPr/>
                    <a:lstStyle/>
                    <a:p>
                      <a:pPr algn="ctr" fontAlgn="b"/>
                      <a:r>
                        <a:rPr lang="en-US" sz="800" u="none" strike="noStrike">
                          <a:effectLst/>
                        </a:rPr>
                        <a:t>70.7</a:t>
                      </a:r>
                      <a:endParaRPr lang="en-US" sz="800" b="0" i="0" u="none" strike="noStrike">
                        <a:solidFill>
                          <a:srgbClr val="000000"/>
                        </a:solidFill>
                        <a:effectLst/>
                        <a:latin typeface="Calibri" panose="020F0502020204030204" pitchFamily="34" charset="0"/>
                      </a:endParaRPr>
                    </a:p>
                  </a:txBody>
                  <a:tcPr marL="6374" marR="6374" marT="6374" marB="0" anchor="b"/>
                </a:tc>
                <a:tc>
                  <a:txBody>
                    <a:bodyPr/>
                    <a:lstStyle/>
                    <a:p>
                      <a:pPr algn="ctr" fontAlgn="b"/>
                      <a:r>
                        <a:rPr lang="en-US" sz="800" u="none" strike="noStrike">
                          <a:effectLst/>
                        </a:rPr>
                        <a:t>8.188</a:t>
                      </a:r>
                      <a:endParaRPr lang="en-US" sz="800" b="0" i="0" u="none" strike="noStrike">
                        <a:solidFill>
                          <a:srgbClr val="000000"/>
                        </a:solidFill>
                        <a:effectLst/>
                        <a:latin typeface="Calibri" panose="020F0502020204030204" pitchFamily="34" charset="0"/>
                      </a:endParaRPr>
                    </a:p>
                  </a:txBody>
                  <a:tcPr marL="6374" marR="6374" marT="6374" marB="0" anchor="b"/>
                </a:tc>
                <a:tc>
                  <a:txBody>
                    <a:bodyPr/>
                    <a:lstStyle/>
                    <a:p>
                      <a:pPr algn="ctr" fontAlgn="b"/>
                      <a:r>
                        <a:rPr lang="en-US" sz="800" u="none" strike="noStrike" dirty="0">
                          <a:effectLst/>
                        </a:rPr>
                        <a:t>67.042</a:t>
                      </a:r>
                      <a:endParaRPr lang="en-US" sz="800" b="0" i="0" u="none" strike="noStrike" dirty="0">
                        <a:solidFill>
                          <a:srgbClr val="000000"/>
                        </a:solidFill>
                        <a:effectLst/>
                        <a:latin typeface="Calibri" panose="020F0502020204030204" pitchFamily="34" charset="0"/>
                      </a:endParaRPr>
                    </a:p>
                  </a:txBody>
                  <a:tcPr marL="6374" marR="6374" marT="6374" marB="0" anchor="b"/>
                </a:tc>
                <a:extLst>
                  <a:ext uri="{0D108BD9-81ED-4DB2-BD59-A6C34878D82A}">
                    <a16:rowId xmlns:a16="http://schemas.microsoft.com/office/drawing/2014/main" val="244148906"/>
                  </a:ext>
                </a:extLst>
              </a:tr>
            </a:tbl>
          </a:graphicData>
        </a:graphic>
      </p:graphicFrame>
      <p:pic>
        <p:nvPicPr>
          <p:cNvPr id="6" name="Picture 5">
            <a:extLst>
              <a:ext uri="{FF2B5EF4-FFF2-40B4-BE49-F238E27FC236}">
                <a16:creationId xmlns:a16="http://schemas.microsoft.com/office/drawing/2014/main" id="{BFFCF2C0-A0D6-3F4D-9F8F-D373EF4823FF}"/>
              </a:ext>
            </a:extLst>
          </p:cNvPr>
          <p:cNvPicPr>
            <a:picLocks noChangeAspect="1"/>
          </p:cNvPicPr>
          <p:nvPr/>
        </p:nvPicPr>
        <p:blipFill>
          <a:blip r:embed="rId2"/>
          <a:stretch>
            <a:fillRect/>
          </a:stretch>
        </p:blipFill>
        <p:spPr>
          <a:xfrm>
            <a:off x="5943600" y="1466846"/>
            <a:ext cx="5718890" cy="3270952"/>
          </a:xfrm>
          <a:prstGeom prst="rect">
            <a:avLst/>
          </a:prstGeom>
        </p:spPr>
      </p:pic>
    </p:spTree>
    <p:extLst>
      <p:ext uri="{BB962C8B-B14F-4D97-AF65-F5344CB8AC3E}">
        <p14:creationId xmlns:p14="http://schemas.microsoft.com/office/powerpoint/2010/main" val="194441429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accent2">
            <a:lumMod val="60000"/>
            <a:lumOff val="4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D4B31-F0C3-1443-8BEA-34AC05085CE6}"/>
              </a:ext>
            </a:extLst>
          </p:cNvPr>
          <p:cNvSpPr>
            <a:spLocks noGrp="1"/>
          </p:cNvSpPr>
          <p:nvPr>
            <p:ph type="title"/>
          </p:nvPr>
        </p:nvSpPr>
        <p:spPr>
          <a:xfrm>
            <a:off x="4061968" y="101092"/>
            <a:ext cx="4068064" cy="457708"/>
          </a:xfrm>
        </p:spPr>
        <p:txBody>
          <a:bodyPr>
            <a:normAutofit fontScale="90000"/>
          </a:bodyPr>
          <a:lstStyle/>
          <a:p>
            <a:r>
              <a:rPr lang="en-US" dirty="0"/>
              <a:t>RS Model results </a:t>
            </a:r>
          </a:p>
        </p:txBody>
      </p:sp>
      <p:graphicFrame>
        <p:nvGraphicFramePr>
          <p:cNvPr id="9" name="Content Placeholder 8">
            <a:extLst>
              <a:ext uri="{FF2B5EF4-FFF2-40B4-BE49-F238E27FC236}">
                <a16:creationId xmlns:a16="http://schemas.microsoft.com/office/drawing/2014/main" id="{8B55D743-5367-EC4D-B25A-678C30E30DE3}"/>
              </a:ext>
            </a:extLst>
          </p:cNvPr>
          <p:cNvGraphicFramePr>
            <a:graphicFrameLocks noGrp="1"/>
          </p:cNvGraphicFramePr>
          <p:nvPr>
            <p:ph idx="1"/>
            <p:extLst>
              <p:ext uri="{D42A27DB-BD31-4B8C-83A1-F6EECF244321}">
                <p14:modId xmlns:p14="http://schemas.microsoft.com/office/powerpoint/2010/main" val="2366575453"/>
              </p:ext>
            </p:extLst>
          </p:nvPr>
        </p:nvGraphicFramePr>
        <p:xfrm>
          <a:off x="401636" y="1397000"/>
          <a:ext cx="6113460" cy="3760149"/>
        </p:xfrm>
        <a:graphic>
          <a:graphicData uri="http://schemas.openxmlformats.org/drawingml/2006/table">
            <a:tbl>
              <a:tblPr>
                <a:tableStyleId>{5C22544A-7EE6-4342-B048-85BDC9FD1C3A}</a:tableStyleId>
              </a:tblPr>
              <a:tblGrid>
                <a:gridCol w="416609">
                  <a:extLst>
                    <a:ext uri="{9D8B030D-6E8A-4147-A177-3AD203B41FA5}">
                      <a16:colId xmlns:a16="http://schemas.microsoft.com/office/drawing/2014/main" val="4085579856"/>
                    </a:ext>
                  </a:extLst>
                </a:gridCol>
                <a:gridCol w="416609">
                  <a:extLst>
                    <a:ext uri="{9D8B030D-6E8A-4147-A177-3AD203B41FA5}">
                      <a16:colId xmlns:a16="http://schemas.microsoft.com/office/drawing/2014/main" val="2323377819"/>
                    </a:ext>
                  </a:extLst>
                </a:gridCol>
                <a:gridCol w="708716">
                  <a:extLst>
                    <a:ext uri="{9D8B030D-6E8A-4147-A177-3AD203B41FA5}">
                      <a16:colId xmlns:a16="http://schemas.microsoft.com/office/drawing/2014/main" val="3731218150"/>
                    </a:ext>
                  </a:extLst>
                </a:gridCol>
                <a:gridCol w="925799">
                  <a:extLst>
                    <a:ext uri="{9D8B030D-6E8A-4147-A177-3AD203B41FA5}">
                      <a16:colId xmlns:a16="http://schemas.microsoft.com/office/drawing/2014/main" val="157564967"/>
                    </a:ext>
                  </a:extLst>
                </a:gridCol>
                <a:gridCol w="312855">
                  <a:extLst>
                    <a:ext uri="{9D8B030D-6E8A-4147-A177-3AD203B41FA5}">
                      <a16:colId xmlns:a16="http://schemas.microsoft.com/office/drawing/2014/main" val="3717740549"/>
                    </a:ext>
                  </a:extLst>
                </a:gridCol>
                <a:gridCol w="416609">
                  <a:extLst>
                    <a:ext uri="{9D8B030D-6E8A-4147-A177-3AD203B41FA5}">
                      <a16:colId xmlns:a16="http://schemas.microsoft.com/office/drawing/2014/main" val="486304263"/>
                    </a:ext>
                  </a:extLst>
                </a:gridCol>
                <a:gridCol w="416609">
                  <a:extLst>
                    <a:ext uri="{9D8B030D-6E8A-4147-A177-3AD203B41FA5}">
                      <a16:colId xmlns:a16="http://schemas.microsoft.com/office/drawing/2014/main" val="1306437635"/>
                    </a:ext>
                  </a:extLst>
                </a:gridCol>
                <a:gridCol w="416609">
                  <a:extLst>
                    <a:ext uri="{9D8B030D-6E8A-4147-A177-3AD203B41FA5}">
                      <a16:colId xmlns:a16="http://schemas.microsoft.com/office/drawing/2014/main" val="4265173546"/>
                    </a:ext>
                  </a:extLst>
                </a:gridCol>
                <a:gridCol w="416609">
                  <a:extLst>
                    <a:ext uri="{9D8B030D-6E8A-4147-A177-3AD203B41FA5}">
                      <a16:colId xmlns:a16="http://schemas.microsoft.com/office/drawing/2014/main" val="3142638722"/>
                    </a:ext>
                  </a:extLst>
                </a:gridCol>
                <a:gridCol w="416609">
                  <a:extLst>
                    <a:ext uri="{9D8B030D-6E8A-4147-A177-3AD203B41FA5}">
                      <a16:colId xmlns:a16="http://schemas.microsoft.com/office/drawing/2014/main" val="421700473"/>
                    </a:ext>
                  </a:extLst>
                </a:gridCol>
                <a:gridCol w="416609">
                  <a:extLst>
                    <a:ext uri="{9D8B030D-6E8A-4147-A177-3AD203B41FA5}">
                      <a16:colId xmlns:a16="http://schemas.microsoft.com/office/drawing/2014/main" val="905000264"/>
                    </a:ext>
                  </a:extLst>
                </a:gridCol>
                <a:gridCol w="416609">
                  <a:extLst>
                    <a:ext uri="{9D8B030D-6E8A-4147-A177-3AD203B41FA5}">
                      <a16:colId xmlns:a16="http://schemas.microsoft.com/office/drawing/2014/main" val="2904284671"/>
                    </a:ext>
                  </a:extLst>
                </a:gridCol>
                <a:gridCol w="416609">
                  <a:extLst>
                    <a:ext uri="{9D8B030D-6E8A-4147-A177-3AD203B41FA5}">
                      <a16:colId xmlns:a16="http://schemas.microsoft.com/office/drawing/2014/main" val="1860161850"/>
                    </a:ext>
                  </a:extLst>
                </a:gridCol>
              </a:tblGrid>
              <a:tr h="261467">
                <a:tc>
                  <a:txBody>
                    <a:bodyPr/>
                    <a:lstStyle/>
                    <a:p>
                      <a:pPr algn="ctr" fontAlgn="ctr"/>
                      <a:r>
                        <a:rPr lang="en-US" sz="800" u="none" strike="noStrike">
                          <a:effectLst/>
                        </a:rPr>
                        <a:t>Iteration</a:t>
                      </a:r>
                      <a:endParaRPr lang="en-US" sz="800" b="0" i="0" u="none" strike="noStrike">
                        <a:solidFill>
                          <a:srgbClr val="000000"/>
                        </a:solidFill>
                        <a:effectLst/>
                        <a:latin typeface="Calibri" panose="020F0502020204030204" pitchFamily="34" charset="0"/>
                      </a:endParaRPr>
                    </a:p>
                  </a:txBody>
                  <a:tcPr marL="6072" marR="6072" marT="6072" marB="0" anchor="ctr"/>
                </a:tc>
                <a:tc>
                  <a:txBody>
                    <a:bodyPr/>
                    <a:lstStyle/>
                    <a:p>
                      <a:pPr algn="ctr" fontAlgn="ctr"/>
                      <a:r>
                        <a:rPr lang="en-US" sz="800" u="none" strike="noStrike" dirty="0">
                          <a:effectLst/>
                        </a:rPr>
                        <a:t>Model</a:t>
                      </a:r>
                      <a:endParaRPr lang="en-US" sz="800" b="0" i="0" u="none" strike="noStrike" dirty="0">
                        <a:solidFill>
                          <a:srgbClr val="000000"/>
                        </a:solidFill>
                        <a:effectLst/>
                        <a:latin typeface="Calibri" panose="020F0502020204030204" pitchFamily="34" charset="0"/>
                      </a:endParaRPr>
                    </a:p>
                  </a:txBody>
                  <a:tcPr marL="6072" marR="6072" marT="6072" marB="0" anchor="ctr"/>
                </a:tc>
                <a:tc>
                  <a:txBody>
                    <a:bodyPr/>
                    <a:lstStyle/>
                    <a:p>
                      <a:pPr algn="ctr" fontAlgn="ctr"/>
                      <a:r>
                        <a:rPr lang="en-US" sz="800" u="none" strike="noStrike">
                          <a:effectLst/>
                        </a:rPr>
                        <a:t>Fixed Effect</a:t>
                      </a:r>
                      <a:endParaRPr lang="en-US" sz="800" b="0" i="0" u="none" strike="noStrike">
                        <a:solidFill>
                          <a:srgbClr val="000000"/>
                        </a:solidFill>
                        <a:effectLst/>
                        <a:latin typeface="Calibri" panose="020F0502020204030204" pitchFamily="34" charset="0"/>
                      </a:endParaRPr>
                    </a:p>
                  </a:txBody>
                  <a:tcPr marL="6072" marR="6072" marT="6072" marB="0" anchor="ctr"/>
                </a:tc>
                <a:tc>
                  <a:txBody>
                    <a:bodyPr/>
                    <a:lstStyle/>
                    <a:p>
                      <a:pPr algn="ctr" fontAlgn="ctr"/>
                      <a:r>
                        <a:rPr lang="en-US" sz="800" u="none" strike="noStrike">
                          <a:effectLst/>
                        </a:rPr>
                        <a:t>Random Effect</a:t>
                      </a:r>
                      <a:endParaRPr lang="en-US" sz="800" b="0" i="0" u="none" strike="noStrike">
                        <a:solidFill>
                          <a:srgbClr val="000000"/>
                        </a:solidFill>
                        <a:effectLst/>
                        <a:latin typeface="Calibri" panose="020F0502020204030204" pitchFamily="34" charset="0"/>
                      </a:endParaRPr>
                    </a:p>
                  </a:txBody>
                  <a:tcPr marL="6072" marR="6072" marT="6072" marB="0" anchor="ctr"/>
                </a:tc>
                <a:tc>
                  <a:txBody>
                    <a:bodyPr/>
                    <a:lstStyle/>
                    <a:p>
                      <a:pPr algn="ctr" fontAlgn="ctr"/>
                      <a:r>
                        <a:rPr lang="en-US" sz="800" u="none" strike="noStrike">
                          <a:effectLst/>
                        </a:rPr>
                        <a:t>RE VAR</a:t>
                      </a:r>
                      <a:endParaRPr lang="en-US" sz="800" b="0" i="0" u="none" strike="noStrike">
                        <a:solidFill>
                          <a:srgbClr val="000000"/>
                        </a:solidFill>
                        <a:effectLst/>
                        <a:latin typeface="Calibri" panose="020F0502020204030204" pitchFamily="34" charset="0"/>
                      </a:endParaRPr>
                    </a:p>
                  </a:txBody>
                  <a:tcPr marL="6072" marR="6072" marT="6072" marB="0" anchor="ctr"/>
                </a:tc>
                <a:tc>
                  <a:txBody>
                    <a:bodyPr/>
                    <a:lstStyle/>
                    <a:p>
                      <a:pPr algn="ctr" fontAlgn="ctr"/>
                      <a:r>
                        <a:rPr lang="en-US" sz="800" u="none" strike="noStrike">
                          <a:effectLst/>
                        </a:rPr>
                        <a:t>RMSE</a:t>
                      </a:r>
                      <a:endParaRPr lang="en-US" sz="800" b="0" i="0" u="none" strike="noStrike">
                        <a:solidFill>
                          <a:srgbClr val="000000"/>
                        </a:solidFill>
                        <a:effectLst/>
                        <a:latin typeface="Calibri" panose="020F0502020204030204" pitchFamily="34" charset="0"/>
                      </a:endParaRPr>
                    </a:p>
                  </a:txBody>
                  <a:tcPr marL="6072" marR="6072" marT="6072" marB="0" anchor="ctr"/>
                </a:tc>
                <a:tc>
                  <a:txBody>
                    <a:bodyPr/>
                    <a:lstStyle/>
                    <a:p>
                      <a:pPr algn="ctr" fontAlgn="ctr"/>
                      <a:r>
                        <a:rPr lang="en-US" sz="800" u="none" strike="noStrike">
                          <a:effectLst/>
                        </a:rPr>
                        <a:t>ICC</a:t>
                      </a:r>
                      <a:endParaRPr lang="en-US" sz="800" b="0" i="0" u="none" strike="noStrike">
                        <a:solidFill>
                          <a:srgbClr val="000000"/>
                        </a:solidFill>
                        <a:effectLst/>
                        <a:latin typeface="Calibri" panose="020F0502020204030204" pitchFamily="34" charset="0"/>
                      </a:endParaRPr>
                    </a:p>
                  </a:txBody>
                  <a:tcPr marL="6072" marR="6072" marT="6072" marB="0" anchor="ctr"/>
                </a:tc>
                <a:tc>
                  <a:txBody>
                    <a:bodyPr/>
                    <a:lstStyle/>
                    <a:p>
                      <a:pPr algn="ctr" fontAlgn="ctr"/>
                      <a:r>
                        <a:rPr lang="en-US" sz="800" u="none" strike="noStrike">
                          <a:effectLst/>
                        </a:rPr>
                        <a:t>Likelihood</a:t>
                      </a:r>
                      <a:endParaRPr lang="en-US" sz="800" b="0" i="0" u="none" strike="noStrike">
                        <a:solidFill>
                          <a:srgbClr val="000000"/>
                        </a:solidFill>
                        <a:effectLst/>
                        <a:latin typeface="Calibri" panose="020F0502020204030204" pitchFamily="34" charset="0"/>
                      </a:endParaRPr>
                    </a:p>
                  </a:txBody>
                  <a:tcPr marL="6072" marR="6072" marT="6072" marB="0" anchor="ctr"/>
                </a:tc>
                <a:tc>
                  <a:txBody>
                    <a:bodyPr/>
                    <a:lstStyle/>
                    <a:p>
                      <a:pPr algn="ctr" fontAlgn="ctr"/>
                      <a:r>
                        <a:rPr lang="en-US" sz="800" u="none" strike="noStrike">
                          <a:effectLst/>
                        </a:rPr>
                        <a:t>LE Min</a:t>
                      </a:r>
                      <a:endParaRPr lang="en-US" sz="800" b="0" i="0" u="none" strike="noStrike">
                        <a:solidFill>
                          <a:srgbClr val="000000"/>
                        </a:solidFill>
                        <a:effectLst/>
                        <a:latin typeface="Calibri" panose="020F0502020204030204" pitchFamily="34" charset="0"/>
                      </a:endParaRPr>
                    </a:p>
                  </a:txBody>
                  <a:tcPr marL="6072" marR="6072" marT="6072" marB="0" anchor="ctr"/>
                </a:tc>
                <a:tc>
                  <a:txBody>
                    <a:bodyPr/>
                    <a:lstStyle/>
                    <a:p>
                      <a:pPr algn="ctr" fontAlgn="ctr"/>
                      <a:r>
                        <a:rPr lang="en-US" sz="800" u="none" strike="noStrike">
                          <a:effectLst/>
                        </a:rPr>
                        <a:t>LE Max</a:t>
                      </a:r>
                      <a:endParaRPr lang="en-US" sz="800" b="0" i="0" u="none" strike="noStrike">
                        <a:solidFill>
                          <a:srgbClr val="000000"/>
                        </a:solidFill>
                        <a:effectLst/>
                        <a:latin typeface="Calibri" panose="020F0502020204030204" pitchFamily="34" charset="0"/>
                      </a:endParaRPr>
                    </a:p>
                  </a:txBody>
                  <a:tcPr marL="6072" marR="6072" marT="6072" marB="0" anchor="ctr"/>
                </a:tc>
                <a:tc>
                  <a:txBody>
                    <a:bodyPr/>
                    <a:lstStyle/>
                    <a:p>
                      <a:pPr algn="ctr" fontAlgn="ctr"/>
                      <a:r>
                        <a:rPr lang="en-US" sz="800" u="none" strike="noStrike">
                          <a:effectLst/>
                        </a:rPr>
                        <a:t>LE Mean</a:t>
                      </a:r>
                      <a:endParaRPr lang="en-US" sz="800" b="0" i="0" u="none" strike="noStrike">
                        <a:solidFill>
                          <a:srgbClr val="000000"/>
                        </a:solidFill>
                        <a:effectLst/>
                        <a:latin typeface="Calibri" panose="020F0502020204030204" pitchFamily="34" charset="0"/>
                      </a:endParaRPr>
                    </a:p>
                  </a:txBody>
                  <a:tcPr marL="6072" marR="6072" marT="6072" marB="0" anchor="ctr"/>
                </a:tc>
                <a:tc>
                  <a:txBody>
                    <a:bodyPr/>
                    <a:lstStyle/>
                    <a:p>
                      <a:pPr algn="ctr" fontAlgn="ctr"/>
                      <a:r>
                        <a:rPr lang="en-US" sz="800" u="none" strike="noStrike">
                          <a:effectLst/>
                        </a:rPr>
                        <a:t>LE Std</a:t>
                      </a:r>
                      <a:endParaRPr lang="en-US" sz="800" b="0" i="0" u="none" strike="noStrike">
                        <a:solidFill>
                          <a:srgbClr val="000000"/>
                        </a:solidFill>
                        <a:effectLst/>
                        <a:latin typeface="Calibri" panose="020F0502020204030204" pitchFamily="34" charset="0"/>
                      </a:endParaRPr>
                    </a:p>
                  </a:txBody>
                  <a:tcPr marL="6072" marR="6072" marT="6072" marB="0" anchor="ctr"/>
                </a:tc>
                <a:tc>
                  <a:txBody>
                    <a:bodyPr/>
                    <a:lstStyle/>
                    <a:p>
                      <a:pPr algn="ctr" fontAlgn="ctr"/>
                      <a:r>
                        <a:rPr lang="en-US" sz="800" u="none" strike="noStrike">
                          <a:effectLst/>
                        </a:rPr>
                        <a:t>LE Var</a:t>
                      </a:r>
                      <a:endParaRPr lang="en-US" sz="800" b="0" i="0" u="none" strike="noStrike">
                        <a:solidFill>
                          <a:srgbClr val="000000"/>
                        </a:solidFill>
                        <a:effectLst/>
                        <a:latin typeface="Calibri" panose="020F0502020204030204" pitchFamily="34" charset="0"/>
                      </a:endParaRPr>
                    </a:p>
                  </a:txBody>
                  <a:tcPr marL="6072" marR="6072" marT="6072" marB="0" anchor="ctr"/>
                </a:tc>
                <a:extLst>
                  <a:ext uri="{0D108BD9-81ED-4DB2-BD59-A6C34878D82A}">
                    <a16:rowId xmlns:a16="http://schemas.microsoft.com/office/drawing/2014/main" val="2221377095"/>
                  </a:ext>
                </a:extLst>
              </a:tr>
              <a:tr h="188678">
                <a:tc>
                  <a:txBody>
                    <a:bodyPr/>
                    <a:lstStyle/>
                    <a:p>
                      <a:pPr algn="ctr" fontAlgn="ctr"/>
                      <a:r>
                        <a:rPr lang="en-US" sz="800" u="none" strike="noStrike">
                          <a:effectLst/>
                        </a:rPr>
                        <a:t>1</a:t>
                      </a:r>
                      <a:endParaRPr lang="en-US" sz="800" b="0" i="0" u="none" strike="noStrike">
                        <a:solidFill>
                          <a:srgbClr val="000000"/>
                        </a:solidFill>
                        <a:effectLst/>
                        <a:latin typeface="Calibri" panose="020F0502020204030204" pitchFamily="34" charset="0"/>
                      </a:endParaRPr>
                    </a:p>
                  </a:txBody>
                  <a:tcPr marL="6072" marR="6072" marT="6072" marB="0" anchor="ctr"/>
                </a:tc>
                <a:tc>
                  <a:txBody>
                    <a:bodyPr/>
                    <a:lstStyle/>
                    <a:p>
                      <a:pPr algn="ctr" fontAlgn="ctr"/>
                      <a:r>
                        <a:rPr lang="en-US" sz="800" u="none" strike="noStrike">
                          <a:effectLst/>
                        </a:rPr>
                        <a:t>RS</a:t>
                      </a:r>
                      <a:endParaRPr lang="en-US" sz="800" b="0" i="0" u="none" strike="noStrike">
                        <a:solidFill>
                          <a:srgbClr val="000000"/>
                        </a:solidFill>
                        <a:effectLst/>
                        <a:latin typeface="Calibri" panose="020F0502020204030204" pitchFamily="34" charset="0"/>
                      </a:endParaRPr>
                    </a:p>
                  </a:txBody>
                  <a:tcPr marL="6072" marR="6072" marT="6072" marB="0" anchor="ctr"/>
                </a:tc>
                <a:tc>
                  <a:txBody>
                    <a:bodyPr/>
                    <a:lstStyle/>
                    <a:p>
                      <a:pPr algn="ctr" fontAlgn="ctr"/>
                      <a:r>
                        <a:rPr lang="en-US" sz="800" u="none" strike="noStrike">
                          <a:effectLst/>
                        </a:rPr>
                        <a:t>Status</a:t>
                      </a:r>
                      <a:endParaRPr lang="en-US" sz="800" b="0" i="0" u="none" strike="noStrike">
                        <a:solidFill>
                          <a:srgbClr val="000000"/>
                        </a:solidFill>
                        <a:effectLst/>
                        <a:latin typeface="Calibri" panose="020F0502020204030204" pitchFamily="34" charset="0"/>
                      </a:endParaRPr>
                    </a:p>
                  </a:txBody>
                  <a:tcPr marL="6072" marR="6072" marT="6072" marB="0" anchor="ctr"/>
                </a:tc>
                <a:tc>
                  <a:txBody>
                    <a:bodyPr/>
                    <a:lstStyle/>
                    <a:p>
                      <a:pPr algn="ctr" fontAlgn="ctr"/>
                      <a:r>
                        <a:rPr lang="en-US" sz="800" u="none" strike="noStrike">
                          <a:effectLst/>
                        </a:rPr>
                        <a:t>Year</a:t>
                      </a:r>
                      <a:endParaRPr lang="en-US" sz="800" b="0" i="0" u="none" strike="noStrike">
                        <a:solidFill>
                          <a:srgbClr val="000000"/>
                        </a:solidFill>
                        <a:effectLst/>
                        <a:latin typeface="Calibri" panose="020F0502020204030204" pitchFamily="34" charset="0"/>
                      </a:endParaRPr>
                    </a:p>
                  </a:txBody>
                  <a:tcPr marL="6072" marR="6072" marT="6072" marB="0" anchor="ctr"/>
                </a:tc>
                <a:tc>
                  <a:txBody>
                    <a:bodyPr/>
                    <a:lstStyle/>
                    <a:p>
                      <a:pPr algn="ctr" fontAlgn="ctr"/>
                      <a:r>
                        <a:rPr lang="en-US" sz="800" u="none" strike="noStrike">
                          <a:effectLst/>
                        </a:rPr>
                        <a:t>0.42</a:t>
                      </a:r>
                      <a:endParaRPr lang="en-US" sz="800" b="0" i="0" u="none" strike="noStrike">
                        <a:solidFill>
                          <a:srgbClr val="000000"/>
                        </a:solidFill>
                        <a:effectLst/>
                        <a:latin typeface="Calibri" panose="020F0502020204030204" pitchFamily="34" charset="0"/>
                      </a:endParaRPr>
                    </a:p>
                  </a:txBody>
                  <a:tcPr marL="6072" marR="6072" marT="6072" marB="0" anchor="ctr"/>
                </a:tc>
                <a:tc>
                  <a:txBody>
                    <a:bodyPr/>
                    <a:lstStyle/>
                    <a:p>
                      <a:pPr algn="ctr" fontAlgn="ctr"/>
                      <a:r>
                        <a:rPr lang="en-US" sz="800" u="none" strike="noStrike">
                          <a:effectLst/>
                        </a:rPr>
                        <a:t>3.892</a:t>
                      </a:r>
                      <a:endParaRPr lang="en-US" sz="800" b="0" i="0" u="none" strike="noStrike">
                        <a:solidFill>
                          <a:srgbClr val="000000"/>
                        </a:solidFill>
                        <a:effectLst/>
                        <a:latin typeface="Calibri" panose="020F0502020204030204" pitchFamily="34" charset="0"/>
                      </a:endParaRPr>
                    </a:p>
                  </a:txBody>
                  <a:tcPr marL="6072" marR="6072" marT="6072" marB="0" anchor="ctr"/>
                </a:tc>
                <a:tc>
                  <a:txBody>
                    <a:bodyPr/>
                    <a:lstStyle/>
                    <a:p>
                      <a:pPr algn="ctr" fontAlgn="ctr"/>
                      <a:r>
                        <a:rPr lang="en-US" sz="800" u="none" strike="noStrike">
                          <a:effectLst/>
                        </a:rPr>
                        <a:t>0.025</a:t>
                      </a:r>
                      <a:endParaRPr lang="en-US" sz="800" b="0" i="0" u="none" strike="noStrike">
                        <a:solidFill>
                          <a:srgbClr val="000000"/>
                        </a:solidFill>
                        <a:effectLst/>
                        <a:latin typeface="Calibri" panose="020F0502020204030204" pitchFamily="34" charset="0"/>
                      </a:endParaRPr>
                    </a:p>
                  </a:txBody>
                  <a:tcPr marL="6072" marR="6072" marT="6072" marB="0" anchor="ctr"/>
                </a:tc>
                <a:tc>
                  <a:txBody>
                    <a:bodyPr/>
                    <a:lstStyle/>
                    <a:p>
                      <a:pPr algn="ctr" fontAlgn="ctr"/>
                      <a:r>
                        <a:rPr lang="en-US" sz="800" u="none" strike="noStrike">
                          <a:effectLst/>
                        </a:rPr>
                        <a:t>-6386.5</a:t>
                      </a:r>
                      <a:endParaRPr lang="en-US" sz="800" b="0" i="0" u="none" strike="noStrike">
                        <a:solidFill>
                          <a:srgbClr val="000000"/>
                        </a:solidFill>
                        <a:effectLst/>
                        <a:latin typeface="Calibri" panose="020F0502020204030204" pitchFamily="34" charset="0"/>
                      </a:endParaRPr>
                    </a:p>
                  </a:txBody>
                  <a:tcPr marL="6072" marR="6072" marT="6072" marB="0" anchor="ctr"/>
                </a:tc>
                <a:tc>
                  <a:txBody>
                    <a:bodyPr/>
                    <a:lstStyle/>
                    <a:p>
                      <a:pPr algn="ctr" fontAlgn="ctr"/>
                      <a:r>
                        <a:rPr lang="en-US" sz="800" u="none" strike="noStrike">
                          <a:effectLst/>
                        </a:rPr>
                        <a:t>40.3</a:t>
                      </a:r>
                      <a:endParaRPr lang="en-US" sz="800" b="0" i="0" u="none" strike="noStrike">
                        <a:solidFill>
                          <a:srgbClr val="000000"/>
                        </a:solidFill>
                        <a:effectLst/>
                        <a:latin typeface="Calibri" panose="020F0502020204030204" pitchFamily="34" charset="0"/>
                      </a:endParaRPr>
                    </a:p>
                  </a:txBody>
                  <a:tcPr marL="6072" marR="6072" marT="6072" marB="0" anchor="ctr"/>
                </a:tc>
                <a:tc>
                  <a:txBody>
                    <a:bodyPr/>
                    <a:lstStyle/>
                    <a:p>
                      <a:pPr algn="ctr" fontAlgn="ctr"/>
                      <a:r>
                        <a:rPr lang="en-US" sz="800" u="none" strike="noStrike">
                          <a:effectLst/>
                        </a:rPr>
                        <a:t>88.9</a:t>
                      </a:r>
                      <a:endParaRPr lang="en-US" sz="800" b="0" i="0" u="none" strike="noStrike">
                        <a:solidFill>
                          <a:srgbClr val="000000"/>
                        </a:solidFill>
                        <a:effectLst/>
                        <a:latin typeface="Calibri" panose="020F0502020204030204" pitchFamily="34" charset="0"/>
                      </a:endParaRPr>
                    </a:p>
                  </a:txBody>
                  <a:tcPr marL="6072" marR="6072" marT="6072" marB="0" anchor="ctr"/>
                </a:tc>
                <a:tc>
                  <a:txBody>
                    <a:bodyPr/>
                    <a:lstStyle/>
                    <a:p>
                      <a:pPr algn="ctr" fontAlgn="ctr"/>
                      <a:r>
                        <a:rPr lang="en-US" sz="800" u="none" strike="noStrike">
                          <a:effectLst/>
                        </a:rPr>
                        <a:t>70.7</a:t>
                      </a:r>
                      <a:endParaRPr lang="en-US" sz="800" b="0" i="0" u="none" strike="noStrike">
                        <a:solidFill>
                          <a:srgbClr val="000000"/>
                        </a:solidFill>
                        <a:effectLst/>
                        <a:latin typeface="Calibri" panose="020F0502020204030204" pitchFamily="34" charset="0"/>
                      </a:endParaRPr>
                    </a:p>
                  </a:txBody>
                  <a:tcPr marL="6072" marR="6072" marT="6072" marB="0" anchor="ctr"/>
                </a:tc>
                <a:tc>
                  <a:txBody>
                    <a:bodyPr/>
                    <a:lstStyle/>
                    <a:p>
                      <a:pPr algn="ctr" fontAlgn="ctr"/>
                      <a:r>
                        <a:rPr lang="en-US" sz="800" u="none" strike="noStrike">
                          <a:effectLst/>
                        </a:rPr>
                        <a:t>7.319</a:t>
                      </a:r>
                      <a:endParaRPr lang="en-US" sz="800" b="0" i="0" u="none" strike="noStrike">
                        <a:solidFill>
                          <a:srgbClr val="000000"/>
                        </a:solidFill>
                        <a:effectLst/>
                        <a:latin typeface="Calibri" panose="020F0502020204030204" pitchFamily="34" charset="0"/>
                      </a:endParaRPr>
                    </a:p>
                  </a:txBody>
                  <a:tcPr marL="6072" marR="6072" marT="6072" marB="0" anchor="ctr"/>
                </a:tc>
                <a:tc>
                  <a:txBody>
                    <a:bodyPr/>
                    <a:lstStyle/>
                    <a:p>
                      <a:pPr algn="ctr" fontAlgn="ctr"/>
                      <a:r>
                        <a:rPr lang="en-US" sz="800" u="none" strike="noStrike">
                          <a:effectLst/>
                        </a:rPr>
                        <a:t>53.572</a:t>
                      </a:r>
                      <a:endParaRPr lang="en-US" sz="800" b="0" i="0" u="none" strike="noStrike">
                        <a:solidFill>
                          <a:srgbClr val="000000"/>
                        </a:solidFill>
                        <a:effectLst/>
                        <a:latin typeface="Calibri" panose="020F0502020204030204" pitchFamily="34" charset="0"/>
                      </a:endParaRPr>
                    </a:p>
                  </a:txBody>
                  <a:tcPr marL="6072" marR="6072" marT="6072" marB="0" anchor="ctr"/>
                </a:tc>
                <a:extLst>
                  <a:ext uri="{0D108BD9-81ED-4DB2-BD59-A6C34878D82A}">
                    <a16:rowId xmlns:a16="http://schemas.microsoft.com/office/drawing/2014/main" val="2870621976"/>
                  </a:ext>
                </a:extLst>
              </a:tr>
              <a:tr h="188678">
                <a:tc>
                  <a:txBody>
                    <a:bodyPr/>
                    <a:lstStyle/>
                    <a:p>
                      <a:pPr algn="ctr" fontAlgn="ctr"/>
                      <a:r>
                        <a:rPr lang="en-US" sz="800" u="none" strike="noStrike">
                          <a:effectLst/>
                        </a:rPr>
                        <a:t>2</a:t>
                      </a:r>
                      <a:endParaRPr lang="en-US" sz="800" b="0" i="0" u="none" strike="noStrike">
                        <a:solidFill>
                          <a:srgbClr val="000000"/>
                        </a:solidFill>
                        <a:effectLst/>
                        <a:latin typeface="Calibri" panose="020F0502020204030204" pitchFamily="34" charset="0"/>
                      </a:endParaRPr>
                    </a:p>
                  </a:txBody>
                  <a:tcPr marL="6072" marR="6072" marT="6072" marB="0" anchor="ctr"/>
                </a:tc>
                <a:tc>
                  <a:txBody>
                    <a:bodyPr/>
                    <a:lstStyle/>
                    <a:p>
                      <a:pPr algn="ctr" fontAlgn="ctr"/>
                      <a:r>
                        <a:rPr lang="en-US" sz="800" u="none" strike="noStrike">
                          <a:effectLst/>
                        </a:rPr>
                        <a:t>RS</a:t>
                      </a:r>
                      <a:endParaRPr lang="en-US" sz="800" b="0" i="0" u="none" strike="noStrike">
                        <a:solidFill>
                          <a:srgbClr val="000000"/>
                        </a:solidFill>
                        <a:effectLst/>
                        <a:latin typeface="Calibri" panose="020F0502020204030204" pitchFamily="34" charset="0"/>
                      </a:endParaRPr>
                    </a:p>
                  </a:txBody>
                  <a:tcPr marL="6072" marR="6072" marT="6072" marB="0" anchor="ctr"/>
                </a:tc>
                <a:tc>
                  <a:txBody>
                    <a:bodyPr/>
                    <a:lstStyle/>
                    <a:p>
                      <a:pPr algn="ctr" fontAlgn="ctr"/>
                      <a:r>
                        <a:rPr lang="en-US" sz="800" u="none" strike="noStrike">
                          <a:effectLst/>
                        </a:rPr>
                        <a:t>world</a:t>
                      </a:r>
                      <a:endParaRPr lang="en-US" sz="800" b="0" i="0" u="none" strike="noStrike">
                        <a:solidFill>
                          <a:srgbClr val="000000"/>
                        </a:solidFill>
                        <a:effectLst/>
                        <a:latin typeface="Calibri" panose="020F0502020204030204" pitchFamily="34" charset="0"/>
                      </a:endParaRPr>
                    </a:p>
                  </a:txBody>
                  <a:tcPr marL="6072" marR="6072" marT="6072" marB="0" anchor="ctr"/>
                </a:tc>
                <a:tc>
                  <a:txBody>
                    <a:bodyPr/>
                    <a:lstStyle/>
                    <a:p>
                      <a:pPr algn="ctr" fontAlgn="ctr"/>
                      <a:r>
                        <a:rPr lang="en-US" sz="800" u="none" strike="noStrike">
                          <a:effectLst/>
                        </a:rPr>
                        <a:t>Year</a:t>
                      </a:r>
                      <a:endParaRPr lang="en-US" sz="800" b="0" i="0" u="none" strike="noStrike">
                        <a:solidFill>
                          <a:srgbClr val="000000"/>
                        </a:solidFill>
                        <a:effectLst/>
                        <a:latin typeface="Calibri" panose="020F0502020204030204" pitchFamily="34" charset="0"/>
                      </a:endParaRPr>
                    </a:p>
                  </a:txBody>
                  <a:tcPr marL="6072" marR="6072" marT="6072" marB="0" anchor="ctr"/>
                </a:tc>
                <a:tc>
                  <a:txBody>
                    <a:bodyPr/>
                    <a:lstStyle/>
                    <a:p>
                      <a:pPr algn="ctr" fontAlgn="ctr"/>
                      <a:r>
                        <a:rPr lang="en-US" sz="800" u="none" strike="noStrike">
                          <a:effectLst/>
                        </a:rPr>
                        <a:t>0.12</a:t>
                      </a:r>
                      <a:endParaRPr lang="en-US" sz="800" b="0" i="0" u="none" strike="noStrike">
                        <a:solidFill>
                          <a:srgbClr val="000000"/>
                        </a:solidFill>
                        <a:effectLst/>
                        <a:latin typeface="Calibri" panose="020F0502020204030204" pitchFamily="34" charset="0"/>
                      </a:endParaRPr>
                    </a:p>
                  </a:txBody>
                  <a:tcPr marL="6072" marR="6072" marT="6072" marB="0" anchor="ctr"/>
                </a:tc>
                <a:tc>
                  <a:txBody>
                    <a:bodyPr/>
                    <a:lstStyle/>
                    <a:p>
                      <a:pPr algn="ctr" fontAlgn="ctr"/>
                      <a:r>
                        <a:rPr lang="en-US" sz="800" u="none" strike="noStrike">
                          <a:effectLst/>
                        </a:rPr>
                        <a:t>2.662</a:t>
                      </a:r>
                      <a:endParaRPr lang="en-US" sz="800" b="0" i="0" u="none" strike="noStrike">
                        <a:solidFill>
                          <a:srgbClr val="000000"/>
                        </a:solidFill>
                        <a:effectLst/>
                        <a:latin typeface="Calibri" panose="020F0502020204030204" pitchFamily="34" charset="0"/>
                      </a:endParaRPr>
                    </a:p>
                  </a:txBody>
                  <a:tcPr marL="6072" marR="6072" marT="6072" marB="0" anchor="ctr"/>
                </a:tc>
                <a:tc>
                  <a:txBody>
                    <a:bodyPr/>
                    <a:lstStyle/>
                    <a:p>
                      <a:pPr algn="ctr" fontAlgn="ctr"/>
                      <a:r>
                        <a:rPr lang="en-US" sz="800" u="none" strike="noStrike">
                          <a:effectLst/>
                        </a:rPr>
                        <a:t>0.015</a:t>
                      </a:r>
                      <a:endParaRPr lang="en-US" sz="800" b="0" i="0" u="none" strike="noStrike">
                        <a:solidFill>
                          <a:srgbClr val="000000"/>
                        </a:solidFill>
                        <a:effectLst/>
                        <a:latin typeface="Calibri" panose="020F0502020204030204" pitchFamily="34" charset="0"/>
                      </a:endParaRPr>
                    </a:p>
                  </a:txBody>
                  <a:tcPr marL="6072" marR="6072" marT="6072" marB="0" anchor="ctr"/>
                </a:tc>
                <a:tc>
                  <a:txBody>
                    <a:bodyPr/>
                    <a:lstStyle/>
                    <a:p>
                      <a:pPr algn="ctr" fontAlgn="ctr"/>
                      <a:r>
                        <a:rPr lang="en-US" sz="800" u="none" strike="noStrike">
                          <a:effectLst/>
                        </a:rPr>
                        <a:t>-5521.4</a:t>
                      </a:r>
                      <a:endParaRPr lang="en-US" sz="800" b="0" i="0" u="none" strike="noStrike">
                        <a:solidFill>
                          <a:srgbClr val="000000"/>
                        </a:solidFill>
                        <a:effectLst/>
                        <a:latin typeface="Calibri" panose="020F0502020204030204" pitchFamily="34" charset="0"/>
                      </a:endParaRPr>
                    </a:p>
                  </a:txBody>
                  <a:tcPr marL="6072" marR="6072" marT="6072" marB="0" anchor="ctr"/>
                </a:tc>
                <a:tc>
                  <a:txBody>
                    <a:bodyPr/>
                    <a:lstStyle/>
                    <a:p>
                      <a:pPr algn="ctr" fontAlgn="ctr"/>
                      <a:r>
                        <a:rPr lang="en-US" sz="800" u="none" strike="noStrike">
                          <a:effectLst/>
                        </a:rPr>
                        <a:t>44.7</a:t>
                      </a:r>
                      <a:endParaRPr lang="en-US" sz="800" b="0" i="0" u="none" strike="noStrike">
                        <a:solidFill>
                          <a:srgbClr val="000000"/>
                        </a:solidFill>
                        <a:effectLst/>
                        <a:latin typeface="Calibri" panose="020F0502020204030204" pitchFamily="34" charset="0"/>
                      </a:endParaRPr>
                    </a:p>
                  </a:txBody>
                  <a:tcPr marL="6072" marR="6072" marT="6072" marB="0" anchor="ctr"/>
                </a:tc>
                <a:tc>
                  <a:txBody>
                    <a:bodyPr/>
                    <a:lstStyle/>
                    <a:p>
                      <a:pPr algn="ctr" fontAlgn="ctr"/>
                      <a:r>
                        <a:rPr lang="en-US" sz="800" u="none" strike="noStrike">
                          <a:effectLst/>
                        </a:rPr>
                        <a:t>85.2</a:t>
                      </a:r>
                      <a:endParaRPr lang="en-US" sz="800" b="0" i="0" u="none" strike="noStrike">
                        <a:solidFill>
                          <a:srgbClr val="000000"/>
                        </a:solidFill>
                        <a:effectLst/>
                        <a:latin typeface="Calibri" panose="020F0502020204030204" pitchFamily="34" charset="0"/>
                      </a:endParaRPr>
                    </a:p>
                  </a:txBody>
                  <a:tcPr marL="6072" marR="6072" marT="6072" marB="0" anchor="ctr"/>
                </a:tc>
                <a:tc>
                  <a:txBody>
                    <a:bodyPr/>
                    <a:lstStyle/>
                    <a:p>
                      <a:pPr algn="ctr" fontAlgn="ctr"/>
                      <a:r>
                        <a:rPr lang="en-US" sz="800" u="none" strike="noStrike">
                          <a:effectLst/>
                        </a:rPr>
                        <a:t>70.7</a:t>
                      </a:r>
                      <a:endParaRPr lang="en-US" sz="800" b="0" i="0" u="none" strike="noStrike">
                        <a:solidFill>
                          <a:srgbClr val="000000"/>
                        </a:solidFill>
                        <a:effectLst/>
                        <a:latin typeface="Calibri" panose="020F0502020204030204" pitchFamily="34" charset="0"/>
                      </a:endParaRPr>
                    </a:p>
                  </a:txBody>
                  <a:tcPr marL="6072" marR="6072" marT="6072" marB="0" anchor="ctr"/>
                </a:tc>
                <a:tc>
                  <a:txBody>
                    <a:bodyPr/>
                    <a:lstStyle/>
                    <a:p>
                      <a:pPr algn="ctr" fontAlgn="ctr"/>
                      <a:r>
                        <a:rPr lang="en-US" sz="800" u="none" strike="noStrike">
                          <a:effectLst/>
                        </a:rPr>
                        <a:t>7.942</a:t>
                      </a:r>
                      <a:endParaRPr lang="en-US" sz="800" b="0" i="0" u="none" strike="noStrike">
                        <a:solidFill>
                          <a:srgbClr val="000000"/>
                        </a:solidFill>
                        <a:effectLst/>
                        <a:latin typeface="Calibri" panose="020F0502020204030204" pitchFamily="34" charset="0"/>
                      </a:endParaRPr>
                    </a:p>
                  </a:txBody>
                  <a:tcPr marL="6072" marR="6072" marT="6072" marB="0" anchor="ctr"/>
                </a:tc>
                <a:tc>
                  <a:txBody>
                    <a:bodyPr/>
                    <a:lstStyle/>
                    <a:p>
                      <a:pPr algn="ctr" fontAlgn="ctr"/>
                      <a:r>
                        <a:rPr lang="en-US" sz="800" u="none" strike="noStrike">
                          <a:effectLst/>
                        </a:rPr>
                        <a:t>63.073</a:t>
                      </a:r>
                      <a:endParaRPr lang="en-US" sz="800" b="0" i="0" u="none" strike="noStrike">
                        <a:solidFill>
                          <a:srgbClr val="000000"/>
                        </a:solidFill>
                        <a:effectLst/>
                        <a:latin typeface="Calibri" panose="020F0502020204030204" pitchFamily="34" charset="0"/>
                      </a:endParaRPr>
                    </a:p>
                  </a:txBody>
                  <a:tcPr marL="6072" marR="6072" marT="6072" marB="0" anchor="ctr"/>
                </a:tc>
                <a:extLst>
                  <a:ext uri="{0D108BD9-81ED-4DB2-BD59-A6C34878D82A}">
                    <a16:rowId xmlns:a16="http://schemas.microsoft.com/office/drawing/2014/main" val="4244225927"/>
                  </a:ext>
                </a:extLst>
              </a:tr>
              <a:tr h="188678">
                <a:tc>
                  <a:txBody>
                    <a:bodyPr/>
                    <a:lstStyle/>
                    <a:p>
                      <a:pPr algn="ctr" fontAlgn="ctr"/>
                      <a:r>
                        <a:rPr lang="en-US" sz="800" u="none" strike="noStrike">
                          <a:effectLst/>
                        </a:rPr>
                        <a:t>3</a:t>
                      </a:r>
                      <a:endParaRPr lang="en-US" sz="800" b="0" i="0" u="none" strike="noStrike">
                        <a:solidFill>
                          <a:srgbClr val="000000"/>
                        </a:solidFill>
                        <a:effectLst/>
                        <a:latin typeface="Calibri" panose="020F0502020204030204" pitchFamily="34" charset="0"/>
                      </a:endParaRPr>
                    </a:p>
                  </a:txBody>
                  <a:tcPr marL="6072" marR="6072" marT="6072" marB="0" anchor="ctr"/>
                </a:tc>
                <a:tc>
                  <a:txBody>
                    <a:bodyPr/>
                    <a:lstStyle/>
                    <a:p>
                      <a:pPr algn="ctr" fontAlgn="ctr"/>
                      <a:r>
                        <a:rPr lang="en-US" sz="800" u="none" strike="noStrike">
                          <a:effectLst/>
                        </a:rPr>
                        <a:t>RS</a:t>
                      </a:r>
                      <a:endParaRPr lang="en-US" sz="800" b="0" i="0" u="none" strike="noStrike">
                        <a:solidFill>
                          <a:srgbClr val="000000"/>
                        </a:solidFill>
                        <a:effectLst/>
                        <a:latin typeface="Calibri" panose="020F0502020204030204" pitchFamily="34" charset="0"/>
                      </a:endParaRPr>
                    </a:p>
                  </a:txBody>
                  <a:tcPr marL="6072" marR="6072" marT="6072" marB="0" anchor="ctr"/>
                </a:tc>
                <a:tc>
                  <a:txBody>
                    <a:bodyPr/>
                    <a:lstStyle/>
                    <a:p>
                      <a:pPr algn="ctr" fontAlgn="ctr"/>
                      <a:r>
                        <a:rPr lang="en-US" sz="800" u="none" strike="noStrike">
                          <a:effectLst/>
                        </a:rPr>
                        <a:t>Year</a:t>
                      </a:r>
                      <a:endParaRPr lang="en-US" sz="800" b="0" i="0" u="none" strike="noStrike">
                        <a:solidFill>
                          <a:srgbClr val="000000"/>
                        </a:solidFill>
                        <a:effectLst/>
                        <a:latin typeface="Calibri" panose="020F0502020204030204" pitchFamily="34" charset="0"/>
                      </a:endParaRPr>
                    </a:p>
                  </a:txBody>
                  <a:tcPr marL="6072" marR="6072" marT="6072" marB="0" anchor="ctr"/>
                </a:tc>
                <a:tc>
                  <a:txBody>
                    <a:bodyPr/>
                    <a:lstStyle/>
                    <a:p>
                      <a:pPr algn="ctr" fontAlgn="ctr"/>
                      <a:r>
                        <a:rPr lang="en-US" sz="800" u="none" strike="noStrike">
                          <a:effectLst/>
                        </a:rPr>
                        <a:t>Status</a:t>
                      </a:r>
                      <a:endParaRPr lang="en-US" sz="800" b="0" i="0" u="none" strike="noStrike">
                        <a:solidFill>
                          <a:srgbClr val="000000"/>
                        </a:solidFill>
                        <a:effectLst/>
                        <a:latin typeface="Calibri" panose="020F0502020204030204" pitchFamily="34" charset="0"/>
                      </a:endParaRPr>
                    </a:p>
                  </a:txBody>
                  <a:tcPr marL="6072" marR="6072" marT="6072" marB="0" anchor="ctr"/>
                </a:tc>
                <a:tc>
                  <a:txBody>
                    <a:bodyPr/>
                    <a:lstStyle/>
                    <a:p>
                      <a:pPr algn="ctr" fontAlgn="ctr"/>
                      <a:r>
                        <a:rPr lang="en-US" sz="800" u="none" strike="noStrike">
                          <a:effectLst/>
                        </a:rPr>
                        <a:t>115.4</a:t>
                      </a:r>
                      <a:endParaRPr lang="en-US" sz="800" b="0" i="0" u="none" strike="noStrike">
                        <a:solidFill>
                          <a:srgbClr val="000000"/>
                        </a:solidFill>
                        <a:effectLst/>
                        <a:latin typeface="Calibri" panose="020F0502020204030204" pitchFamily="34" charset="0"/>
                      </a:endParaRPr>
                    </a:p>
                  </a:txBody>
                  <a:tcPr marL="6072" marR="6072" marT="6072" marB="0" anchor="ctr"/>
                </a:tc>
                <a:tc>
                  <a:txBody>
                    <a:bodyPr/>
                    <a:lstStyle/>
                    <a:p>
                      <a:pPr algn="ctr" fontAlgn="ctr"/>
                      <a:r>
                        <a:rPr lang="en-US" sz="800" u="none" strike="noStrike">
                          <a:effectLst/>
                        </a:rPr>
                        <a:t>7.284</a:t>
                      </a:r>
                      <a:endParaRPr lang="en-US" sz="800" b="0" i="0" u="none" strike="noStrike">
                        <a:solidFill>
                          <a:srgbClr val="000000"/>
                        </a:solidFill>
                        <a:effectLst/>
                        <a:latin typeface="Calibri" panose="020F0502020204030204" pitchFamily="34" charset="0"/>
                      </a:endParaRPr>
                    </a:p>
                  </a:txBody>
                  <a:tcPr marL="6072" marR="6072" marT="6072" marB="0" anchor="ctr"/>
                </a:tc>
                <a:tc>
                  <a:txBody>
                    <a:bodyPr/>
                    <a:lstStyle/>
                    <a:p>
                      <a:pPr algn="ctr" fontAlgn="ctr"/>
                      <a:r>
                        <a:rPr lang="en-US" sz="800" u="none" strike="noStrike">
                          <a:effectLst/>
                        </a:rPr>
                        <a:t>0.682</a:t>
                      </a:r>
                      <a:endParaRPr lang="en-US" sz="800" b="0" i="0" u="none" strike="noStrike">
                        <a:solidFill>
                          <a:srgbClr val="000000"/>
                        </a:solidFill>
                        <a:effectLst/>
                        <a:latin typeface="Calibri" panose="020F0502020204030204" pitchFamily="34" charset="0"/>
                      </a:endParaRPr>
                    </a:p>
                  </a:txBody>
                  <a:tcPr marL="6072" marR="6072" marT="6072" marB="0" anchor="ctr"/>
                </a:tc>
                <a:tc>
                  <a:txBody>
                    <a:bodyPr/>
                    <a:lstStyle/>
                    <a:p>
                      <a:pPr algn="ctr" fontAlgn="ctr"/>
                      <a:r>
                        <a:rPr lang="en-US" sz="800" u="none" strike="noStrike">
                          <a:effectLst/>
                        </a:rPr>
                        <a:t>-7413.6</a:t>
                      </a:r>
                      <a:endParaRPr lang="en-US" sz="800" b="0" i="0" u="none" strike="noStrike">
                        <a:solidFill>
                          <a:srgbClr val="000000"/>
                        </a:solidFill>
                        <a:effectLst/>
                        <a:latin typeface="Calibri" panose="020F0502020204030204" pitchFamily="34" charset="0"/>
                      </a:endParaRPr>
                    </a:p>
                  </a:txBody>
                  <a:tcPr marL="6072" marR="6072" marT="6072" marB="0" anchor="ctr"/>
                </a:tc>
                <a:tc>
                  <a:txBody>
                    <a:bodyPr/>
                    <a:lstStyle/>
                    <a:p>
                      <a:pPr algn="ctr" fontAlgn="ctr"/>
                      <a:r>
                        <a:rPr lang="en-US" sz="800" u="none" strike="noStrike">
                          <a:effectLst/>
                        </a:rPr>
                        <a:t>67.2</a:t>
                      </a:r>
                      <a:endParaRPr lang="en-US" sz="800" b="0" i="0" u="none" strike="noStrike">
                        <a:solidFill>
                          <a:srgbClr val="000000"/>
                        </a:solidFill>
                        <a:effectLst/>
                        <a:latin typeface="Calibri" panose="020F0502020204030204" pitchFamily="34" charset="0"/>
                      </a:endParaRPr>
                    </a:p>
                  </a:txBody>
                  <a:tcPr marL="6072" marR="6072" marT="6072" marB="0" anchor="ctr"/>
                </a:tc>
                <a:tc>
                  <a:txBody>
                    <a:bodyPr/>
                    <a:lstStyle/>
                    <a:p>
                      <a:pPr algn="ctr" fontAlgn="ctr"/>
                      <a:r>
                        <a:rPr lang="en-US" sz="800" u="none" strike="noStrike">
                          <a:effectLst/>
                        </a:rPr>
                        <a:t>83.6</a:t>
                      </a:r>
                      <a:endParaRPr lang="en-US" sz="800" b="0" i="0" u="none" strike="noStrike">
                        <a:solidFill>
                          <a:srgbClr val="000000"/>
                        </a:solidFill>
                        <a:effectLst/>
                        <a:latin typeface="Calibri" panose="020F0502020204030204" pitchFamily="34" charset="0"/>
                      </a:endParaRPr>
                    </a:p>
                  </a:txBody>
                  <a:tcPr marL="6072" marR="6072" marT="6072" marB="0" anchor="ctr"/>
                </a:tc>
                <a:tc>
                  <a:txBody>
                    <a:bodyPr/>
                    <a:lstStyle/>
                    <a:p>
                      <a:pPr algn="ctr" fontAlgn="ctr"/>
                      <a:r>
                        <a:rPr lang="en-US" sz="800" u="none" strike="noStrike">
                          <a:effectLst/>
                        </a:rPr>
                        <a:t>70.7</a:t>
                      </a:r>
                      <a:endParaRPr lang="en-US" sz="800" b="0" i="0" u="none" strike="noStrike">
                        <a:solidFill>
                          <a:srgbClr val="000000"/>
                        </a:solidFill>
                        <a:effectLst/>
                        <a:latin typeface="Calibri" panose="020F0502020204030204" pitchFamily="34" charset="0"/>
                      </a:endParaRPr>
                    </a:p>
                  </a:txBody>
                  <a:tcPr marL="6072" marR="6072" marT="6072" marB="0" anchor="ctr"/>
                </a:tc>
                <a:tc>
                  <a:txBody>
                    <a:bodyPr/>
                    <a:lstStyle/>
                    <a:p>
                      <a:pPr algn="ctr" fontAlgn="ctr"/>
                      <a:r>
                        <a:rPr lang="en-US" sz="800" u="none" strike="noStrike">
                          <a:effectLst/>
                        </a:rPr>
                        <a:t>4.097</a:t>
                      </a:r>
                      <a:endParaRPr lang="en-US" sz="800" b="0" i="0" u="none" strike="noStrike">
                        <a:solidFill>
                          <a:srgbClr val="000000"/>
                        </a:solidFill>
                        <a:effectLst/>
                        <a:latin typeface="Calibri" panose="020F0502020204030204" pitchFamily="34" charset="0"/>
                      </a:endParaRPr>
                    </a:p>
                  </a:txBody>
                  <a:tcPr marL="6072" marR="6072" marT="6072" marB="0" anchor="ctr"/>
                </a:tc>
                <a:tc>
                  <a:txBody>
                    <a:bodyPr/>
                    <a:lstStyle/>
                    <a:p>
                      <a:pPr algn="ctr" fontAlgn="ctr"/>
                      <a:r>
                        <a:rPr lang="en-US" sz="800" u="none" strike="noStrike">
                          <a:effectLst/>
                        </a:rPr>
                        <a:t>16.787</a:t>
                      </a:r>
                      <a:endParaRPr lang="en-US" sz="800" b="0" i="0" u="none" strike="noStrike">
                        <a:solidFill>
                          <a:srgbClr val="000000"/>
                        </a:solidFill>
                        <a:effectLst/>
                        <a:latin typeface="Calibri" panose="020F0502020204030204" pitchFamily="34" charset="0"/>
                      </a:endParaRPr>
                    </a:p>
                  </a:txBody>
                  <a:tcPr marL="6072" marR="6072" marT="6072" marB="0" anchor="ctr"/>
                </a:tc>
                <a:extLst>
                  <a:ext uri="{0D108BD9-81ED-4DB2-BD59-A6C34878D82A}">
                    <a16:rowId xmlns:a16="http://schemas.microsoft.com/office/drawing/2014/main" val="3731826551"/>
                  </a:ext>
                </a:extLst>
              </a:tr>
              <a:tr h="188678">
                <a:tc>
                  <a:txBody>
                    <a:bodyPr/>
                    <a:lstStyle/>
                    <a:p>
                      <a:pPr algn="ctr" fontAlgn="ctr"/>
                      <a:r>
                        <a:rPr lang="en-US" sz="800" u="none" strike="noStrike">
                          <a:effectLst/>
                        </a:rPr>
                        <a:t>4</a:t>
                      </a:r>
                      <a:endParaRPr lang="en-US" sz="800" b="0" i="0" u="none" strike="noStrike">
                        <a:solidFill>
                          <a:srgbClr val="000000"/>
                        </a:solidFill>
                        <a:effectLst/>
                        <a:latin typeface="Calibri" panose="020F0502020204030204" pitchFamily="34" charset="0"/>
                      </a:endParaRPr>
                    </a:p>
                  </a:txBody>
                  <a:tcPr marL="6072" marR="6072" marT="6072" marB="0" anchor="ctr"/>
                </a:tc>
                <a:tc>
                  <a:txBody>
                    <a:bodyPr/>
                    <a:lstStyle/>
                    <a:p>
                      <a:pPr algn="ctr" fontAlgn="ctr"/>
                      <a:r>
                        <a:rPr lang="en-US" sz="800" u="none" strike="noStrike">
                          <a:effectLst/>
                        </a:rPr>
                        <a:t>RS</a:t>
                      </a:r>
                      <a:endParaRPr lang="en-US" sz="800" b="0" i="0" u="none" strike="noStrike">
                        <a:solidFill>
                          <a:srgbClr val="000000"/>
                        </a:solidFill>
                        <a:effectLst/>
                        <a:latin typeface="Calibri" panose="020F0502020204030204" pitchFamily="34" charset="0"/>
                      </a:endParaRPr>
                    </a:p>
                  </a:txBody>
                  <a:tcPr marL="6072" marR="6072" marT="6072" marB="0" anchor="ctr"/>
                </a:tc>
                <a:tc>
                  <a:txBody>
                    <a:bodyPr/>
                    <a:lstStyle/>
                    <a:p>
                      <a:pPr algn="ctr" fontAlgn="ctr"/>
                      <a:r>
                        <a:rPr lang="en-US" sz="800" u="none" strike="noStrike">
                          <a:effectLst/>
                        </a:rPr>
                        <a:t>Status</a:t>
                      </a:r>
                      <a:endParaRPr lang="en-US" sz="800" b="0" i="0" u="none" strike="noStrike">
                        <a:solidFill>
                          <a:srgbClr val="000000"/>
                        </a:solidFill>
                        <a:effectLst/>
                        <a:latin typeface="Calibri" panose="020F0502020204030204" pitchFamily="34" charset="0"/>
                      </a:endParaRPr>
                    </a:p>
                  </a:txBody>
                  <a:tcPr marL="6072" marR="6072" marT="6072" marB="0" anchor="ctr"/>
                </a:tc>
                <a:tc>
                  <a:txBody>
                    <a:bodyPr/>
                    <a:lstStyle/>
                    <a:p>
                      <a:pPr algn="ctr" fontAlgn="ctr"/>
                      <a:r>
                        <a:rPr lang="en-US" sz="800" u="none" strike="noStrike">
                          <a:effectLst/>
                        </a:rPr>
                        <a:t>Schooling</a:t>
                      </a:r>
                      <a:endParaRPr lang="en-US" sz="800" b="0" i="0" u="none" strike="noStrike">
                        <a:solidFill>
                          <a:srgbClr val="000000"/>
                        </a:solidFill>
                        <a:effectLst/>
                        <a:latin typeface="Calibri" panose="020F0502020204030204" pitchFamily="34" charset="0"/>
                      </a:endParaRPr>
                    </a:p>
                  </a:txBody>
                  <a:tcPr marL="6072" marR="6072" marT="6072" marB="0" anchor="ctr"/>
                </a:tc>
                <a:tc>
                  <a:txBody>
                    <a:bodyPr/>
                    <a:lstStyle/>
                    <a:p>
                      <a:pPr algn="ctr" fontAlgn="ctr"/>
                      <a:r>
                        <a:rPr lang="en-US" sz="800" u="none" strike="noStrike">
                          <a:effectLst/>
                        </a:rPr>
                        <a:t>1.83</a:t>
                      </a:r>
                      <a:endParaRPr lang="en-US" sz="800" b="0" i="0" u="none" strike="noStrike">
                        <a:solidFill>
                          <a:srgbClr val="000000"/>
                        </a:solidFill>
                        <a:effectLst/>
                        <a:latin typeface="Calibri" panose="020F0502020204030204" pitchFamily="34" charset="0"/>
                      </a:endParaRPr>
                    </a:p>
                  </a:txBody>
                  <a:tcPr marL="6072" marR="6072" marT="6072" marB="0" anchor="ctr"/>
                </a:tc>
                <a:tc>
                  <a:txBody>
                    <a:bodyPr/>
                    <a:lstStyle/>
                    <a:p>
                      <a:pPr algn="ctr" fontAlgn="ctr"/>
                      <a:r>
                        <a:rPr lang="en-US" sz="800" u="none" strike="noStrike">
                          <a:effectLst/>
                        </a:rPr>
                        <a:t>2.001</a:t>
                      </a:r>
                      <a:endParaRPr lang="en-US" sz="800" b="0" i="0" u="none" strike="noStrike">
                        <a:solidFill>
                          <a:srgbClr val="000000"/>
                        </a:solidFill>
                        <a:effectLst/>
                        <a:latin typeface="Calibri" panose="020F0502020204030204" pitchFamily="34" charset="0"/>
                      </a:endParaRPr>
                    </a:p>
                  </a:txBody>
                  <a:tcPr marL="6072" marR="6072" marT="6072" marB="0" anchor="ctr"/>
                </a:tc>
                <a:tc>
                  <a:txBody>
                    <a:bodyPr/>
                    <a:lstStyle/>
                    <a:p>
                      <a:pPr algn="ctr" fontAlgn="ctr"/>
                      <a:r>
                        <a:rPr lang="en-US" sz="800" u="none" strike="noStrike">
                          <a:effectLst/>
                        </a:rPr>
                        <a:t>0.295</a:t>
                      </a:r>
                      <a:endParaRPr lang="en-US" sz="800" b="0" i="0" u="none" strike="noStrike">
                        <a:solidFill>
                          <a:srgbClr val="000000"/>
                        </a:solidFill>
                        <a:effectLst/>
                        <a:latin typeface="Calibri" panose="020F0502020204030204" pitchFamily="34" charset="0"/>
                      </a:endParaRPr>
                    </a:p>
                  </a:txBody>
                  <a:tcPr marL="6072" marR="6072" marT="6072" marB="0" anchor="ctr"/>
                </a:tc>
                <a:tc>
                  <a:txBody>
                    <a:bodyPr/>
                    <a:lstStyle/>
                    <a:p>
                      <a:pPr algn="ctr" fontAlgn="ctr"/>
                      <a:r>
                        <a:rPr lang="en-US" sz="800" u="none" strike="noStrike">
                          <a:effectLst/>
                        </a:rPr>
                        <a:t>-5228.5</a:t>
                      </a:r>
                      <a:endParaRPr lang="en-US" sz="800" b="0" i="0" u="none" strike="noStrike">
                        <a:solidFill>
                          <a:srgbClr val="000000"/>
                        </a:solidFill>
                        <a:effectLst/>
                        <a:latin typeface="Calibri" panose="020F0502020204030204" pitchFamily="34" charset="0"/>
                      </a:endParaRPr>
                    </a:p>
                  </a:txBody>
                  <a:tcPr marL="6072" marR="6072" marT="6072" marB="0" anchor="ctr"/>
                </a:tc>
                <a:tc>
                  <a:txBody>
                    <a:bodyPr/>
                    <a:lstStyle/>
                    <a:p>
                      <a:pPr algn="ctr" fontAlgn="ctr"/>
                      <a:r>
                        <a:rPr lang="en-US" sz="800" u="none" strike="noStrike">
                          <a:effectLst/>
                        </a:rPr>
                        <a:t>46.2</a:t>
                      </a:r>
                      <a:endParaRPr lang="en-US" sz="800" b="0" i="0" u="none" strike="noStrike">
                        <a:solidFill>
                          <a:srgbClr val="000000"/>
                        </a:solidFill>
                        <a:effectLst/>
                        <a:latin typeface="Calibri" panose="020F0502020204030204" pitchFamily="34" charset="0"/>
                      </a:endParaRPr>
                    </a:p>
                  </a:txBody>
                  <a:tcPr marL="6072" marR="6072" marT="6072" marB="0" anchor="ctr"/>
                </a:tc>
                <a:tc>
                  <a:txBody>
                    <a:bodyPr/>
                    <a:lstStyle/>
                    <a:p>
                      <a:pPr algn="ctr" fontAlgn="ctr"/>
                      <a:r>
                        <a:rPr lang="en-US" sz="800" u="none" strike="noStrike">
                          <a:effectLst/>
                        </a:rPr>
                        <a:t>83.5</a:t>
                      </a:r>
                      <a:endParaRPr lang="en-US" sz="800" b="0" i="0" u="none" strike="noStrike">
                        <a:solidFill>
                          <a:srgbClr val="000000"/>
                        </a:solidFill>
                        <a:effectLst/>
                        <a:latin typeface="Calibri" panose="020F0502020204030204" pitchFamily="34" charset="0"/>
                      </a:endParaRPr>
                    </a:p>
                  </a:txBody>
                  <a:tcPr marL="6072" marR="6072" marT="6072" marB="0" anchor="ctr"/>
                </a:tc>
                <a:tc>
                  <a:txBody>
                    <a:bodyPr/>
                    <a:lstStyle/>
                    <a:p>
                      <a:pPr algn="ctr" fontAlgn="ctr"/>
                      <a:r>
                        <a:rPr lang="en-US" sz="800" u="none" strike="noStrike">
                          <a:effectLst/>
                        </a:rPr>
                        <a:t>70.7</a:t>
                      </a:r>
                      <a:endParaRPr lang="en-US" sz="800" b="0" i="0" u="none" strike="noStrike">
                        <a:solidFill>
                          <a:srgbClr val="000000"/>
                        </a:solidFill>
                        <a:effectLst/>
                        <a:latin typeface="Calibri" panose="020F0502020204030204" pitchFamily="34" charset="0"/>
                      </a:endParaRPr>
                    </a:p>
                  </a:txBody>
                  <a:tcPr marL="6072" marR="6072" marT="6072" marB="0" anchor="ctr"/>
                </a:tc>
                <a:tc>
                  <a:txBody>
                    <a:bodyPr/>
                    <a:lstStyle/>
                    <a:p>
                      <a:pPr algn="ctr" fontAlgn="ctr"/>
                      <a:r>
                        <a:rPr lang="en-US" sz="800" u="none" strike="noStrike">
                          <a:effectLst/>
                        </a:rPr>
                        <a:t>8.162</a:t>
                      </a:r>
                      <a:endParaRPr lang="en-US" sz="800" b="0" i="0" u="none" strike="noStrike">
                        <a:solidFill>
                          <a:srgbClr val="000000"/>
                        </a:solidFill>
                        <a:effectLst/>
                        <a:latin typeface="Calibri" panose="020F0502020204030204" pitchFamily="34" charset="0"/>
                      </a:endParaRPr>
                    </a:p>
                  </a:txBody>
                  <a:tcPr marL="6072" marR="6072" marT="6072" marB="0" anchor="ctr"/>
                </a:tc>
                <a:tc>
                  <a:txBody>
                    <a:bodyPr/>
                    <a:lstStyle/>
                    <a:p>
                      <a:pPr algn="ctr" fontAlgn="ctr"/>
                      <a:r>
                        <a:rPr lang="en-US" sz="800" u="none" strike="noStrike">
                          <a:effectLst/>
                        </a:rPr>
                        <a:t>66.623</a:t>
                      </a:r>
                      <a:endParaRPr lang="en-US" sz="800" b="0" i="0" u="none" strike="noStrike">
                        <a:solidFill>
                          <a:srgbClr val="000000"/>
                        </a:solidFill>
                        <a:effectLst/>
                        <a:latin typeface="Calibri" panose="020F0502020204030204" pitchFamily="34" charset="0"/>
                      </a:endParaRPr>
                    </a:p>
                  </a:txBody>
                  <a:tcPr marL="6072" marR="6072" marT="6072" marB="0" anchor="ctr"/>
                </a:tc>
                <a:extLst>
                  <a:ext uri="{0D108BD9-81ED-4DB2-BD59-A6C34878D82A}">
                    <a16:rowId xmlns:a16="http://schemas.microsoft.com/office/drawing/2014/main" val="3795452004"/>
                  </a:ext>
                </a:extLst>
              </a:tr>
              <a:tr h="188678">
                <a:tc>
                  <a:txBody>
                    <a:bodyPr/>
                    <a:lstStyle/>
                    <a:p>
                      <a:pPr algn="ctr" fontAlgn="ctr"/>
                      <a:r>
                        <a:rPr lang="en-US" sz="800" u="none" strike="noStrike">
                          <a:effectLst/>
                        </a:rPr>
                        <a:t>5</a:t>
                      </a:r>
                      <a:endParaRPr lang="en-US" sz="800" b="0" i="0" u="none" strike="noStrike">
                        <a:solidFill>
                          <a:srgbClr val="000000"/>
                        </a:solidFill>
                        <a:effectLst/>
                        <a:latin typeface="Calibri" panose="020F0502020204030204" pitchFamily="34" charset="0"/>
                      </a:endParaRPr>
                    </a:p>
                  </a:txBody>
                  <a:tcPr marL="6072" marR="6072" marT="6072" marB="0" anchor="ctr"/>
                </a:tc>
                <a:tc>
                  <a:txBody>
                    <a:bodyPr/>
                    <a:lstStyle/>
                    <a:p>
                      <a:pPr algn="ctr" fontAlgn="ctr"/>
                      <a:r>
                        <a:rPr lang="en-US" sz="800" u="none" strike="noStrike">
                          <a:effectLst/>
                        </a:rPr>
                        <a:t>RS</a:t>
                      </a:r>
                      <a:endParaRPr lang="en-US" sz="800" b="0" i="0" u="none" strike="noStrike">
                        <a:solidFill>
                          <a:srgbClr val="000000"/>
                        </a:solidFill>
                        <a:effectLst/>
                        <a:latin typeface="Calibri" panose="020F0502020204030204" pitchFamily="34" charset="0"/>
                      </a:endParaRPr>
                    </a:p>
                  </a:txBody>
                  <a:tcPr marL="6072" marR="6072" marT="6072" marB="0" anchor="ctr"/>
                </a:tc>
                <a:tc>
                  <a:txBody>
                    <a:bodyPr/>
                    <a:lstStyle/>
                    <a:p>
                      <a:pPr algn="ctr" fontAlgn="ctr"/>
                      <a:r>
                        <a:rPr lang="en-US" sz="800" u="none" strike="noStrike">
                          <a:effectLst/>
                        </a:rPr>
                        <a:t>world</a:t>
                      </a:r>
                      <a:endParaRPr lang="en-US" sz="800" b="0" i="0" u="none" strike="noStrike">
                        <a:solidFill>
                          <a:srgbClr val="000000"/>
                        </a:solidFill>
                        <a:effectLst/>
                        <a:latin typeface="Calibri" panose="020F0502020204030204" pitchFamily="34" charset="0"/>
                      </a:endParaRPr>
                    </a:p>
                  </a:txBody>
                  <a:tcPr marL="6072" marR="6072" marT="6072" marB="0" anchor="ctr"/>
                </a:tc>
                <a:tc>
                  <a:txBody>
                    <a:bodyPr/>
                    <a:lstStyle/>
                    <a:p>
                      <a:pPr algn="ctr" fontAlgn="ctr"/>
                      <a:r>
                        <a:rPr lang="en-US" sz="800" u="none" strike="noStrike">
                          <a:effectLst/>
                        </a:rPr>
                        <a:t>Schooling</a:t>
                      </a:r>
                      <a:endParaRPr lang="en-US" sz="800" b="0" i="0" u="none" strike="noStrike">
                        <a:solidFill>
                          <a:srgbClr val="000000"/>
                        </a:solidFill>
                        <a:effectLst/>
                        <a:latin typeface="Calibri" panose="020F0502020204030204" pitchFamily="34" charset="0"/>
                      </a:endParaRPr>
                    </a:p>
                  </a:txBody>
                  <a:tcPr marL="6072" marR="6072" marT="6072" marB="0" anchor="ctr"/>
                </a:tc>
                <a:tc>
                  <a:txBody>
                    <a:bodyPr/>
                    <a:lstStyle/>
                    <a:p>
                      <a:pPr algn="ctr" fontAlgn="ctr"/>
                      <a:r>
                        <a:rPr lang="en-US" sz="800" u="none" strike="noStrike">
                          <a:effectLst/>
                        </a:rPr>
                        <a:t>0.71</a:t>
                      </a:r>
                      <a:endParaRPr lang="en-US" sz="800" b="0" i="0" u="none" strike="noStrike">
                        <a:solidFill>
                          <a:srgbClr val="000000"/>
                        </a:solidFill>
                        <a:effectLst/>
                        <a:latin typeface="Calibri" panose="020F0502020204030204" pitchFamily="34" charset="0"/>
                      </a:endParaRPr>
                    </a:p>
                  </a:txBody>
                  <a:tcPr marL="6072" marR="6072" marT="6072" marB="0" anchor="ctr"/>
                </a:tc>
                <a:tc>
                  <a:txBody>
                    <a:bodyPr/>
                    <a:lstStyle/>
                    <a:p>
                      <a:pPr algn="ctr" fontAlgn="ctr"/>
                      <a:r>
                        <a:rPr lang="en-US" sz="800" u="none" strike="noStrike">
                          <a:effectLst/>
                        </a:rPr>
                        <a:t>1.826</a:t>
                      </a:r>
                      <a:endParaRPr lang="en-US" sz="800" b="0" i="0" u="none" strike="noStrike">
                        <a:solidFill>
                          <a:srgbClr val="000000"/>
                        </a:solidFill>
                        <a:effectLst/>
                        <a:latin typeface="Calibri" panose="020F0502020204030204" pitchFamily="34" charset="0"/>
                      </a:endParaRPr>
                    </a:p>
                  </a:txBody>
                  <a:tcPr marL="6072" marR="6072" marT="6072" marB="0" anchor="ctr"/>
                </a:tc>
                <a:tc>
                  <a:txBody>
                    <a:bodyPr/>
                    <a:lstStyle/>
                    <a:p>
                      <a:pPr algn="ctr" fontAlgn="ctr"/>
                      <a:r>
                        <a:rPr lang="en-US" sz="800" u="none" strike="noStrike">
                          <a:effectLst/>
                        </a:rPr>
                        <a:t>0.163</a:t>
                      </a:r>
                      <a:endParaRPr lang="en-US" sz="800" b="0" i="0" u="none" strike="noStrike">
                        <a:solidFill>
                          <a:srgbClr val="000000"/>
                        </a:solidFill>
                        <a:effectLst/>
                        <a:latin typeface="Calibri" panose="020F0502020204030204" pitchFamily="34" charset="0"/>
                      </a:endParaRPr>
                    </a:p>
                  </a:txBody>
                  <a:tcPr marL="6072" marR="6072" marT="6072" marB="0" anchor="ctr"/>
                </a:tc>
                <a:tc>
                  <a:txBody>
                    <a:bodyPr/>
                    <a:lstStyle/>
                    <a:p>
                      <a:pPr algn="ctr" fontAlgn="ctr"/>
                      <a:r>
                        <a:rPr lang="en-US" sz="800" u="none" strike="noStrike">
                          <a:effectLst/>
                        </a:rPr>
                        <a:t>-4964.8</a:t>
                      </a:r>
                      <a:endParaRPr lang="en-US" sz="800" b="0" i="0" u="none" strike="noStrike">
                        <a:solidFill>
                          <a:srgbClr val="000000"/>
                        </a:solidFill>
                        <a:effectLst/>
                        <a:latin typeface="Calibri" panose="020F0502020204030204" pitchFamily="34" charset="0"/>
                      </a:endParaRPr>
                    </a:p>
                  </a:txBody>
                  <a:tcPr marL="6072" marR="6072" marT="6072" marB="0" anchor="ctr"/>
                </a:tc>
                <a:tc>
                  <a:txBody>
                    <a:bodyPr/>
                    <a:lstStyle/>
                    <a:p>
                      <a:pPr algn="ctr" fontAlgn="ctr"/>
                      <a:r>
                        <a:rPr lang="en-US" sz="800" u="none" strike="noStrike">
                          <a:effectLst/>
                        </a:rPr>
                        <a:t>45.9</a:t>
                      </a:r>
                      <a:endParaRPr lang="en-US" sz="800" b="0" i="0" u="none" strike="noStrike">
                        <a:solidFill>
                          <a:srgbClr val="000000"/>
                        </a:solidFill>
                        <a:effectLst/>
                        <a:latin typeface="Calibri" panose="020F0502020204030204" pitchFamily="34" charset="0"/>
                      </a:endParaRPr>
                    </a:p>
                  </a:txBody>
                  <a:tcPr marL="6072" marR="6072" marT="6072" marB="0" anchor="ctr"/>
                </a:tc>
                <a:tc>
                  <a:txBody>
                    <a:bodyPr/>
                    <a:lstStyle/>
                    <a:p>
                      <a:pPr algn="ctr" fontAlgn="ctr"/>
                      <a:r>
                        <a:rPr lang="en-US" sz="800" u="none" strike="noStrike">
                          <a:effectLst/>
                        </a:rPr>
                        <a:t>83.5</a:t>
                      </a:r>
                      <a:endParaRPr lang="en-US" sz="800" b="0" i="0" u="none" strike="noStrike">
                        <a:solidFill>
                          <a:srgbClr val="000000"/>
                        </a:solidFill>
                        <a:effectLst/>
                        <a:latin typeface="Calibri" panose="020F0502020204030204" pitchFamily="34" charset="0"/>
                      </a:endParaRPr>
                    </a:p>
                  </a:txBody>
                  <a:tcPr marL="6072" marR="6072" marT="6072" marB="0" anchor="ctr"/>
                </a:tc>
                <a:tc>
                  <a:txBody>
                    <a:bodyPr/>
                    <a:lstStyle/>
                    <a:p>
                      <a:pPr algn="ctr" fontAlgn="ctr"/>
                      <a:r>
                        <a:rPr lang="en-US" sz="800" u="none" strike="noStrike">
                          <a:effectLst/>
                        </a:rPr>
                        <a:t>70.7</a:t>
                      </a:r>
                      <a:endParaRPr lang="en-US" sz="800" b="0" i="0" u="none" strike="noStrike">
                        <a:solidFill>
                          <a:srgbClr val="000000"/>
                        </a:solidFill>
                        <a:effectLst/>
                        <a:latin typeface="Calibri" panose="020F0502020204030204" pitchFamily="34" charset="0"/>
                      </a:endParaRPr>
                    </a:p>
                  </a:txBody>
                  <a:tcPr marL="6072" marR="6072" marT="6072" marB="0" anchor="ctr"/>
                </a:tc>
                <a:tc>
                  <a:txBody>
                    <a:bodyPr/>
                    <a:lstStyle/>
                    <a:p>
                      <a:pPr algn="ctr" fontAlgn="ctr"/>
                      <a:r>
                        <a:rPr lang="en-US" sz="800" u="none" strike="noStrike">
                          <a:effectLst/>
                        </a:rPr>
                        <a:t>8.211</a:t>
                      </a:r>
                      <a:endParaRPr lang="en-US" sz="800" b="0" i="0" u="none" strike="noStrike">
                        <a:solidFill>
                          <a:srgbClr val="000000"/>
                        </a:solidFill>
                        <a:effectLst/>
                        <a:latin typeface="Calibri" panose="020F0502020204030204" pitchFamily="34" charset="0"/>
                      </a:endParaRPr>
                    </a:p>
                  </a:txBody>
                  <a:tcPr marL="6072" marR="6072" marT="6072" marB="0" anchor="ctr"/>
                </a:tc>
                <a:tc>
                  <a:txBody>
                    <a:bodyPr/>
                    <a:lstStyle/>
                    <a:p>
                      <a:pPr algn="ctr" fontAlgn="ctr"/>
                      <a:r>
                        <a:rPr lang="en-US" sz="800" u="none" strike="noStrike">
                          <a:effectLst/>
                        </a:rPr>
                        <a:t>67.418</a:t>
                      </a:r>
                      <a:endParaRPr lang="en-US" sz="800" b="0" i="0" u="none" strike="noStrike">
                        <a:solidFill>
                          <a:srgbClr val="000000"/>
                        </a:solidFill>
                        <a:effectLst/>
                        <a:latin typeface="Calibri" panose="020F0502020204030204" pitchFamily="34" charset="0"/>
                      </a:endParaRPr>
                    </a:p>
                  </a:txBody>
                  <a:tcPr marL="6072" marR="6072" marT="6072" marB="0" anchor="ctr"/>
                </a:tc>
                <a:extLst>
                  <a:ext uri="{0D108BD9-81ED-4DB2-BD59-A6C34878D82A}">
                    <a16:rowId xmlns:a16="http://schemas.microsoft.com/office/drawing/2014/main" val="3564762486"/>
                  </a:ext>
                </a:extLst>
              </a:tr>
              <a:tr h="261467">
                <a:tc>
                  <a:txBody>
                    <a:bodyPr/>
                    <a:lstStyle/>
                    <a:p>
                      <a:pPr algn="ctr" fontAlgn="ctr"/>
                      <a:r>
                        <a:rPr lang="en-US" sz="800" u="none" strike="noStrike">
                          <a:effectLst/>
                        </a:rPr>
                        <a:t>6</a:t>
                      </a:r>
                      <a:endParaRPr lang="en-US" sz="800" b="0" i="0" u="none" strike="noStrike">
                        <a:solidFill>
                          <a:srgbClr val="000000"/>
                        </a:solidFill>
                        <a:effectLst/>
                        <a:latin typeface="Calibri" panose="020F0502020204030204" pitchFamily="34" charset="0"/>
                      </a:endParaRPr>
                    </a:p>
                  </a:txBody>
                  <a:tcPr marL="6072" marR="6072" marT="6072" marB="0" anchor="ctr"/>
                </a:tc>
                <a:tc>
                  <a:txBody>
                    <a:bodyPr/>
                    <a:lstStyle/>
                    <a:p>
                      <a:pPr algn="ctr" fontAlgn="ctr"/>
                      <a:r>
                        <a:rPr lang="en-US" sz="800" u="none" strike="noStrike">
                          <a:effectLst/>
                        </a:rPr>
                        <a:t>RS</a:t>
                      </a:r>
                      <a:endParaRPr lang="en-US" sz="800" b="0" i="0" u="none" strike="noStrike">
                        <a:solidFill>
                          <a:srgbClr val="000000"/>
                        </a:solidFill>
                        <a:effectLst/>
                        <a:latin typeface="Calibri" panose="020F0502020204030204" pitchFamily="34" charset="0"/>
                      </a:endParaRPr>
                    </a:p>
                  </a:txBody>
                  <a:tcPr marL="6072" marR="6072" marT="6072" marB="0" anchor="ctr"/>
                </a:tc>
                <a:tc>
                  <a:txBody>
                    <a:bodyPr/>
                    <a:lstStyle/>
                    <a:p>
                      <a:pPr algn="ctr" fontAlgn="ctr"/>
                      <a:r>
                        <a:rPr lang="en-US" sz="800" u="none" strike="noStrike">
                          <a:effectLst/>
                        </a:rPr>
                        <a:t>Status</a:t>
                      </a:r>
                      <a:endParaRPr lang="en-US" sz="800" b="0" i="0" u="none" strike="noStrike">
                        <a:solidFill>
                          <a:srgbClr val="000000"/>
                        </a:solidFill>
                        <a:effectLst/>
                        <a:latin typeface="Calibri" panose="020F0502020204030204" pitchFamily="34" charset="0"/>
                      </a:endParaRPr>
                    </a:p>
                  </a:txBody>
                  <a:tcPr marL="6072" marR="6072" marT="6072" marB="0" anchor="ctr"/>
                </a:tc>
                <a:tc>
                  <a:txBody>
                    <a:bodyPr/>
                    <a:lstStyle/>
                    <a:p>
                      <a:pPr algn="ctr" fontAlgn="ctr"/>
                      <a:r>
                        <a:rPr lang="en-US" sz="800" u="none" strike="noStrike">
                          <a:effectLst/>
                        </a:rPr>
                        <a:t>HIV_AIDS</a:t>
                      </a:r>
                      <a:endParaRPr lang="en-US" sz="800" b="0" i="0" u="none" strike="noStrike">
                        <a:solidFill>
                          <a:srgbClr val="000000"/>
                        </a:solidFill>
                        <a:effectLst/>
                        <a:latin typeface="Calibri" panose="020F0502020204030204" pitchFamily="34" charset="0"/>
                      </a:endParaRPr>
                    </a:p>
                  </a:txBody>
                  <a:tcPr marL="6072" marR="6072" marT="6072" marB="0" anchor="ctr"/>
                </a:tc>
                <a:tc>
                  <a:txBody>
                    <a:bodyPr/>
                    <a:lstStyle/>
                    <a:p>
                      <a:pPr algn="ctr" fontAlgn="ctr"/>
                      <a:r>
                        <a:rPr lang="en-US" sz="800" u="none" strike="noStrike">
                          <a:effectLst/>
                        </a:rPr>
                        <a:t>1493.25</a:t>
                      </a:r>
                      <a:endParaRPr lang="en-US" sz="800" b="0" i="0" u="none" strike="noStrike">
                        <a:solidFill>
                          <a:srgbClr val="000000"/>
                        </a:solidFill>
                        <a:effectLst/>
                        <a:latin typeface="Calibri" panose="020F0502020204030204" pitchFamily="34" charset="0"/>
                      </a:endParaRPr>
                    </a:p>
                  </a:txBody>
                  <a:tcPr marL="6072" marR="6072" marT="6072" marB="0" anchor="ctr"/>
                </a:tc>
                <a:tc>
                  <a:txBody>
                    <a:bodyPr/>
                    <a:lstStyle/>
                    <a:p>
                      <a:pPr algn="ctr" fontAlgn="ctr"/>
                      <a:r>
                        <a:rPr lang="en-US" sz="800" u="none" strike="noStrike">
                          <a:effectLst/>
                        </a:rPr>
                        <a:t>2.387</a:t>
                      </a:r>
                      <a:endParaRPr lang="en-US" sz="800" b="0" i="0" u="none" strike="noStrike">
                        <a:solidFill>
                          <a:srgbClr val="000000"/>
                        </a:solidFill>
                        <a:effectLst/>
                        <a:latin typeface="Calibri" panose="020F0502020204030204" pitchFamily="34" charset="0"/>
                      </a:endParaRPr>
                    </a:p>
                  </a:txBody>
                  <a:tcPr marL="6072" marR="6072" marT="6072" marB="0" anchor="ctr"/>
                </a:tc>
                <a:tc>
                  <a:txBody>
                    <a:bodyPr/>
                    <a:lstStyle/>
                    <a:p>
                      <a:pPr algn="ctr" fontAlgn="ctr"/>
                      <a:r>
                        <a:rPr lang="en-US" sz="800" u="none" strike="noStrike">
                          <a:effectLst/>
                        </a:rPr>
                        <a:t>0.996</a:t>
                      </a:r>
                      <a:endParaRPr lang="en-US" sz="800" b="0" i="0" u="none" strike="noStrike">
                        <a:solidFill>
                          <a:srgbClr val="000000"/>
                        </a:solidFill>
                        <a:effectLst/>
                        <a:latin typeface="Calibri" panose="020F0502020204030204" pitchFamily="34" charset="0"/>
                      </a:endParaRPr>
                    </a:p>
                  </a:txBody>
                  <a:tcPr marL="6072" marR="6072" marT="6072" marB="0" anchor="ctr"/>
                </a:tc>
                <a:tc>
                  <a:txBody>
                    <a:bodyPr/>
                    <a:lstStyle/>
                    <a:p>
                      <a:pPr algn="ctr" fontAlgn="ctr"/>
                      <a:r>
                        <a:rPr lang="en-US" sz="800" u="none" strike="noStrike">
                          <a:effectLst/>
                        </a:rPr>
                        <a:t>-5513.7</a:t>
                      </a:r>
                      <a:endParaRPr lang="en-US" sz="800" b="0" i="0" u="none" strike="noStrike">
                        <a:solidFill>
                          <a:srgbClr val="000000"/>
                        </a:solidFill>
                        <a:effectLst/>
                        <a:latin typeface="Calibri" panose="020F0502020204030204" pitchFamily="34" charset="0"/>
                      </a:endParaRPr>
                    </a:p>
                  </a:txBody>
                  <a:tcPr marL="6072" marR="6072" marT="6072" marB="0" anchor="ctr"/>
                </a:tc>
                <a:tc>
                  <a:txBody>
                    <a:bodyPr/>
                    <a:lstStyle/>
                    <a:p>
                      <a:pPr algn="ctr" fontAlgn="ctr"/>
                      <a:r>
                        <a:rPr lang="en-US" sz="800" u="none" strike="noStrike">
                          <a:effectLst/>
                        </a:rPr>
                        <a:t>39.2</a:t>
                      </a:r>
                      <a:endParaRPr lang="en-US" sz="800" b="0" i="0" u="none" strike="noStrike">
                        <a:solidFill>
                          <a:srgbClr val="000000"/>
                        </a:solidFill>
                        <a:effectLst/>
                        <a:latin typeface="Calibri" panose="020F0502020204030204" pitchFamily="34" charset="0"/>
                      </a:endParaRPr>
                    </a:p>
                  </a:txBody>
                  <a:tcPr marL="6072" marR="6072" marT="6072" marB="0" anchor="ctr"/>
                </a:tc>
                <a:tc>
                  <a:txBody>
                    <a:bodyPr/>
                    <a:lstStyle/>
                    <a:p>
                      <a:pPr algn="ctr" fontAlgn="ctr"/>
                      <a:r>
                        <a:rPr lang="en-US" sz="800" u="none" strike="noStrike">
                          <a:effectLst/>
                        </a:rPr>
                        <a:t>82.5</a:t>
                      </a:r>
                      <a:endParaRPr lang="en-US" sz="800" b="0" i="0" u="none" strike="noStrike">
                        <a:solidFill>
                          <a:srgbClr val="000000"/>
                        </a:solidFill>
                        <a:effectLst/>
                        <a:latin typeface="Calibri" panose="020F0502020204030204" pitchFamily="34" charset="0"/>
                      </a:endParaRPr>
                    </a:p>
                  </a:txBody>
                  <a:tcPr marL="6072" marR="6072" marT="6072" marB="0" anchor="ctr"/>
                </a:tc>
                <a:tc>
                  <a:txBody>
                    <a:bodyPr/>
                    <a:lstStyle/>
                    <a:p>
                      <a:pPr algn="ctr" fontAlgn="ctr"/>
                      <a:r>
                        <a:rPr lang="en-US" sz="800" u="none" strike="noStrike">
                          <a:effectLst/>
                        </a:rPr>
                        <a:t>70.7</a:t>
                      </a:r>
                      <a:endParaRPr lang="en-US" sz="800" b="0" i="0" u="none" strike="noStrike">
                        <a:solidFill>
                          <a:srgbClr val="000000"/>
                        </a:solidFill>
                        <a:effectLst/>
                        <a:latin typeface="Calibri" panose="020F0502020204030204" pitchFamily="34" charset="0"/>
                      </a:endParaRPr>
                    </a:p>
                  </a:txBody>
                  <a:tcPr marL="6072" marR="6072" marT="6072" marB="0" anchor="ctr"/>
                </a:tc>
                <a:tc>
                  <a:txBody>
                    <a:bodyPr/>
                    <a:lstStyle/>
                    <a:p>
                      <a:pPr algn="ctr" fontAlgn="ctr"/>
                      <a:r>
                        <a:rPr lang="en-US" sz="800" u="none" strike="noStrike">
                          <a:effectLst/>
                        </a:rPr>
                        <a:t>8.041</a:t>
                      </a:r>
                      <a:endParaRPr lang="en-US" sz="800" b="0" i="0" u="none" strike="noStrike">
                        <a:solidFill>
                          <a:srgbClr val="000000"/>
                        </a:solidFill>
                        <a:effectLst/>
                        <a:latin typeface="Calibri" panose="020F0502020204030204" pitchFamily="34" charset="0"/>
                      </a:endParaRPr>
                    </a:p>
                  </a:txBody>
                  <a:tcPr marL="6072" marR="6072" marT="6072" marB="0" anchor="ctr"/>
                </a:tc>
                <a:tc>
                  <a:txBody>
                    <a:bodyPr/>
                    <a:lstStyle/>
                    <a:p>
                      <a:pPr algn="ctr" fontAlgn="ctr"/>
                      <a:r>
                        <a:rPr lang="en-US" sz="800" u="none" strike="noStrike">
                          <a:effectLst/>
                        </a:rPr>
                        <a:t>64.663</a:t>
                      </a:r>
                      <a:endParaRPr lang="en-US" sz="800" b="0" i="0" u="none" strike="noStrike">
                        <a:solidFill>
                          <a:srgbClr val="000000"/>
                        </a:solidFill>
                        <a:effectLst/>
                        <a:latin typeface="Calibri" panose="020F0502020204030204" pitchFamily="34" charset="0"/>
                      </a:endParaRPr>
                    </a:p>
                  </a:txBody>
                  <a:tcPr marL="6072" marR="6072" marT="6072" marB="0" anchor="ctr"/>
                </a:tc>
                <a:extLst>
                  <a:ext uri="{0D108BD9-81ED-4DB2-BD59-A6C34878D82A}">
                    <a16:rowId xmlns:a16="http://schemas.microsoft.com/office/drawing/2014/main" val="4201724854"/>
                  </a:ext>
                </a:extLst>
              </a:tr>
              <a:tr h="261467">
                <a:tc>
                  <a:txBody>
                    <a:bodyPr/>
                    <a:lstStyle/>
                    <a:p>
                      <a:pPr algn="ctr" fontAlgn="ctr"/>
                      <a:r>
                        <a:rPr lang="en-US" sz="800" u="none" strike="noStrike">
                          <a:effectLst/>
                        </a:rPr>
                        <a:t>7</a:t>
                      </a:r>
                      <a:endParaRPr lang="en-US" sz="800" b="0" i="0" u="none" strike="noStrike">
                        <a:solidFill>
                          <a:srgbClr val="000000"/>
                        </a:solidFill>
                        <a:effectLst/>
                        <a:latin typeface="Calibri" panose="020F0502020204030204" pitchFamily="34" charset="0"/>
                      </a:endParaRPr>
                    </a:p>
                  </a:txBody>
                  <a:tcPr marL="6072" marR="6072" marT="6072" marB="0" anchor="ctr"/>
                </a:tc>
                <a:tc>
                  <a:txBody>
                    <a:bodyPr/>
                    <a:lstStyle/>
                    <a:p>
                      <a:pPr algn="ctr" fontAlgn="ctr"/>
                      <a:r>
                        <a:rPr lang="en-US" sz="800" u="none" strike="noStrike">
                          <a:effectLst/>
                        </a:rPr>
                        <a:t>RS</a:t>
                      </a:r>
                      <a:endParaRPr lang="en-US" sz="800" b="0" i="0" u="none" strike="noStrike">
                        <a:solidFill>
                          <a:srgbClr val="000000"/>
                        </a:solidFill>
                        <a:effectLst/>
                        <a:latin typeface="Calibri" panose="020F0502020204030204" pitchFamily="34" charset="0"/>
                      </a:endParaRPr>
                    </a:p>
                  </a:txBody>
                  <a:tcPr marL="6072" marR="6072" marT="6072" marB="0" anchor="ctr"/>
                </a:tc>
                <a:tc>
                  <a:txBody>
                    <a:bodyPr/>
                    <a:lstStyle/>
                    <a:p>
                      <a:pPr algn="ctr" fontAlgn="ctr"/>
                      <a:r>
                        <a:rPr lang="en-US" sz="800" u="none" strike="noStrike">
                          <a:effectLst/>
                        </a:rPr>
                        <a:t>world</a:t>
                      </a:r>
                      <a:endParaRPr lang="en-US" sz="800" b="0" i="0" u="none" strike="noStrike">
                        <a:solidFill>
                          <a:srgbClr val="000000"/>
                        </a:solidFill>
                        <a:effectLst/>
                        <a:latin typeface="Calibri" panose="020F0502020204030204" pitchFamily="34" charset="0"/>
                      </a:endParaRPr>
                    </a:p>
                  </a:txBody>
                  <a:tcPr marL="6072" marR="6072" marT="6072" marB="0" anchor="ctr"/>
                </a:tc>
                <a:tc>
                  <a:txBody>
                    <a:bodyPr/>
                    <a:lstStyle/>
                    <a:p>
                      <a:pPr algn="ctr" fontAlgn="ctr"/>
                      <a:r>
                        <a:rPr lang="en-US" sz="800" u="none" strike="noStrike">
                          <a:effectLst/>
                        </a:rPr>
                        <a:t>HIV_AIDS</a:t>
                      </a:r>
                      <a:endParaRPr lang="en-US" sz="800" b="0" i="0" u="none" strike="noStrike">
                        <a:solidFill>
                          <a:srgbClr val="000000"/>
                        </a:solidFill>
                        <a:effectLst/>
                        <a:latin typeface="Calibri" panose="020F0502020204030204" pitchFamily="34" charset="0"/>
                      </a:endParaRPr>
                    </a:p>
                  </a:txBody>
                  <a:tcPr marL="6072" marR="6072" marT="6072" marB="0" anchor="ctr"/>
                </a:tc>
                <a:tc>
                  <a:txBody>
                    <a:bodyPr/>
                    <a:lstStyle/>
                    <a:p>
                      <a:pPr algn="ctr" fontAlgn="ctr"/>
                      <a:r>
                        <a:rPr lang="en-US" sz="800" u="none" strike="noStrike">
                          <a:effectLst/>
                        </a:rPr>
                        <a:t>1205.72</a:t>
                      </a:r>
                      <a:endParaRPr lang="en-US" sz="800" b="0" i="0" u="none" strike="noStrike">
                        <a:solidFill>
                          <a:srgbClr val="000000"/>
                        </a:solidFill>
                        <a:effectLst/>
                        <a:latin typeface="Calibri" panose="020F0502020204030204" pitchFamily="34" charset="0"/>
                      </a:endParaRPr>
                    </a:p>
                  </a:txBody>
                  <a:tcPr marL="6072" marR="6072" marT="6072" marB="0" anchor="ctr"/>
                </a:tc>
                <a:tc>
                  <a:txBody>
                    <a:bodyPr/>
                    <a:lstStyle/>
                    <a:p>
                      <a:pPr algn="ctr" fontAlgn="ctr"/>
                      <a:r>
                        <a:rPr lang="en-US" sz="800" u="none" strike="noStrike">
                          <a:effectLst/>
                        </a:rPr>
                        <a:t>2.153</a:t>
                      </a:r>
                      <a:endParaRPr lang="en-US" sz="800" b="0" i="0" u="none" strike="noStrike">
                        <a:solidFill>
                          <a:srgbClr val="000000"/>
                        </a:solidFill>
                        <a:effectLst/>
                        <a:latin typeface="Calibri" panose="020F0502020204030204" pitchFamily="34" charset="0"/>
                      </a:endParaRPr>
                    </a:p>
                  </a:txBody>
                  <a:tcPr marL="6072" marR="6072" marT="6072" marB="0" anchor="ctr"/>
                </a:tc>
                <a:tc>
                  <a:txBody>
                    <a:bodyPr/>
                    <a:lstStyle/>
                    <a:p>
                      <a:pPr algn="ctr" fontAlgn="ctr"/>
                      <a:r>
                        <a:rPr lang="en-US" sz="800" u="none" strike="noStrike">
                          <a:effectLst/>
                        </a:rPr>
                        <a:t>0.996</a:t>
                      </a:r>
                      <a:endParaRPr lang="en-US" sz="800" b="0" i="0" u="none" strike="noStrike">
                        <a:solidFill>
                          <a:srgbClr val="000000"/>
                        </a:solidFill>
                        <a:effectLst/>
                        <a:latin typeface="Calibri" panose="020F0502020204030204" pitchFamily="34" charset="0"/>
                      </a:endParaRPr>
                    </a:p>
                  </a:txBody>
                  <a:tcPr marL="6072" marR="6072" marT="6072" marB="0" anchor="ctr"/>
                </a:tc>
                <a:tc>
                  <a:txBody>
                    <a:bodyPr/>
                    <a:lstStyle/>
                    <a:p>
                      <a:pPr algn="ctr" fontAlgn="ctr"/>
                      <a:r>
                        <a:rPr lang="en-US" sz="800" u="none" strike="noStrike">
                          <a:effectLst/>
                        </a:rPr>
                        <a:t>-5292</a:t>
                      </a:r>
                      <a:endParaRPr lang="en-US" sz="800" b="0" i="0" u="none" strike="noStrike">
                        <a:solidFill>
                          <a:srgbClr val="000000"/>
                        </a:solidFill>
                        <a:effectLst/>
                        <a:latin typeface="Calibri" panose="020F0502020204030204" pitchFamily="34" charset="0"/>
                      </a:endParaRPr>
                    </a:p>
                  </a:txBody>
                  <a:tcPr marL="6072" marR="6072" marT="6072" marB="0" anchor="ctr"/>
                </a:tc>
                <a:tc>
                  <a:txBody>
                    <a:bodyPr/>
                    <a:lstStyle/>
                    <a:p>
                      <a:pPr algn="ctr" fontAlgn="ctr"/>
                      <a:r>
                        <a:rPr lang="en-US" sz="800" u="none" strike="noStrike">
                          <a:effectLst/>
                        </a:rPr>
                        <a:t>40.9</a:t>
                      </a:r>
                      <a:endParaRPr lang="en-US" sz="800" b="0" i="0" u="none" strike="noStrike">
                        <a:solidFill>
                          <a:srgbClr val="000000"/>
                        </a:solidFill>
                        <a:effectLst/>
                        <a:latin typeface="Calibri" panose="020F0502020204030204" pitchFamily="34" charset="0"/>
                      </a:endParaRPr>
                    </a:p>
                  </a:txBody>
                  <a:tcPr marL="6072" marR="6072" marT="6072" marB="0" anchor="ctr"/>
                </a:tc>
                <a:tc>
                  <a:txBody>
                    <a:bodyPr/>
                    <a:lstStyle/>
                    <a:p>
                      <a:pPr algn="ctr" fontAlgn="ctr"/>
                      <a:r>
                        <a:rPr lang="en-US" sz="800" u="none" strike="noStrike">
                          <a:effectLst/>
                        </a:rPr>
                        <a:t>82.7</a:t>
                      </a:r>
                      <a:endParaRPr lang="en-US" sz="800" b="0" i="0" u="none" strike="noStrike">
                        <a:solidFill>
                          <a:srgbClr val="000000"/>
                        </a:solidFill>
                        <a:effectLst/>
                        <a:latin typeface="Calibri" panose="020F0502020204030204" pitchFamily="34" charset="0"/>
                      </a:endParaRPr>
                    </a:p>
                  </a:txBody>
                  <a:tcPr marL="6072" marR="6072" marT="6072" marB="0" anchor="ctr"/>
                </a:tc>
                <a:tc>
                  <a:txBody>
                    <a:bodyPr/>
                    <a:lstStyle/>
                    <a:p>
                      <a:pPr algn="ctr" fontAlgn="ctr"/>
                      <a:r>
                        <a:rPr lang="en-US" sz="800" u="none" strike="noStrike">
                          <a:effectLst/>
                        </a:rPr>
                        <a:t>70.7</a:t>
                      </a:r>
                      <a:endParaRPr lang="en-US" sz="800" b="0" i="0" u="none" strike="noStrike">
                        <a:solidFill>
                          <a:srgbClr val="000000"/>
                        </a:solidFill>
                        <a:effectLst/>
                        <a:latin typeface="Calibri" panose="020F0502020204030204" pitchFamily="34" charset="0"/>
                      </a:endParaRPr>
                    </a:p>
                  </a:txBody>
                  <a:tcPr marL="6072" marR="6072" marT="6072" marB="0" anchor="ctr"/>
                </a:tc>
                <a:tc>
                  <a:txBody>
                    <a:bodyPr/>
                    <a:lstStyle/>
                    <a:p>
                      <a:pPr algn="ctr" fontAlgn="ctr"/>
                      <a:r>
                        <a:rPr lang="en-US" sz="800" u="none" strike="noStrike">
                          <a:effectLst/>
                        </a:rPr>
                        <a:t>8.118</a:t>
                      </a:r>
                      <a:endParaRPr lang="en-US" sz="800" b="0" i="0" u="none" strike="noStrike">
                        <a:solidFill>
                          <a:srgbClr val="000000"/>
                        </a:solidFill>
                        <a:effectLst/>
                        <a:latin typeface="Calibri" panose="020F0502020204030204" pitchFamily="34" charset="0"/>
                      </a:endParaRPr>
                    </a:p>
                  </a:txBody>
                  <a:tcPr marL="6072" marR="6072" marT="6072" marB="0" anchor="ctr"/>
                </a:tc>
                <a:tc>
                  <a:txBody>
                    <a:bodyPr/>
                    <a:lstStyle/>
                    <a:p>
                      <a:pPr algn="ctr" fontAlgn="ctr"/>
                      <a:r>
                        <a:rPr lang="en-US" sz="800" u="none" strike="noStrike">
                          <a:effectLst/>
                        </a:rPr>
                        <a:t>65.907</a:t>
                      </a:r>
                      <a:endParaRPr lang="en-US" sz="800" b="0" i="0" u="none" strike="noStrike">
                        <a:solidFill>
                          <a:srgbClr val="000000"/>
                        </a:solidFill>
                        <a:effectLst/>
                        <a:latin typeface="Calibri" panose="020F0502020204030204" pitchFamily="34" charset="0"/>
                      </a:endParaRPr>
                    </a:p>
                  </a:txBody>
                  <a:tcPr marL="6072" marR="6072" marT="6072" marB="0" anchor="ctr"/>
                </a:tc>
                <a:extLst>
                  <a:ext uri="{0D108BD9-81ED-4DB2-BD59-A6C34878D82A}">
                    <a16:rowId xmlns:a16="http://schemas.microsoft.com/office/drawing/2014/main" val="1483106373"/>
                  </a:ext>
                </a:extLst>
              </a:tr>
              <a:tr h="188678">
                <a:tc>
                  <a:txBody>
                    <a:bodyPr/>
                    <a:lstStyle/>
                    <a:p>
                      <a:pPr algn="ctr" fontAlgn="ctr"/>
                      <a:r>
                        <a:rPr lang="en-US" sz="800" u="none" strike="noStrike">
                          <a:effectLst/>
                        </a:rPr>
                        <a:t>8</a:t>
                      </a:r>
                      <a:endParaRPr lang="en-US" sz="800" b="0" i="0" u="none" strike="noStrike">
                        <a:solidFill>
                          <a:srgbClr val="000000"/>
                        </a:solidFill>
                        <a:effectLst/>
                        <a:latin typeface="Calibri" panose="020F0502020204030204" pitchFamily="34" charset="0"/>
                      </a:endParaRPr>
                    </a:p>
                  </a:txBody>
                  <a:tcPr marL="6072" marR="6072" marT="6072" marB="0" anchor="ctr"/>
                </a:tc>
                <a:tc>
                  <a:txBody>
                    <a:bodyPr/>
                    <a:lstStyle/>
                    <a:p>
                      <a:pPr algn="ctr" fontAlgn="ctr"/>
                      <a:r>
                        <a:rPr lang="en-US" sz="800" u="none" strike="noStrike">
                          <a:effectLst/>
                        </a:rPr>
                        <a:t>RS</a:t>
                      </a:r>
                      <a:endParaRPr lang="en-US" sz="800" b="0" i="0" u="none" strike="noStrike">
                        <a:solidFill>
                          <a:srgbClr val="000000"/>
                        </a:solidFill>
                        <a:effectLst/>
                        <a:latin typeface="Calibri" panose="020F0502020204030204" pitchFamily="34" charset="0"/>
                      </a:endParaRPr>
                    </a:p>
                  </a:txBody>
                  <a:tcPr marL="6072" marR="6072" marT="6072" marB="0" anchor="ctr"/>
                </a:tc>
                <a:tc>
                  <a:txBody>
                    <a:bodyPr/>
                    <a:lstStyle/>
                    <a:p>
                      <a:pPr algn="ctr" fontAlgn="ctr"/>
                      <a:r>
                        <a:rPr lang="en-US" sz="800" u="none" strike="noStrike">
                          <a:effectLst/>
                        </a:rPr>
                        <a:t>Year</a:t>
                      </a:r>
                      <a:endParaRPr lang="en-US" sz="800" b="0" i="0" u="none" strike="noStrike">
                        <a:solidFill>
                          <a:srgbClr val="000000"/>
                        </a:solidFill>
                        <a:effectLst/>
                        <a:latin typeface="Calibri" panose="020F0502020204030204" pitchFamily="34" charset="0"/>
                      </a:endParaRPr>
                    </a:p>
                  </a:txBody>
                  <a:tcPr marL="6072" marR="6072" marT="6072" marB="0" anchor="ctr"/>
                </a:tc>
                <a:tc>
                  <a:txBody>
                    <a:bodyPr/>
                    <a:lstStyle/>
                    <a:p>
                      <a:pPr algn="ctr" fontAlgn="ctr"/>
                      <a:r>
                        <a:rPr lang="en-US" sz="800" u="none" strike="noStrike">
                          <a:effectLst/>
                        </a:rPr>
                        <a:t>HIV_AIDS</a:t>
                      </a:r>
                      <a:endParaRPr lang="en-US" sz="800" b="0" i="0" u="none" strike="noStrike">
                        <a:solidFill>
                          <a:srgbClr val="000000"/>
                        </a:solidFill>
                        <a:effectLst/>
                        <a:latin typeface="Calibri" panose="020F0502020204030204" pitchFamily="34" charset="0"/>
                      </a:endParaRPr>
                    </a:p>
                  </a:txBody>
                  <a:tcPr marL="6072" marR="6072" marT="6072" marB="0" anchor="ctr"/>
                </a:tc>
                <a:tc>
                  <a:txBody>
                    <a:bodyPr/>
                    <a:lstStyle/>
                    <a:p>
                      <a:pPr algn="ctr" fontAlgn="ctr"/>
                      <a:r>
                        <a:rPr lang="en-US" sz="800" u="none" strike="noStrike">
                          <a:effectLst/>
                        </a:rPr>
                        <a:t>4188.7</a:t>
                      </a:r>
                      <a:endParaRPr lang="en-US" sz="800" b="0" i="0" u="none" strike="noStrike">
                        <a:solidFill>
                          <a:srgbClr val="000000"/>
                        </a:solidFill>
                        <a:effectLst/>
                        <a:latin typeface="Calibri" panose="020F0502020204030204" pitchFamily="34" charset="0"/>
                      </a:endParaRPr>
                    </a:p>
                  </a:txBody>
                  <a:tcPr marL="6072" marR="6072" marT="6072" marB="0" anchor="ctr"/>
                </a:tc>
                <a:tc>
                  <a:txBody>
                    <a:bodyPr/>
                    <a:lstStyle/>
                    <a:p>
                      <a:pPr algn="ctr" fontAlgn="ctr"/>
                      <a:r>
                        <a:rPr lang="en-US" sz="800" u="none" strike="noStrike">
                          <a:effectLst/>
                        </a:rPr>
                        <a:t>2.184</a:t>
                      </a:r>
                      <a:endParaRPr lang="en-US" sz="800" b="0" i="0" u="none" strike="noStrike">
                        <a:solidFill>
                          <a:srgbClr val="000000"/>
                        </a:solidFill>
                        <a:effectLst/>
                        <a:latin typeface="Calibri" panose="020F0502020204030204" pitchFamily="34" charset="0"/>
                      </a:endParaRPr>
                    </a:p>
                  </a:txBody>
                  <a:tcPr marL="6072" marR="6072" marT="6072" marB="0" anchor="ctr"/>
                </a:tc>
                <a:tc>
                  <a:txBody>
                    <a:bodyPr/>
                    <a:lstStyle/>
                    <a:p>
                      <a:pPr algn="ctr" fontAlgn="ctr"/>
                      <a:r>
                        <a:rPr lang="en-US" sz="800" u="none" strike="noStrike">
                          <a:effectLst/>
                        </a:rPr>
                        <a:t>0.999</a:t>
                      </a:r>
                      <a:endParaRPr lang="en-US" sz="800" b="0" i="0" u="none" strike="noStrike">
                        <a:solidFill>
                          <a:srgbClr val="000000"/>
                        </a:solidFill>
                        <a:effectLst/>
                        <a:latin typeface="Calibri" panose="020F0502020204030204" pitchFamily="34" charset="0"/>
                      </a:endParaRPr>
                    </a:p>
                  </a:txBody>
                  <a:tcPr marL="6072" marR="6072" marT="6072" marB="0" anchor="ctr"/>
                </a:tc>
                <a:tc>
                  <a:txBody>
                    <a:bodyPr/>
                    <a:lstStyle/>
                    <a:p>
                      <a:pPr algn="ctr" fontAlgn="ctr"/>
                      <a:r>
                        <a:rPr lang="en-US" sz="800" u="none" strike="noStrike">
                          <a:effectLst/>
                        </a:rPr>
                        <a:t>-5435.7</a:t>
                      </a:r>
                      <a:endParaRPr lang="en-US" sz="800" b="0" i="0" u="none" strike="noStrike">
                        <a:solidFill>
                          <a:srgbClr val="000000"/>
                        </a:solidFill>
                        <a:effectLst/>
                        <a:latin typeface="Calibri" panose="020F0502020204030204" pitchFamily="34" charset="0"/>
                      </a:endParaRPr>
                    </a:p>
                  </a:txBody>
                  <a:tcPr marL="6072" marR="6072" marT="6072" marB="0" anchor="ctr"/>
                </a:tc>
                <a:tc>
                  <a:txBody>
                    <a:bodyPr/>
                    <a:lstStyle/>
                    <a:p>
                      <a:pPr algn="ctr" fontAlgn="ctr"/>
                      <a:r>
                        <a:rPr lang="en-US" sz="800" u="none" strike="noStrike">
                          <a:effectLst/>
                        </a:rPr>
                        <a:t>38.8</a:t>
                      </a:r>
                      <a:endParaRPr lang="en-US" sz="800" b="0" i="0" u="none" strike="noStrike">
                        <a:solidFill>
                          <a:srgbClr val="000000"/>
                        </a:solidFill>
                        <a:effectLst/>
                        <a:latin typeface="Calibri" panose="020F0502020204030204" pitchFamily="34" charset="0"/>
                      </a:endParaRPr>
                    </a:p>
                  </a:txBody>
                  <a:tcPr marL="6072" marR="6072" marT="6072" marB="0" anchor="ctr"/>
                </a:tc>
                <a:tc>
                  <a:txBody>
                    <a:bodyPr/>
                    <a:lstStyle/>
                    <a:p>
                      <a:pPr algn="ctr" fontAlgn="ctr"/>
                      <a:r>
                        <a:rPr lang="en-US" sz="800" u="none" strike="noStrike">
                          <a:effectLst/>
                        </a:rPr>
                        <a:t>84.1</a:t>
                      </a:r>
                      <a:endParaRPr lang="en-US" sz="800" b="0" i="0" u="none" strike="noStrike">
                        <a:solidFill>
                          <a:srgbClr val="000000"/>
                        </a:solidFill>
                        <a:effectLst/>
                        <a:latin typeface="Calibri" panose="020F0502020204030204" pitchFamily="34" charset="0"/>
                      </a:endParaRPr>
                    </a:p>
                  </a:txBody>
                  <a:tcPr marL="6072" marR="6072" marT="6072" marB="0" anchor="ctr"/>
                </a:tc>
                <a:tc>
                  <a:txBody>
                    <a:bodyPr/>
                    <a:lstStyle/>
                    <a:p>
                      <a:pPr algn="ctr" fontAlgn="ctr"/>
                      <a:r>
                        <a:rPr lang="en-US" sz="800" u="none" strike="noStrike">
                          <a:effectLst/>
                        </a:rPr>
                        <a:t>70.7</a:t>
                      </a:r>
                      <a:endParaRPr lang="en-US" sz="800" b="0" i="0" u="none" strike="noStrike">
                        <a:solidFill>
                          <a:srgbClr val="000000"/>
                        </a:solidFill>
                        <a:effectLst/>
                        <a:latin typeface="Calibri" panose="020F0502020204030204" pitchFamily="34" charset="0"/>
                      </a:endParaRPr>
                    </a:p>
                  </a:txBody>
                  <a:tcPr marL="6072" marR="6072" marT="6072" marB="0" anchor="ctr"/>
                </a:tc>
                <a:tc>
                  <a:txBody>
                    <a:bodyPr/>
                    <a:lstStyle/>
                    <a:p>
                      <a:pPr algn="ctr" fontAlgn="ctr"/>
                      <a:r>
                        <a:rPr lang="en-US" sz="800" u="none" strike="noStrike">
                          <a:effectLst/>
                        </a:rPr>
                        <a:t>8.107</a:t>
                      </a:r>
                      <a:endParaRPr lang="en-US" sz="800" b="0" i="0" u="none" strike="noStrike">
                        <a:solidFill>
                          <a:srgbClr val="000000"/>
                        </a:solidFill>
                        <a:effectLst/>
                        <a:latin typeface="Calibri" panose="020F0502020204030204" pitchFamily="34" charset="0"/>
                      </a:endParaRPr>
                    </a:p>
                  </a:txBody>
                  <a:tcPr marL="6072" marR="6072" marT="6072" marB="0" anchor="ctr"/>
                </a:tc>
                <a:tc>
                  <a:txBody>
                    <a:bodyPr/>
                    <a:lstStyle/>
                    <a:p>
                      <a:pPr algn="ctr" fontAlgn="ctr"/>
                      <a:r>
                        <a:rPr lang="en-US" sz="800" u="none" strike="noStrike">
                          <a:effectLst/>
                        </a:rPr>
                        <a:t>65.724</a:t>
                      </a:r>
                      <a:endParaRPr lang="en-US" sz="800" b="0" i="0" u="none" strike="noStrike">
                        <a:solidFill>
                          <a:srgbClr val="000000"/>
                        </a:solidFill>
                        <a:effectLst/>
                        <a:latin typeface="Calibri" panose="020F0502020204030204" pitchFamily="34" charset="0"/>
                      </a:endParaRPr>
                    </a:p>
                  </a:txBody>
                  <a:tcPr marL="6072" marR="6072" marT="6072" marB="0" anchor="ctr"/>
                </a:tc>
                <a:extLst>
                  <a:ext uri="{0D108BD9-81ED-4DB2-BD59-A6C34878D82A}">
                    <a16:rowId xmlns:a16="http://schemas.microsoft.com/office/drawing/2014/main" val="4291512268"/>
                  </a:ext>
                </a:extLst>
              </a:tr>
              <a:tr h="261467">
                <a:tc>
                  <a:txBody>
                    <a:bodyPr/>
                    <a:lstStyle/>
                    <a:p>
                      <a:pPr algn="ctr" fontAlgn="ctr"/>
                      <a:r>
                        <a:rPr lang="en-US" sz="800" u="none" strike="noStrike" dirty="0">
                          <a:effectLst/>
                        </a:rPr>
                        <a:t>9</a:t>
                      </a:r>
                      <a:endParaRPr lang="en-US" sz="800" b="0" i="0" u="none" strike="noStrike" dirty="0">
                        <a:solidFill>
                          <a:srgbClr val="000000"/>
                        </a:solidFill>
                        <a:effectLst/>
                        <a:latin typeface="Calibri" panose="020F0502020204030204" pitchFamily="34" charset="0"/>
                      </a:endParaRPr>
                    </a:p>
                  </a:txBody>
                  <a:tcPr marL="6072" marR="6072" marT="6072" marB="0" anchor="ctr">
                    <a:solidFill>
                      <a:srgbClr val="FFFF00"/>
                    </a:solidFill>
                  </a:tcPr>
                </a:tc>
                <a:tc>
                  <a:txBody>
                    <a:bodyPr/>
                    <a:lstStyle/>
                    <a:p>
                      <a:pPr algn="ctr" fontAlgn="ctr"/>
                      <a:r>
                        <a:rPr lang="en-US" sz="800" u="none" strike="noStrike">
                          <a:effectLst/>
                        </a:rPr>
                        <a:t>RS</a:t>
                      </a:r>
                      <a:endParaRPr lang="en-US" sz="800" b="0" i="0" u="none" strike="noStrike">
                        <a:solidFill>
                          <a:srgbClr val="000000"/>
                        </a:solidFill>
                        <a:effectLst/>
                        <a:latin typeface="Calibri" panose="020F0502020204030204" pitchFamily="34" charset="0"/>
                      </a:endParaRPr>
                    </a:p>
                  </a:txBody>
                  <a:tcPr marL="6072" marR="6072" marT="6072" marB="0" anchor="ctr">
                    <a:solidFill>
                      <a:srgbClr val="FFFF00"/>
                    </a:solidFill>
                  </a:tcPr>
                </a:tc>
                <a:tc>
                  <a:txBody>
                    <a:bodyPr/>
                    <a:lstStyle/>
                    <a:p>
                      <a:pPr algn="ctr" fontAlgn="ctr"/>
                      <a:r>
                        <a:rPr lang="en-US" sz="800" u="none" strike="noStrike" dirty="0">
                          <a:effectLst/>
                        </a:rPr>
                        <a:t>Status</a:t>
                      </a:r>
                      <a:endParaRPr lang="en-US" sz="800" b="0" i="0" u="none" strike="noStrike" dirty="0">
                        <a:solidFill>
                          <a:srgbClr val="000000"/>
                        </a:solidFill>
                        <a:effectLst/>
                        <a:latin typeface="Calibri" panose="020F0502020204030204" pitchFamily="34" charset="0"/>
                      </a:endParaRPr>
                    </a:p>
                  </a:txBody>
                  <a:tcPr marL="6072" marR="6072" marT="6072" marB="0" anchor="ctr">
                    <a:solidFill>
                      <a:srgbClr val="FFFF00"/>
                    </a:solidFill>
                  </a:tcPr>
                </a:tc>
                <a:tc>
                  <a:txBody>
                    <a:bodyPr/>
                    <a:lstStyle/>
                    <a:p>
                      <a:pPr algn="ctr" fontAlgn="ctr"/>
                      <a:r>
                        <a:rPr lang="en-US" sz="800" u="none" strike="noStrike" dirty="0" err="1">
                          <a:effectLst/>
                        </a:rPr>
                        <a:t>Income_Composition</a:t>
                      </a:r>
                      <a:endParaRPr lang="en-US" sz="800" b="0" i="0" u="none" strike="noStrike" dirty="0">
                        <a:solidFill>
                          <a:srgbClr val="000000"/>
                        </a:solidFill>
                        <a:effectLst/>
                        <a:latin typeface="Calibri" panose="020F0502020204030204" pitchFamily="34" charset="0"/>
                      </a:endParaRPr>
                    </a:p>
                  </a:txBody>
                  <a:tcPr marL="6072" marR="6072" marT="6072" marB="0" anchor="ctr">
                    <a:solidFill>
                      <a:srgbClr val="FFFF00"/>
                    </a:solidFill>
                  </a:tcPr>
                </a:tc>
                <a:tc>
                  <a:txBody>
                    <a:bodyPr/>
                    <a:lstStyle/>
                    <a:p>
                      <a:pPr algn="ctr" fontAlgn="ctr"/>
                      <a:r>
                        <a:rPr lang="en-US" sz="800" u="none" strike="noStrike" dirty="0">
                          <a:effectLst/>
                        </a:rPr>
                        <a:t>2019.54</a:t>
                      </a:r>
                      <a:endParaRPr lang="en-US" sz="800" b="0" i="0" u="none" strike="noStrike" dirty="0">
                        <a:solidFill>
                          <a:srgbClr val="000000"/>
                        </a:solidFill>
                        <a:effectLst/>
                        <a:latin typeface="Calibri" panose="020F0502020204030204" pitchFamily="34" charset="0"/>
                      </a:endParaRPr>
                    </a:p>
                  </a:txBody>
                  <a:tcPr marL="6072" marR="6072" marT="6072" marB="0" anchor="ctr">
                    <a:solidFill>
                      <a:srgbClr val="FFFF00"/>
                    </a:solidFill>
                  </a:tcPr>
                </a:tc>
                <a:tc>
                  <a:txBody>
                    <a:bodyPr/>
                    <a:lstStyle/>
                    <a:p>
                      <a:pPr algn="ctr" fontAlgn="ctr"/>
                      <a:r>
                        <a:rPr lang="en-US" sz="800" u="none" strike="noStrike" dirty="0">
                          <a:effectLst/>
                        </a:rPr>
                        <a:t>1.778</a:t>
                      </a:r>
                      <a:endParaRPr lang="en-US" sz="800" b="0" i="0" u="none" strike="noStrike" dirty="0">
                        <a:solidFill>
                          <a:srgbClr val="000000"/>
                        </a:solidFill>
                        <a:effectLst/>
                        <a:latin typeface="Calibri" panose="020F0502020204030204" pitchFamily="34" charset="0"/>
                      </a:endParaRPr>
                    </a:p>
                  </a:txBody>
                  <a:tcPr marL="6072" marR="6072" marT="6072" marB="0" anchor="ctr">
                    <a:solidFill>
                      <a:srgbClr val="FFFF00"/>
                    </a:solidFill>
                  </a:tcPr>
                </a:tc>
                <a:tc>
                  <a:txBody>
                    <a:bodyPr/>
                    <a:lstStyle/>
                    <a:p>
                      <a:pPr algn="ctr" fontAlgn="ctr"/>
                      <a:r>
                        <a:rPr lang="en-US" sz="800" u="none" strike="noStrike" dirty="0">
                          <a:effectLst/>
                        </a:rPr>
                        <a:t>0.998</a:t>
                      </a:r>
                      <a:endParaRPr lang="en-US" sz="800" b="0" i="0" u="none" strike="noStrike" dirty="0">
                        <a:solidFill>
                          <a:srgbClr val="000000"/>
                        </a:solidFill>
                        <a:effectLst/>
                        <a:latin typeface="Calibri" panose="020F0502020204030204" pitchFamily="34" charset="0"/>
                      </a:endParaRPr>
                    </a:p>
                  </a:txBody>
                  <a:tcPr marL="6072" marR="6072" marT="6072" marB="0" anchor="ctr">
                    <a:solidFill>
                      <a:srgbClr val="FFFF00"/>
                    </a:solidFill>
                  </a:tcPr>
                </a:tc>
                <a:tc>
                  <a:txBody>
                    <a:bodyPr/>
                    <a:lstStyle/>
                    <a:p>
                      <a:pPr algn="ctr" fontAlgn="ctr"/>
                      <a:r>
                        <a:rPr lang="en-US" sz="800" u="none" strike="noStrike" dirty="0">
                          <a:effectLst/>
                        </a:rPr>
                        <a:t>-5099.2</a:t>
                      </a:r>
                      <a:endParaRPr lang="en-US" sz="800" b="0" i="0" u="none" strike="noStrike" dirty="0">
                        <a:solidFill>
                          <a:srgbClr val="000000"/>
                        </a:solidFill>
                        <a:effectLst/>
                        <a:latin typeface="Calibri" panose="020F0502020204030204" pitchFamily="34" charset="0"/>
                      </a:endParaRPr>
                    </a:p>
                  </a:txBody>
                  <a:tcPr marL="6072" marR="6072" marT="6072" marB="0" anchor="ctr">
                    <a:solidFill>
                      <a:srgbClr val="FFFF00"/>
                    </a:solidFill>
                  </a:tcPr>
                </a:tc>
                <a:tc>
                  <a:txBody>
                    <a:bodyPr/>
                    <a:lstStyle/>
                    <a:p>
                      <a:pPr algn="ctr" fontAlgn="ctr"/>
                      <a:r>
                        <a:rPr lang="en-US" sz="800" u="none" strike="noStrike">
                          <a:effectLst/>
                        </a:rPr>
                        <a:t>45.5</a:t>
                      </a:r>
                      <a:endParaRPr lang="en-US" sz="800" b="0" i="0" u="none" strike="noStrike">
                        <a:solidFill>
                          <a:srgbClr val="000000"/>
                        </a:solidFill>
                        <a:effectLst/>
                        <a:latin typeface="Calibri" panose="020F0502020204030204" pitchFamily="34" charset="0"/>
                      </a:endParaRPr>
                    </a:p>
                  </a:txBody>
                  <a:tcPr marL="6072" marR="6072" marT="6072" marB="0" anchor="ctr">
                    <a:solidFill>
                      <a:srgbClr val="FFFF00"/>
                    </a:solidFill>
                  </a:tcPr>
                </a:tc>
                <a:tc>
                  <a:txBody>
                    <a:bodyPr/>
                    <a:lstStyle/>
                    <a:p>
                      <a:pPr algn="ctr" fontAlgn="ctr"/>
                      <a:r>
                        <a:rPr lang="en-US" sz="800" u="none" strike="noStrike" dirty="0">
                          <a:effectLst/>
                        </a:rPr>
                        <a:t>83.8</a:t>
                      </a:r>
                      <a:endParaRPr lang="en-US" sz="800" b="0" i="0" u="none" strike="noStrike" dirty="0">
                        <a:solidFill>
                          <a:srgbClr val="000000"/>
                        </a:solidFill>
                        <a:effectLst/>
                        <a:latin typeface="Calibri" panose="020F0502020204030204" pitchFamily="34" charset="0"/>
                      </a:endParaRPr>
                    </a:p>
                  </a:txBody>
                  <a:tcPr marL="6072" marR="6072" marT="6072" marB="0" anchor="ctr">
                    <a:solidFill>
                      <a:srgbClr val="FFFF00"/>
                    </a:solidFill>
                  </a:tcPr>
                </a:tc>
                <a:tc>
                  <a:txBody>
                    <a:bodyPr/>
                    <a:lstStyle/>
                    <a:p>
                      <a:pPr algn="ctr" fontAlgn="ctr"/>
                      <a:r>
                        <a:rPr lang="en-US" sz="800" u="none" strike="noStrike">
                          <a:effectLst/>
                        </a:rPr>
                        <a:t>70.7</a:t>
                      </a:r>
                      <a:endParaRPr lang="en-US" sz="800" b="0" i="0" u="none" strike="noStrike">
                        <a:solidFill>
                          <a:srgbClr val="000000"/>
                        </a:solidFill>
                        <a:effectLst/>
                        <a:latin typeface="Calibri" panose="020F0502020204030204" pitchFamily="34" charset="0"/>
                      </a:endParaRPr>
                    </a:p>
                  </a:txBody>
                  <a:tcPr marL="6072" marR="6072" marT="6072" marB="0" anchor="ctr">
                    <a:solidFill>
                      <a:srgbClr val="FFFF00"/>
                    </a:solidFill>
                  </a:tcPr>
                </a:tc>
                <a:tc>
                  <a:txBody>
                    <a:bodyPr/>
                    <a:lstStyle/>
                    <a:p>
                      <a:pPr algn="ctr" fontAlgn="ctr"/>
                      <a:r>
                        <a:rPr lang="en-US" sz="800" u="none" strike="noStrike" dirty="0">
                          <a:effectLst/>
                        </a:rPr>
                        <a:t>8.223</a:t>
                      </a:r>
                      <a:endParaRPr lang="en-US" sz="800" b="0" i="0" u="none" strike="noStrike" dirty="0">
                        <a:solidFill>
                          <a:srgbClr val="000000"/>
                        </a:solidFill>
                        <a:effectLst/>
                        <a:latin typeface="Calibri" panose="020F0502020204030204" pitchFamily="34" charset="0"/>
                      </a:endParaRPr>
                    </a:p>
                  </a:txBody>
                  <a:tcPr marL="6072" marR="6072" marT="6072" marB="0" anchor="ctr">
                    <a:solidFill>
                      <a:srgbClr val="FFFF00"/>
                    </a:solidFill>
                  </a:tcPr>
                </a:tc>
                <a:tc>
                  <a:txBody>
                    <a:bodyPr/>
                    <a:lstStyle/>
                    <a:p>
                      <a:pPr algn="ctr" fontAlgn="ctr"/>
                      <a:r>
                        <a:rPr lang="en-US" sz="800" u="none" strike="noStrike" dirty="0">
                          <a:effectLst/>
                        </a:rPr>
                        <a:t>67.617</a:t>
                      </a:r>
                      <a:endParaRPr lang="en-US" sz="800" b="0" i="0" u="none" strike="noStrike" dirty="0">
                        <a:solidFill>
                          <a:srgbClr val="000000"/>
                        </a:solidFill>
                        <a:effectLst/>
                        <a:latin typeface="Calibri" panose="020F0502020204030204" pitchFamily="34" charset="0"/>
                      </a:endParaRPr>
                    </a:p>
                  </a:txBody>
                  <a:tcPr marL="6072" marR="6072" marT="6072" marB="0" anchor="ctr">
                    <a:solidFill>
                      <a:srgbClr val="FFFF00"/>
                    </a:solidFill>
                  </a:tcPr>
                </a:tc>
                <a:extLst>
                  <a:ext uri="{0D108BD9-81ED-4DB2-BD59-A6C34878D82A}">
                    <a16:rowId xmlns:a16="http://schemas.microsoft.com/office/drawing/2014/main" val="2464662553"/>
                  </a:ext>
                </a:extLst>
              </a:tr>
              <a:tr h="261467">
                <a:tc>
                  <a:txBody>
                    <a:bodyPr/>
                    <a:lstStyle/>
                    <a:p>
                      <a:pPr algn="ctr" fontAlgn="ctr"/>
                      <a:r>
                        <a:rPr lang="en-US" sz="800" u="none" strike="noStrike">
                          <a:effectLst/>
                        </a:rPr>
                        <a:t>10</a:t>
                      </a:r>
                      <a:endParaRPr lang="en-US" sz="800" b="0" i="0" u="none" strike="noStrike">
                        <a:solidFill>
                          <a:srgbClr val="000000"/>
                        </a:solidFill>
                        <a:effectLst/>
                        <a:latin typeface="Calibri" panose="020F0502020204030204" pitchFamily="34" charset="0"/>
                      </a:endParaRPr>
                    </a:p>
                  </a:txBody>
                  <a:tcPr marL="6072" marR="6072" marT="6072" marB="0" anchor="ctr"/>
                </a:tc>
                <a:tc>
                  <a:txBody>
                    <a:bodyPr/>
                    <a:lstStyle/>
                    <a:p>
                      <a:pPr algn="ctr" fontAlgn="ctr"/>
                      <a:r>
                        <a:rPr lang="en-US" sz="800" u="none" strike="noStrike">
                          <a:effectLst/>
                        </a:rPr>
                        <a:t>RS</a:t>
                      </a:r>
                      <a:endParaRPr lang="en-US" sz="800" b="0" i="0" u="none" strike="noStrike">
                        <a:solidFill>
                          <a:srgbClr val="000000"/>
                        </a:solidFill>
                        <a:effectLst/>
                        <a:latin typeface="Calibri" panose="020F0502020204030204" pitchFamily="34" charset="0"/>
                      </a:endParaRPr>
                    </a:p>
                  </a:txBody>
                  <a:tcPr marL="6072" marR="6072" marT="6072" marB="0" anchor="ctr"/>
                </a:tc>
                <a:tc>
                  <a:txBody>
                    <a:bodyPr/>
                    <a:lstStyle/>
                    <a:p>
                      <a:pPr algn="ctr" fontAlgn="ctr"/>
                      <a:r>
                        <a:rPr lang="en-US" sz="800" u="none" strike="noStrike">
                          <a:effectLst/>
                        </a:rPr>
                        <a:t>world</a:t>
                      </a:r>
                      <a:endParaRPr lang="en-US" sz="800" b="0" i="0" u="none" strike="noStrike">
                        <a:solidFill>
                          <a:srgbClr val="000000"/>
                        </a:solidFill>
                        <a:effectLst/>
                        <a:latin typeface="Calibri" panose="020F0502020204030204" pitchFamily="34" charset="0"/>
                      </a:endParaRPr>
                    </a:p>
                  </a:txBody>
                  <a:tcPr marL="6072" marR="6072" marT="6072" marB="0" anchor="ctr"/>
                </a:tc>
                <a:tc>
                  <a:txBody>
                    <a:bodyPr/>
                    <a:lstStyle/>
                    <a:p>
                      <a:pPr algn="ctr" fontAlgn="ctr"/>
                      <a:r>
                        <a:rPr lang="en-US" sz="800" u="none" strike="noStrike">
                          <a:effectLst/>
                        </a:rPr>
                        <a:t>Income_Composition</a:t>
                      </a:r>
                      <a:endParaRPr lang="en-US" sz="800" b="0" i="0" u="none" strike="noStrike">
                        <a:solidFill>
                          <a:srgbClr val="000000"/>
                        </a:solidFill>
                        <a:effectLst/>
                        <a:latin typeface="Calibri" panose="020F0502020204030204" pitchFamily="34" charset="0"/>
                      </a:endParaRPr>
                    </a:p>
                  </a:txBody>
                  <a:tcPr marL="6072" marR="6072" marT="6072" marB="0" anchor="ctr"/>
                </a:tc>
                <a:tc>
                  <a:txBody>
                    <a:bodyPr/>
                    <a:lstStyle/>
                    <a:p>
                      <a:pPr algn="ctr" fontAlgn="ctr"/>
                      <a:r>
                        <a:rPr lang="en-US" sz="800" u="none" strike="noStrike">
                          <a:effectLst/>
                        </a:rPr>
                        <a:t>1041.54</a:t>
                      </a:r>
                      <a:endParaRPr lang="en-US" sz="800" b="0" i="0" u="none" strike="noStrike">
                        <a:solidFill>
                          <a:srgbClr val="000000"/>
                        </a:solidFill>
                        <a:effectLst/>
                        <a:latin typeface="Calibri" panose="020F0502020204030204" pitchFamily="34" charset="0"/>
                      </a:endParaRPr>
                    </a:p>
                  </a:txBody>
                  <a:tcPr marL="6072" marR="6072" marT="6072" marB="0" anchor="ctr"/>
                </a:tc>
                <a:tc>
                  <a:txBody>
                    <a:bodyPr/>
                    <a:lstStyle/>
                    <a:p>
                      <a:pPr algn="ctr" fontAlgn="ctr"/>
                      <a:r>
                        <a:rPr lang="en-US" sz="800" u="none" strike="noStrike">
                          <a:effectLst/>
                        </a:rPr>
                        <a:t>1.652</a:t>
                      </a:r>
                      <a:endParaRPr lang="en-US" sz="800" b="0" i="0" u="none" strike="noStrike">
                        <a:solidFill>
                          <a:srgbClr val="000000"/>
                        </a:solidFill>
                        <a:effectLst/>
                        <a:latin typeface="Calibri" panose="020F0502020204030204" pitchFamily="34" charset="0"/>
                      </a:endParaRPr>
                    </a:p>
                  </a:txBody>
                  <a:tcPr marL="6072" marR="6072" marT="6072" marB="0" anchor="ctr"/>
                </a:tc>
                <a:tc>
                  <a:txBody>
                    <a:bodyPr/>
                    <a:lstStyle/>
                    <a:p>
                      <a:pPr algn="ctr" fontAlgn="ctr"/>
                      <a:r>
                        <a:rPr lang="en-US" sz="800" u="none" strike="noStrike">
                          <a:effectLst/>
                        </a:rPr>
                        <a:t>0.997</a:t>
                      </a:r>
                      <a:endParaRPr lang="en-US" sz="800" b="0" i="0" u="none" strike="noStrike">
                        <a:solidFill>
                          <a:srgbClr val="000000"/>
                        </a:solidFill>
                        <a:effectLst/>
                        <a:latin typeface="Calibri" panose="020F0502020204030204" pitchFamily="34" charset="0"/>
                      </a:endParaRPr>
                    </a:p>
                  </a:txBody>
                  <a:tcPr marL="6072" marR="6072" marT="6072" marB="0" anchor="ctr"/>
                </a:tc>
                <a:tc>
                  <a:txBody>
                    <a:bodyPr/>
                    <a:lstStyle/>
                    <a:p>
                      <a:pPr algn="ctr" fontAlgn="ctr"/>
                      <a:r>
                        <a:rPr lang="en-US" sz="800" u="none" strike="noStrike">
                          <a:effectLst/>
                        </a:rPr>
                        <a:t>-4897.6</a:t>
                      </a:r>
                      <a:endParaRPr lang="en-US" sz="800" b="0" i="0" u="none" strike="noStrike">
                        <a:solidFill>
                          <a:srgbClr val="000000"/>
                        </a:solidFill>
                        <a:effectLst/>
                        <a:latin typeface="Calibri" panose="020F0502020204030204" pitchFamily="34" charset="0"/>
                      </a:endParaRPr>
                    </a:p>
                  </a:txBody>
                  <a:tcPr marL="6072" marR="6072" marT="6072" marB="0" anchor="ctr"/>
                </a:tc>
                <a:tc>
                  <a:txBody>
                    <a:bodyPr/>
                    <a:lstStyle/>
                    <a:p>
                      <a:pPr algn="ctr" fontAlgn="ctr"/>
                      <a:r>
                        <a:rPr lang="en-US" sz="800" u="none" strike="noStrike">
                          <a:effectLst/>
                        </a:rPr>
                        <a:t>46.4</a:t>
                      </a:r>
                      <a:endParaRPr lang="en-US" sz="800" b="0" i="0" u="none" strike="noStrike">
                        <a:solidFill>
                          <a:srgbClr val="000000"/>
                        </a:solidFill>
                        <a:effectLst/>
                        <a:latin typeface="Calibri" panose="020F0502020204030204" pitchFamily="34" charset="0"/>
                      </a:endParaRPr>
                    </a:p>
                  </a:txBody>
                  <a:tcPr marL="6072" marR="6072" marT="6072" marB="0" anchor="ctr"/>
                </a:tc>
                <a:tc>
                  <a:txBody>
                    <a:bodyPr/>
                    <a:lstStyle/>
                    <a:p>
                      <a:pPr algn="ctr" fontAlgn="ctr"/>
                      <a:r>
                        <a:rPr lang="en-US" sz="800" u="none" strike="noStrike">
                          <a:effectLst/>
                        </a:rPr>
                        <a:t>83.5</a:t>
                      </a:r>
                      <a:endParaRPr lang="en-US" sz="800" b="0" i="0" u="none" strike="noStrike">
                        <a:solidFill>
                          <a:srgbClr val="000000"/>
                        </a:solidFill>
                        <a:effectLst/>
                        <a:latin typeface="Calibri" panose="020F0502020204030204" pitchFamily="34" charset="0"/>
                      </a:endParaRPr>
                    </a:p>
                  </a:txBody>
                  <a:tcPr marL="6072" marR="6072" marT="6072" marB="0" anchor="ctr"/>
                </a:tc>
                <a:tc>
                  <a:txBody>
                    <a:bodyPr/>
                    <a:lstStyle/>
                    <a:p>
                      <a:pPr algn="ctr" fontAlgn="ctr"/>
                      <a:r>
                        <a:rPr lang="en-US" sz="800" u="none" strike="noStrike">
                          <a:effectLst/>
                        </a:rPr>
                        <a:t>70.7</a:t>
                      </a:r>
                      <a:endParaRPr lang="en-US" sz="800" b="0" i="0" u="none" strike="noStrike">
                        <a:solidFill>
                          <a:srgbClr val="000000"/>
                        </a:solidFill>
                        <a:effectLst/>
                        <a:latin typeface="Calibri" panose="020F0502020204030204" pitchFamily="34" charset="0"/>
                      </a:endParaRPr>
                    </a:p>
                  </a:txBody>
                  <a:tcPr marL="6072" marR="6072" marT="6072" marB="0" anchor="ctr"/>
                </a:tc>
                <a:tc>
                  <a:txBody>
                    <a:bodyPr/>
                    <a:lstStyle/>
                    <a:p>
                      <a:pPr algn="ctr" fontAlgn="ctr"/>
                      <a:r>
                        <a:rPr lang="en-US" sz="800" u="none" strike="noStrike">
                          <a:effectLst/>
                        </a:rPr>
                        <a:t>8.254</a:t>
                      </a:r>
                      <a:endParaRPr lang="en-US" sz="800" b="0" i="0" u="none" strike="noStrike">
                        <a:solidFill>
                          <a:srgbClr val="000000"/>
                        </a:solidFill>
                        <a:effectLst/>
                        <a:latin typeface="Calibri" panose="020F0502020204030204" pitchFamily="34" charset="0"/>
                      </a:endParaRPr>
                    </a:p>
                  </a:txBody>
                  <a:tcPr marL="6072" marR="6072" marT="6072" marB="0" anchor="ctr"/>
                </a:tc>
                <a:tc>
                  <a:txBody>
                    <a:bodyPr/>
                    <a:lstStyle/>
                    <a:p>
                      <a:pPr algn="ctr" fontAlgn="ctr"/>
                      <a:r>
                        <a:rPr lang="en-US" sz="800" u="none" strike="noStrike">
                          <a:effectLst/>
                        </a:rPr>
                        <a:t>68.127</a:t>
                      </a:r>
                      <a:endParaRPr lang="en-US" sz="800" b="0" i="0" u="none" strike="noStrike">
                        <a:solidFill>
                          <a:srgbClr val="000000"/>
                        </a:solidFill>
                        <a:effectLst/>
                        <a:latin typeface="Calibri" panose="020F0502020204030204" pitchFamily="34" charset="0"/>
                      </a:endParaRPr>
                    </a:p>
                  </a:txBody>
                  <a:tcPr marL="6072" marR="6072" marT="6072" marB="0" anchor="ctr"/>
                </a:tc>
                <a:extLst>
                  <a:ext uri="{0D108BD9-81ED-4DB2-BD59-A6C34878D82A}">
                    <a16:rowId xmlns:a16="http://schemas.microsoft.com/office/drawing/2014/main" val="1246703076"/>
                  </a:ext>
                </a:extLst>
              </a:tr>
              <a:tr h="188678">
                <a:tc>
                  <a:txBody>
                    <a:bodyPr/>
                    <a:lstStyle/>
                    <a:p>
                      <a:pPr algn="ctr" fontAlgn="ctr"/>
                      <a:r>
                        <a:rPr lang="en-US" sz="800" u="none" strike="noStrike">
                          <a:effectLst/>
                        </a:rPr>
                        <a:t>11</a:t>
                      </a:r>
                      <a:endParaRPr lang="en-US" sz="800" b="0" i="0" u="none" strike="noStrike">
                        <a:solidFill>
                          <a:srgbClr val="000000"/>
                        </a:solidFill>
                        <a:effectLst/>
                        <a:latin typeface="Calibri" panose="020F0502020204030204" pitchFamily="34" charset="0"/>
                      </a:endParaRPr>
                    </a:p>
                  </a:txBody>
                  <a:tcPr marL="6072" marR="6072" marT="6072" marB="0" anchor="ctr"/>
                </a:tc>
                <a:tc>
                  <a:txBody>
                    <a:bodyPr/>
                    <a:lstStyle/>
                    <a:p>
                      <a:pPr algn="ctr" fontAlgn="ctr"/>
                      <a:r>
                        <a:rPr lang="en-US" sz="800" u="none" strike="noStrike">
                          <a:effectLst/>
                        </a:rPr>
                        <a:t>RS</a:t>
                      </a:r>
                      <a:endParaRPr lang="en-US" sz="800" b="0" i="0" u="none" strike="noStrike">
                        <a:solidFill>
                          <a:srgbClr val="000000"/>
                        </a:solidFill>
                        <a:effectLst/>
                        <a:latin typeface="Calibri" panose="020F0502020204030204" pitchFamily="34" charset="0"/>
                      </a:endParaRPr>
                    </a:p>
                  </a:txBody>
                  <a:tcPr marL="6072" marR="6072" marT="6072" marB="0" anchor="ctr"/>
                </a:tc>
                <a:tc>
                  <a:txBody>
                    <a:bodyPr/>
                    <a:lstStyle/>
                    <a:p>
                      <a:pPr algn="ctr" fontAlgn="ctr"/>
                      <a:r>
                        <a:rPr lang="en-US" sz="800" u="none" strike="noStrike">
                          <a:effectLst/>
                        </a:rPr>
                        <a:t>Year</a:t>
                      </a:r>
                      <a:endParaRPr lang="en-US" sz="800" b="0" i="0" u="none" strike="noStrike">
                        <a:solidFill>
                          <a:srgbClr val="000000"/>
                        </a:solidFill>
                        <a:effectLst/>
                        <a:latin typeface="Calibri" panose="020F0502020204030204" pitchFamily="34" charset="0"/>
                      </a:endParaRPr>
                    </a:p>
                  </a:txBody>
                  <a:tcPr marL="6072" marR="6072" marT="6072" marB="0" anchor="ctr"/>
                </a:tc>
                <a:tc>
                  <a:txBody>
                    <a:bodyPr/>
                    <a:lstStyle/>
                    <a:p>
                      <a:pPr algn="ctr" fontAlgn="ctr"/>
                      <a:r>
                        <a:rPr lang="en-US" sz="800" u="none" strike="noStrike">
                          <a:effectLst/>
                        </a:rPr>
                        <a:t>Income_Composition</a:t>
                      </a:r>
                      <a:endParaRPr lang="en-US" sz="800" b="0" i="0" u="none" strike="noStrike">
                        <a:solidFill>
                          <a:srgbClr val="000000"/>
                        </a:solidFill>
                        <a:effectLst/>
                        <a:latin typeface="Calibri" panose="020F0502020204030204" pitchFamily="34" charset="0"/>
                      </a:endParaRPr>
                    </a:p>
                  </a:txBody>
                  <a:tcPr marL="6072" marR="6072" marT="6072" marB="0" anchor="ctr"/>
                </a:tc>
                <a:tc>
                  <a:txBody>
                    <a:bodyPr/>
                    <a:lstStyle/>
                    <a:p>
                      <a:pPr algn="ctr" fontAlgn="ctr"/>
                      <a:r>
                        <a:rPr lang="en-US" sz="800" u="none" strike="noStrike">
                          <a:effectLst/>
                        </a:rPr>
                        <a:t>299.51</a:t>
                      </a:r>
                      <a:endParaRPr lang="en-US" sz="800" b="0" i="0" u="none" strike="noStrike">
                        <a:solidFill>
                          <a:srgbClr val="000000"/>
                        </a:solidFill>
                        <a:effectLst/>
                        <a:latin typeface="Calibri" panose="020F0502020204030204" pitchFamily="34" charset="0"/>
                      </a:endParaRPr>
                    </a:p>
                  </a:txBody>
                  <a:tcPr marL="6072" marR="6072" marT="6072" marB="0" anchor="ctr"/>
                </a:tc>
                <a:tc>
                  <a:txBody>
                    <a:bodyPr/>
                    <a:lstStyle/>
                    <a:p>
                      <a:pPr algn="ctr" fontAlgn="ctr"/>
                      <a:r>
                        <a:rPr lang="en-US" sz="800" u="none" strike="noStrike">
                          <a:effectLst/>
                        </a:rPr>
                        <a:t>1.822</a:t>
                      </a:r>
                      <a:endParaRPr lang="en-US" sz="800" b="0" i="0" u="none" strike="noStrike">
                        <a:solidFill>
                          <a:srgbClr val="000000"/>
                        </a:solidFill>
                        <a:effectLst/>
                        <a:latin typeface="Calibri" panose="020F0502020204030204" pitchFamily="34" charset="0"/>
                      </a:endParaRPr>
                    </a:p>
                  </a:txBody>
                  <a:tcPr marL="6072" marR="6072" marT="6072" marB="0" anchor="ctr"/>
                </a:tc>
                <a:tc>
                  <a:txBody>
                    <a:bodyPr/>
                    <a:lstStyle/>
                    <a:p>
                      <a:pPr algn="ctr" fontAlgn="ctr"/>
                      <a:r>
                        <a:rPr lang="en-US" sz="800" u="none" strike="noStrike">
                          <a:effectLst/>
                        </a:rPr>
                        <a:t>0.988</a:t>
                      </a:r>
                      <a:endParaRPr lang="en-US" sz="800" b="0" i="0" u="none" strike="noStrike">
                        <a:solidFill>
                          <a:srgbClr val="000000"/>
                        </a:solidFill>
                        <a:effectLst/>
                        <a:latin typeface="Calibri" panose="020F0502020204030204" pitchFamily="34" charset="0"/>
                      </a:endParaRPr>
                    </a:p>
                  </a:txBody>
                  <a:tcPr marL="6072" marR="6072" marT="6072" marB="0" anchor="ctr"/>
                </a:tc>
                <a:tc>
                  <a:txBody>
                    <a:bodyPr/>
                    <a:lstStyle/>
                    <a:p>
                      <a:pPr algn="ctr" fontAlgn="ctr"/>
                      <a:r>
                        <a:rPr lang="en-US" sz="800" u="none" strike="noStrike">
                          <a:effectLst/>
                        </a:rPr>
                        <a:t>-4980.6</a:t>
                      </a:r>
                      <a:endParaRPr lang="en-US" sz="800" b="0" i="0" u="none" strike="noStrike">
                        <a:solidFill>
                          <a:srgbClr val="000000"/>
                        </a:solidFill>
                        <a:effectLst/>
                        <a:latin typeface="Calibri" panose="020F0502020204030204" pitchFamily="34" charset="0"/>
                      </a:endParaRPr>
                    </a:p>
                  </a:txBody>
                  <a:tcPr marL="6072" marR="6072" marT="6072" marB="0" anchor="ctr"/>
                </a:tc>
                <a:tc>
                  <a:txBody>
                    <a:bodyPr/>
                    <a:lstStyle/>
                    <a:p>
                      <a:pPr algn="ctr" fontAlgn="ctr"/>
                      <a:r>
                        <a:rPr lang="en-US" sz="800" u="none" strike="noStrike">
                          <a:effectLst/>
                        </a:rPr>
                        <a:t>46.3</a:t>
                      </a:r>
                      <a:endParaRPr lang="en-US" sz="800" b="0" i="0" u="none" strike="noStrike">
                        <a:solidFill>
                          <a:srgbClr val="000000"/>
                        </a:solidFill>
                        <a:effectLst/>
                        <a:latin typeface="Calibri" panose="020F0502020204030204" pitchFamily="34" charset="0"/>
                      </a:endParaRPr>
                    </a:p>
                  </a:txBody>
                  <a:tcPr marL="6072" marR="6072" marT="6072" marB="0" anchor="ctr"/>
                </a:tc>
                <a:tc>
                  <a:txBody>
                    <a:bodyPr/>
                    <a:lstStyle/>
                    <a:p>
                      <a:pPr algn="ctr" fontAlgn="ctr"/>
                      <a:r>
                        <a:rPr lang="en-US" sz="800" u="none" strike="noStrike">
                          <a:effectLst/>
                        </a:rPr>
                        <a:t>85.3</a:t>
                      </a:r>
                      <a:endParaRPr lang="en-US" sz="800" b="0" i="0" u="none" strike="noStrike">
                        <a:solidFill>
                          <a:srgbClr val="000000"/>
                        </a:solidFill>
                        <a:effectLst/>
                        <a:latin typeface="Calibri" panose="020F0502020204030204" pitchFamily="34" charset="0"/>
                      </a:endParaRPr>
                    </a:p>
                  </a:txBody>
                  <a:tcPr marL="6072" marR="6072" marT="6072" marB="0" anchor="ctr"/>
                </a:tc>
                <a:tc>
                  <a:txBody>
                    <a:bodyPr/>
                    <a:lstStyle/>
                    <a:p>
                      <a:pPr algn="ctr" fontAlgn="ctr"/>
                      <a:r>
                        <a:rPr lang="en-US" sz="800" u="none" strike="noStrike">
                          <a:effectLst/>
                        </a:rPr>
                        <a:t>70.7</a:t>
                      </a:r>
                      <a:endParaRPr lang="en-US" sz="800" b="0" i="0" u="none" strike="noStrike">
                        <a:solidFill>
                          <a:srgbClr val="000000"/>
                        </a:solidFill>
                        <a:effectLst/>
                        <a:latin typeface="Calibri" panose="020F0502020204030204" pitchFamily="34" charset="0"/>
                      </a:endParaRPr>
                    </a:p>
                  </a:txBody>
                  <a:tcPr marL="6072" marR="6072" marT="6072" marB="0" anchor="ctr"/>
                </a:tc>
                <a:tc>
                  <a:txBody>
                    <a:bodyPr/>
                    <a:lstStyle/>
                    <a:p>
                      <a:pPr algn="ctr" fontAlgn="ctr"/>
                      <a:r>
                        <a:rPr lang="en-US" sz="800" u="none" strike="noStrike">
                          <a:effectLst/>
                        </a:rPr>
                        <a:t>8.212</a:t>
                      </a:r>
                      <a:endParaRPr lang="en-US" sz="800" b="0" i="0" u="none" strike="noStrike">
                        <a:solidFill>
                          <a:srgbClr val="000000"/>
                        </a:solidFill>
                        <a:effectLst/>
                        <a:latin typeface="Calibri" panose="020F0502020204030204" pitchFamily="34" charset="0"/>
                      </a:endParaRPr>
                    </a:p>
                  </a:txBody>
                  <a:tcPr marL="6072" marR="6072" marT="6072" marB="0" anchor="ctr"/>
                </a:tc>
                <a:tc>
                  <a:txBody>
                    <a:bodyPr/>
                    <a:lstStyle/>
                    <a:p>
                      <a:pPr algn="ctr" fontAlgn="ctr"/>
                      <a:r>
                        <a:rPr lang="en-US" sz="800" u="none" strike="noStrike">
                          <a:effectLst/>
                        </a:rPr>
                        <a:t>67.437</a:t>
                      </a:r>
                      <a:endParaRPr lang="en-US" sz="800" b="0" i="0" u="none" strike="noStrike">
                        <a:solidFill>
                          <a:srgbClr val="000000"/>
                        </a:solidFill>
                        <a:effectLst/>
                        <a:latin typeface="Calibri" panose="020F0502020204030204" pitchFamily="34" charset="0"/>
                      </a:endParaRPr>
                    </a:p>
                  </a:txBody>
                  <a:tcPr marL="6072" marR="6072" marT="6072" marB="0" anchor="ctr"/>
                </a:tc>
                <a:extLst>
                  <a:ext uri="{0D108BD9-81ED-4DB2-BD59-A6C34878D82A}">
                    <a16:rowId xmlns:a16="http://schemas.microsoft.com/office/drawing/2014/main" val="129985920"/>
                  </a:ext>
                </a:extLst>
              </a:tr>
              <a:tr h="188678">
                <a:tc>
                  <a:txBody>
                    <a:bodyPr/>
                    <a:lstStyle/>
                    <a:p>
                      <a:pPr algn="ctr" fontAlgn="ctr"/>
                      <a:r>
                        <a:rPr lang="en-US" sz="800" u="none" strike="noStrike">
                          <a:effectLst/>
                        </a:rPr>
                        <a:t>12</a:t>
                      </a:r>
                      <a:endParaRPr lang="en-US" sz="800" b="0" i="0" u="none" strike="noStrike">
                        <a:solidFill>
                          <a:srgbClr val="000000"/>
                        </a:solidFill>
                        <a:effectLst/>
                        <a:latin typeface="Calibri" panose="020F0502020204030204" pitchFamily="34" charset="0"/>
                      </a:endParaRPr>
                    </a:p>
                  </a:txBody>
                  <a:tcPr marL="6072" marR="6072" marT="6072" marB="0" anchor="ctr"/>
                </a:tc>
                <a:tc>
                  <a:txBody>
                    <a:bodyPr/>
                    <a:lstStyle/>
                    <a:p>
                      <a:pPr algn="ctr" fontAlgn="ctr"/>
                      <a:r>
                        <a:rPr lang="en-US" sz="800" u="none" strike="noStrike">
                          <a:effectLst/>
                        </a:rPr>
                        <a:t>RS</a:t>
                      </a:r>
                      <a:endParaRPr lang="en-US" sz="800" b="0" i="0" u="none" strike="noStrike">
                        <a:solidFill>
                          <a:srgbClr val="000000"/>
                        </a:solidFill>
                        <a:effectLst/>
                        <a:latin typeface="Calibri" panose="020F0502020204030204" pitchFamily="34" charset="0"/>
                      </a:endParaRPr>
                    </a:p>
                  </a:txBody>
                  <a:tcPr marL="6072" marR="6072" marT="6072" marB="0" anchor="ctr"/>
                </a:tc>
                <a:tc>
                  <a:txBody>
                    <a:bodyPr/>
                    <a:lstStyle/>
                    <a:p>
                      <a:pPr algn="ctr" fontAlgn="ctr"/>
                      <a:r>
                        <a:rPr lang="en-US" sz="800" u="none" strike="noStrike">
                          <a:effectLst/>
                        </a:rPr>
                        <a:t>Status</a:t>
                      </a:r>
                      <a:endParaRPr lang="en-US" sz="800" b="0" i="0" u="none" strike="noStrike">
                        <a:solidFill>
                          <a:srgbClr val="000000"/>
                        </a:solidFill>
                        <a:effectLst/>
                        <a:latin typeface="Calibri" panose="020F0502020204030204" pitchFamily="34" charset="0"/>
                      </a:endParaRPr>
                    </a:p>
                  </a:txBody>
                  <a:tcPr marL="6072" marR="6072" marT="6072" marB="0" anchor="ctr"/>
                </a:tc>
                <a:tc>
                  <a:txBody>
                    <a:bodyPr/>
                    <a:lstStyle/>
                    <a:p>
                      <a:pPr algn="ctr" fontAlgn="ctr"/>
                      <a:r>
                        <a:rPr lang="en-US" sz="800" u="none" strike="noStrike">
                          <a:effectLst/>
                        </a:rPr>
                        <a:t>Alcohol</a:t>
                      </a:r>
                      <a:endParaRPr lang="en-US" sz="800" b="0" i="0" u="none" strike="noStrike">
                        <a:solidFill>
                          <a:srgbClr val="000000"/>
                        </a:solidFill>
                        <a:effectLst/>
                        <a:latin typeface="Calibri" panose="020F0502020204030204" pitchFamily="34" charset="0"/>
                      </a:endParaRPr>
                    </a:p>
                  </a:txBody>
                  <a:tcPr marL="6072" marR="6072" marT="6072" marB="0" anchor="ctr"/>
                </a:tc>
                <a:tc>
                  <a:txBody>
                    <a:bodyPr/>
                    <a:lstStyle/>
                    <a:p>
                      <a:pPr algn="ctr" fontAlgn="ctr"/>
                      <a:r>
                        <a:rPr lang="en-US" sz="800" u="none" strike="noStrike">
                          <a:effectLst/>
                        </a:rPr>
                        <a:t>35.02</a:t>
                      </a:r>
                      <a:endParaRPr lang="en-US" sz="800" b="0" i="0" u="none" strike="noStrike">
                        <a:solidFill>
                          <a:srgbClr val="000000"/>
                        </a:solidFill>
                        <a:effectLst/>
                        <a:latin typeface="Calibri" panose="020F0502020204030204" pitchFamily="34" charset="0"/>
                      </a:endParaRPr>
                    </a:p>
                  </a:txBody>
                  <a:tcPr marL="6072" marR="6072" marT="6072" marB="0" anchor="ctr"/>
                </a:tc>
                <a:tc>
                  <a:txBody>
                    <a:bodyPr/>
                    <a:lstStyle/>
                    <a:p>
                      <a:pPr algn="ctr" fontAlgn="ctr"/>
                      <a:r>
                        <a:rPr lang="en-US" sz="800" u="none" strike="noStrike">
                          <a:effectLst/>
                        </a:rPr>
                        <a:t>3.323</a:t>
                      </a:r>
                      <a:endParaRPr lang="en-US" sz="800" b="0" i="0" u="none" strike="noStrike">
                        <a:solidFill>
                          <a:srgbClr val="000000"/>
                        </a:solidFill>
                        <a:effectLst/>
                        <a:latin typeface="Calibri" panose="020F0502020204030204" pitchFamily="34" charset="0"/>
                      </a:endParaRPr>
                    </a:p>
                  </a:txBody>
                  <a:tcPr marL="6072" marR="6072" marT="6072" marB="0" anchor="ctr"/>
                </a:tc>
                <a:tc>
                  <a:txBody>
                    <a:bodyPr/>
                    <a:lstStyle/>
                    <a:p>
                      <a:pPr algn="ctr" fontAlgn="ctr"/>
                      <a:r>
                        <a:rPr lang="en-US" sz="800" u="none" strike="noStrike">
                          <a:effectLst/>
                        </a:rPr>
                        <a:t>0.746</a:t>
                      </a:r>
                      <a:endParaRPr lang="en-US" sz="800" b="0" i="0" u="none" strike="noStrike">
                        <a:solidFill>
                          <a:srgbClr val="000000"/>
                        </a:solidFill>
                        <a:effectLst/>
                        <a:latin typeface="Calibri" panose="020F0502020204030204" pitchFamily="34" charset="0"/>
                      </a:endParaRPr>
                    </a:p>
                  </a:txBody>
                  <a:tcPr marL="6072" marR="6072" marT="6072" marB="0" anchor="ctr"/>
                </a:tc>
                <a:tc>
                  <a:txBody>
                    <a:bodyPr/>
                    <a:lstStyle/>
                    <a:p>
                      <a:pPr algn="ctr" fontAlgn="ctr"/>
                      <a:r>
                        <a:rPr lang="en-US" sz="800" u="none" strike="noStrike">
                          <a:effectLst/>
                        </a:rPr>
                        <a:t>-6221.8</a:t>
                      </a:r>
                      <a:endParaRPr lang="en-US" sz="800" b="0" i="0" u="none" strike="noStrike">
                        <a:solidFill>
                          <a:srgbClr val="000000"/>
                        </a:solidFill>
                        <a:effectLst/>
                        <a:latin typeface="Calibri" panose="020F0502020204030204" pitchFamily="34" charset="0"/>
                      </a:endParaRPr>
                    </a:p>
                  </a:txBody>
                  <a:tcPr marL="6072" marR="6072" marT="6072" marB="0" anchor="ctr"/>
                </a:tc>
                <a:tc>
                  <a:txBody>
                    <a:bodyPr/>
                    <a:lstStyle/>
                    <a:p>
                      <a:pPr algn="ctr" fontAlgn="ctr"/>
                      <a:r>
                        <a:rPr lang="en-US" sz="800" u="none" strike="noStrike">
                          <a:effectLst/>
                        </a:rPr>
                        <a:t>43.7</a:t>
                      </a:r>
                      <a:endParaRPr lang="en-US" sz="800" b="0" i="0" u="none" strike="noStrike">
                        <a:solidFill>
                          <a:srgbClr val="000000"/>
                        </a:solidFill>
                        <a:effectLst/>
                        <a:latin typeface="Calibri" panose="020F0502020204030204" pitchFamily="34" charset="0"/>
                      </a:endParaRPr>
                    </a:p>
                  </a:txBody>
                  <a:tcPr marL="6072" marR="6072" marT="6072" marB="0" anchor="ctr"/>
                </a:tc>
                <a:tc>
                  <a:txBody>
                    <a:bodyPr/>
                    <a:lstStyle/>
                    <a:p>
                      <a:pPr algn="ctr" fontAlgn="ctr"/>
                      <a:r>
                        <a:rPr lang="en-US" sz="800" u="none" strike="noStrike">
                          <a:effectLst/>
                        </a:rPr>
                        <a:t>83.8</a:t>
                      </a:r>
                      <a:endParaRPr lang="en-US" sz="800" b="0" i="0" u="none" strike="noStrike">
                        <a:solidFill>
                          <a:srgbClr val="000000"/>
                        </a:solidFill>
                        <a:effectLst/>
                        <a:latin typeface="Calibri" panose="020F0502020204030204" pitchFamily="34" charset="0"/>
                      </a:endParaRPr>
                    </a:p>
                  </a:txBody>
                  <a:tcPr marL="6072" marR="6072" marT="6072" marB="0" anchor="ctr"/>
                </a:tc>
                <a:tc>
                  <a:txBody>
                    <a:bodyPr/>
                    <a:lstStyle/>
                    <a:p>
                      <a:pPr algn="ctr" fontAlgn="ctr"/>
                      <a:r>
                        <a:rPr lang="en-US" sz="800" u="none" strike="noStrike">
                          <a:effectLst/>
                        </a:rPr>
                        <a:t>70.7</a:t>
                      </a:r>
                      <a:endParaRPr lang="en-US" sz="800" b="0" i="0" u="none" strike="noStrike">
                        <a:solidFill>
                          <a:srgbClr val="000000"/>
                        </a:solidFill>
                        <a:effectLst/>
                        <a:latin typeface="Calibri" panose="020F0502020204030204" pitchFamily="34" charset="0"/>
                      </a:endParaRPr>
                    </a:p>
                  </a:txBody>
                  <a:tcPr marL="6072" marR="6072" marT="6072" marB="0" anchor="ctr"/>
                </a:tc>
                <a:tc>
                  <a:txBody>
                    <a:bodyPr/>
                    <a:lstStyle/>
                    <a:p>
                      <a:pPr algn="ctr" fontAlgn="ctr"/>
                      <a:r>
                        <a:rPr lang="en-US" sz="800" u="none" strike="noStrike">
                          <a:effectLst/>
                        </a:rPr>
                        <a:t>7.652</a:t>
                      </a:r>
                      <a:endParaRPr lang="en-US" sz="800" b="0" i="0" u="none" strike="noStrike">
                        <a:solidFill>
                          <a:srgbClr val="000000"/>
                        </a:solidFill>
                        <a:effectLst/>
                        <a:latin typeface="Calibri" panose="020F0502020204030204" pitchFamily="34" charset="0"/>
                      </a:endParaRPr>
                    </a:p>
                  </a:txBody>
                  <a:tcPr marL="6072" marR="6072" marT="6072" marB="0" anchor="ctr"/>
                </a:tc>
                <a:tc>
                  <a:txBody>
                    <a:bodyPr/>
                    <a:lstStyle/>
                    <a:p>
                      <a:pPr algn="ctr" fontAlgn="ctr"/>
                      <a:r>
                        <a:rPr lang="en-US" sz="800" u="none" strike="noStrike">
                          <a:effectLst/>
                        </a:rPr>
                        <a:t>58.548</a:t>
                      </a:r>
                      <a:endParaRPr lang="en-US" sz="800" b="0" i="0" u="none" strike="noStrike">
                        <a:solidFill>
                          <a:srgbClr val="000000"/>
                        </a:solidFill>
                        <a:effectLst/>
                        <a:latin typeface="Calibri" panose="020F0502020204030204" pitchFamily="34" charset="0"/>
                      </a:endParaRPr>
                    </a:p>
                  </a:txBody>
                  <a:tcPr marL="6072" marR="6072" marT="6072" marB="0" anchor="ctr"/>
                </a:tc>
                <a:extLst>
                  <a:ext uri="{0D108BD9-81ED-4DB2-BD59-A6C34878D82A}">
                    <a16:rowId xmlns:a16="http://schemas.microsoft.com/office/drawing/2014/main" val="894691140"/>
                  </a:ext>
                </a:extLst>
              </a:tr>
              <a:tr h="188678">
                <a:tc>
                  <a:txBody>
                    <a:bodyPr/>
                    <a:lstStyle/>
                    <a:p>
                      <a:pPr algn="ctr" fontAlgn="ctr"/>
                      <a:r>
                        <a:rPr lang="en-US" sz="800" u="none" strike="noStrike">
                          <a:effectLst/>
                        </a:rPr>
                        <a:t>13</a:t>
                      </a:r>
                      <a:endParaRPr lang="en-US" sz="800" b="0" i="0" u="none" strike="noStrike">
                        <a:solidFill>
                          <a:srgbClr val="000000"/>
                        </a:solidFill>
                        <a:effectLst/>
                        <a:latin typeface="Calibri" panose="020F0502020204030204" pitchFamily="34" charset="0"/>
                      </a:endParaRPr>
                    </a:p>
                  </a:txBody>
                  <a:tcPr marL="6072" marR="6072" marT="6072" marB="0" anchor="ctr"/>
                </a:tc>
                <a:tc>
                  <a:txBody>
                    <a:bodyPr/>
                    <a:lstStyle/>
                    <a:p>
                      <a:pPr algn="ctr" fontAlgn="ctr"/>
                      <a:r>
                        <a:rPr lang="en-US" sz="800" u="none" strike="noStrike">
                          <a:effectLst/>
                        </a:rPr>
                        <a:t>RS</a:t>
                      </a:r>
                      <a:endParaRPr lang="en-US" sz="800" b="0" i="0" u="none" strike="noStrike">
                        <a:solidFill>
                          <a:srgbClr val="000000"/>
                        </a:solidFill>
                        <a:effectLst/>
                        <a:latin typeface="Calibri" panose="020F0502020204030204" pitchFamily="34" charset="0"/>
                      </a:endParaRPr>
                    </a:p>
                  </a:txBody>
                  <a:tcPr marL="6072" marR="6072" marT="6072" marB="0" anchor="ctr"/>
                </a:tc>
                <a:tc>
                  <a:txBody>
                    <a:bodyPr/>
                    <a:lstStyle/>
                    <a:p>
                      <a:pPr algn="ctr" fontAlgn="ctr"/>
                      <a:r>
                        <a:rPr lang="en-US" sz="800" u="none" strike="noStrike">
                          <a:effectLst/>
                        </a:rPr>
                        <a:t>world</a:t>
                      </a:r>
                      <a:endParaRPr lang="en-US" sz="800" b="0" i="0" u="none" strike="noStrike">
                        <a:solidFill>
                          <a:srgbClr val="000000"/>
                        </a:solidFill>
                        <a:effectLst/>
                        <a:latin typeface="Calibri" panose="020F0502020204030204" pitchFamily="34" charset="0"/>
                      </a:endParaRPr>
                    </a:p>
                  </a:txBody>
                  <a:tcPr marL="6072" marR="6072" marT="6072" marB="0" anchor="ctr"/>
                </a:tc>
                <a:tc>
                  <a:txBody>
                    <a:bodyPr/>
                    <a:lstStyle/>
                    <a:p>
                      <a:pPr algn="ctr" fontAlgn="ctr"/>
                      <a:r>
                        <a:rPr lang="en-US" sz="800" u="none" strike="noStrike">
                          <a:effectLst/>
                        </a:rPr>
                        <a:t>Alcohol</a:t>
                      </a:r>
                      <a:endParaRPr lang="en-US" sz="800" b="0" i="0" u="none" strike="noStrike">
                        <a:solidFill>
                          <a:srgbClr val="000000"/>
                        </a:solidFill>
                        <a:effectLst/>
                        <a:latin typeface="Calibri" panose="020F0502020204030204" pitchFamily="34" charset="0"/>
                      </a:endParaRPr>
                    </a:p>
                  </a:txBody>
                  <a:tcPr marL="6072" marR="6072" marT="6072" marB="0" anchor="ctr"/>
                </a:tc>
                <a:tc>
                  <a:txBody>
                    <a:bodyPr/>
                    <a:lstStyle/>
                    <a:p>
                      <a:pPr algn="ctr" fontAlgn="ctr"/>
                      <a:r>
                        <a:rPr lang="en-US" sz="800" u="none" strike="noStrike">
                          <a:effectLst/>
                        </a:rPr>
                        <a:t>6.99</a:t>
                      </a:r>
                      <a:endParaRPr lang="en-US" sz="800" b="0" i="0" u="none" strike="noStrike">
                        <a:solidFill>
                          <a:srgbClr val="000000"/>
                        </a:solidFill>
                        <a:effectLst/>
                        <a:latin typeface="Calibri" panose="020F0502020204030204" pitchFamily="34" charset="0"/>
                      </a:endParaRPr>
                    </a:p>
                  </a:txBody>
                  <a:tcPr marL="6072" marR="6072" marT="6072" marB="0" anchor="ctr"/>
                </a:tc>
                <a:tc>
                  <a:txBody>
                    <a:bodyPr/>
                    <a:lstStyle/>
                    <a:p>
                      <a:pPr algn="ctr" fontAlgn="ctr"/>
                      <a:r>
                        <a:rPr lang="en-US" sz="800" u="none" strike="noStrike">
                          <a:effectLst/>
                        </a:rPr>
                        <a:t>2.668</a:t>
                      </a:r>
                      <a:endParaRPr lang="en-US" sz="800" b="0" i="0" u="none" strike="noStrike">
                        <a:solidFill>
                          <a:srgbClr val="000000"/>
                        </a:solidFill>
                        <a:effectLst/>
                        <a:latin typeface="Calibri" panose="020F0502020204030204" pitchFamily="34" charset="0"/>
                      </a:endParaRPr>
                    </a:p>
                  </a:txBody>
                  <a:tcPr marL="6072" marR="6072" marT="6072" marB="0" anchor="ctr"/>
                </a:tc>
                <a:tc>
                  <a:txBody>
                    <a:bodyPr/>
                    <a:lstStyle/>
                    <a:p>
                      <a:pPr algn="ctr" fontAlgn="ctr"/>
                      <a:r>
                        <a:rPr lang="en-US" sz="800" u="none" strike="noStrike">
                          <a:effectLst/>
                        </a:rPr>
                        <a:t>0.477</a:t>
                      </a:r>
                      <a:endParaRPr lang="en-US" sz="800" b="0" i="0" u="none" strike="noStrike">
                        <a:solidFill>
                          <a:srgbClr val="000000"/>
                        </a:solidFill>
                        <a:effectLst/>
                        <a:latin typeface="Calibri" panose="020F0502020204030204" pitchFamily="34" charset="0"/>
                      </a:endParaRPr>
                    </a:p>
                  </a:txBody>
                  <a:tcPr marL="6072" marR="6072" marT="6072" marB="0" anchor="ctr"/>
                </a:tc>
                <a:tc>
                  <a:txBody>
                    <a:bodyPr/>
                    <a:lstStyle/>
                    <a:p>
                      <a:pPr algn="ctr" fontAlgn="ctr"/>
                      <a:r>
                        <a:rPr lang="en-US" sz="800" u="none" strike="noStrike">
                          <a:effectLst/>
                        </a:rPr>
                        <a:t>-5654.9</a:t>
                      </a:r>
                      <a:endParaRPr lang="en-US" sz="800" b="0" i="0" u="none" strike="noStrike">
                        <a:solidFill>
                          <a:srgbClr val="000000"/>
                        </a:solidFill>
                        <a:effectLst/>
                        <a:latin typeface="Calibri" panose="020F0502020204030204" pitchFamily="34" charset="0"/>
                      </a:endParaRPr>
                    </a:p>
                  </a:txBody>
                  <a:tcPr marL="6072" marR="6072" marT="6072" marB="0" anchor="ctr"/>
                </a:tc>
                <a:tc>
                  <a:txBody>
                    <a:bodyPr/>
                    <a:lstStyle/>
                    <a:p>
                      <a:pPr algn="ctr" fontAlgn="ctr"/>
                      <a:r>
                        <a:rPr lang="en-US" sz="800" u="none" strike="noStrike">
                          <a:effectLst/>
                        </a:rPr>
                        <a:t>44.5</a:t>
                      </a:r>
                      <a:endParaRPr lang="en-US" sz="800" b="0" i="0" u="none" strike="noStrike">
                        <a:solidFill>
                          <a:srgbClr val="000000"/>
                        </a:solidFill>
                        <a:effectLst/>
                        <a:latin typeface="Calibri" panose="020F0502020204030204" pitchFamily="34" charset="0"/>
                      </a:endParaRPr>
                    </a:p>
                  </a:txBody>
                  <a:tcPr marL="6072" marR="6072" marT="6072" marB="0" anchor="ctr"/>
                </a:tc>
                <a:tc>
                  <a:txBody>
                    <a:bodyPr/>
                    <a:lstStyle/>
                    <a:p>
                      <a:pPr algn="ctr" fontAlgn="ctr"/>
                      <a:r>
                        <a:rPr lang="en-US" sz="800" u="none" strike="noStrike">
                          <a:effectLst/>
                        </a:rPr>
                        <a:t>84.7</a:t>
                      </a:r>
                      <a:endParaRPr lang="en-US" sz="800" b="0" i="0" u="none" strike="noStrike">
                        <a:solidFill>
                          <a:srgbClr val="000000"/>
                        </a:solidFill>
                        <a:effectLst/>
                        <a:latin typeface="Calibri" panose="020F0502020204030204" pitchFamily="34" charset="0"/>
                      </a:endParaRPr>
                    </a:p>
                  </a:txBody>
                  <a:tcPr marL="6072" marR="6072" marT="6072" marB="0" anchor="ctr"/>
                </a:tc>
                <a:tc>
                  <a:txBody>
                    <a:bodyPr/>
                    <a:lstStyle/>
                    <a:p>
                      <a:pPr algn="ctr" fontAlgn="ctr"/>
                      <a:r>
                        <a:rPr lang="en-US" sz="800" u="none" strike="noStrike">
                          <a:effectLst/>
                        </a:rPr>
                        <a:t>70.7</a:t>
                      </a:r>
                      <a:endParaRPr lang="en-US" sz="800" b="0" i="0" u="none" strike="noStrike">
                        <a:solidFill>
                          <a:srgbClr val="000000"/>
                        </a:solidFill>
                        <a:effectLst/>
                        <a:latin typeface="Calibri" panose="020F0502020204030204" pitchFamily="34" charset="0"/>
                      </a:endParaRPr>
                    </a:p>
                  </a:txBody>
                  <a:tcPr marL="6072" marR="6072" marT="6072" marB="0" anchor="ctr"/>
                </a:tc>
                <a:tc>
                  <a:txBody>
                    <a:bodyPr/>
                    <a:lstStyle/>
                    <a:p>
                      <a:pPr algn="ctr" fontAlgn="ctr"/>
                      <a:r>
                        <a:rPr lang="en-US" sz="800" u="none" strike="noStrike">
                          <a:effectLst/>
                        </a:rPr>
                        <a:t>7.947</a:t>
                      </a:r>
                      <a:endParaRPr lang="en-US" sz="800" b="0" i="0" u="none" strike="noStrike">
                        <a:solidFill>
                          <a:srgbClr val="000000"/>
                        </a:solidFill>
                        <a:effectLst/>
                        <a:latin typeface="Calibri" panose="020F0502020204030204" pitchFamily="34" charset="0"/>
                      </a:endParaRPr>
                    </a:p>
                  </a:txBody>
                  <a:tcPr marL="6072" marR="6072" marT="6072" marB="0" anchor="ctr"/>
                </a:tc>
                <a:tc>
                  <a:txBody>
                    <a:bodyPr/>
                    <a:lstStyle/>
                    <a:p>
                      <a:pPr algn="ctr" fontAlgn="ctr"/>
                      <a:r>
                        <a:rPr lang="en-US" sz="800" u="none" strike="noStrike">
                          <a:effectLst/>
                        </a:rPr>
                        <a:t>63.149</a:t>
                      </a:r>
                      <a:endParaRPr lang="en-US" sz="800" b="0" i="0" u="none" strike="noStrike">
                        <a:solidFill>
                          <a:srgbClr val="000000"/>
                        </a:solidFill>
                        <a:effectLst/>
                        <a:latin typeface="Calibri" panose="020F0502020204030204" pitchFamily="34" charset="0"/>
                      </a:endParaRPr>
                    </a:p>
                  </a:txBody>
                  <a:tcPr marL="6072" marR="6072" marT="6072" marB="0" anchor="ctr"/>
                </a:tc>
                <a:extLst>
                  <a:ext uri="{0D108BD9-81ED-4DB2-BD59-A6C34878D82A}">
                    <a16:rowId xmlns:a16="http://schemas.microsoft.com/office/drawing/2014/main" val="3975526639"/>
                  </a:ext>
                </a:extLst>
              </a:tr>
              <a:tr h="188678">
                <a:tc>
                  <a:txBody>
                    <a:bodyPr/>
                    <a:lstStyle/>
                    <a:p>
                      <a:pPr algn="ctr" fontAlgn="ctr"/>
                      <a:r>
                        <a:rPr lang="en-US" sz="800" u="none" strike="noStrike">
                          <a:effectLst/>
                        </a:rPr>
                        <a:t>14</a:t>
                      </a:r>
                      <a:endParaRPr lang="en-US" sz="800" b="0" i="0" u="none" strike="noStrike">
                        <a:solidFill>
                          <a:srgbClr val="000000"/>
                        </a:solidFill>
                        <a:effectLst/>
                        <a:latin typeface="Calibri" panose="020F0502020204030204" pitchFamily="34" charset="0"/>
                      </a:endParaRPr>
                    </a:p>
                  </a:txBody>
                  <a:tcPr marL="6072" marR="6072" marT="6072" marB="0" anchor="ctr"/>
                </a:tc>
                <a:tc>
                  <a:txBody>
                    <a:bodyPr/>
                    <a:lstStyle/>
                    <a:p>
                      <a:pPr algn="ctr" fontAlgn="ctr"/>
                      <a:r>
                        <a:rPr lang="en-US" sz="800" u="none" strike="noStrike">
                          <a:effectLst/>
                        </a:rPr>
                        <a:t>RS</a:t>
                      </a:r>
                      <a:endParaRPr lang="en-US" sz="800" b="0" i="0" u="none" strike="noStrike">
                        <a:solidFill>
                          <a:srgbClr val="000000"/>
                        </a:solidFill>
                        <a:effectLst/>
                        <a:latin typeface="Calibri" panose="020F0502020204030204" pitchFamily="34" charset="0"/>
                      </a:endParaRPr>
                    </a:p>
                  </a:txBody>
                  <a:tcPr marL="6072" marR="6072" marT="6072" marB="0" anchor="ctr"/>
                </a:tc>
                <a:tc>
                  <a:txBody>
                    <a:bodyPr/>
                    <a:lstStyle/>
                    <a:p>
                      <a:pPr algn="ctr" fontAlgn="ctr"/>
                      <a:r>
                        <a:rPr lang="en-US" sz="800" u="none" strike="noStrike" dirty="0">
                          <a:effectLst/>
                        </a:rPr>
                        <a:t>Year</a:t>
                      </a:r>
                      <a:endParaRPr lang="en-US" sz="800" b="0" i="0" u="none" strike="noStrike" dirty="0">
                        <a:solidFill>
                          <a:srgbClr val="000000"/>
                        </a:solidFill>
                        <a:effectLst/>
                        <a:latin typeface="Calibri" panose="020F0502020204030204" pitchFamily="34" charset="0"/>
                      </a:endParaRPr>
                    </a:p>
                  </a:txBody>
                  <a:tcPr marL="6072" marR="6072" marT="6072" marB="0" anchor="ctr"/>
                </a:tc>
                <a:tc>
                  <a:txBody>
                    <a:bodyPr/>
                    <a:lstStyle/>
                    <a:p>
                      <a:pPr algn="ctr" fontAlgn="ctr"/>
                      <a:r>
                        <a:rPr lang="en-US" sz="800" u="none" strike="noStrike">
                          <a:effectLst/>
                        </a:rPr>
                        <a:t>Alcohol</a:t>
                      </a:r>
                      <a:endParaRPr lang="en-US" sz="800" b="0" i="0" u="none" strike="noStrike">
                        <a:solidFill>
                          <a:srgbClr val="000000"/>
                        </a:solidFill>
                        <a:effectLst/>
                        <a:latin typeface="Calibri" panose="020F0502020204030204" pitchFamily="34" charset="0"/>
                      </a:endParaRPr>
                    </a:p>
                  </a:txBody>
                  <a:tcPr marL="6072" marR="6072" marT="6072" marB="0" anchor="ctr"/>
                </a:tc>
                <a:tc>
                  <a:txBody>
                    <a:bodyPr/>
                    <a:lstStyle/>
                    <a:p>
                      <a:pPr algn="ctr" fontAlgn="ctr"/>
                      <a:r>
                        <a:rPr lang="en-US" sz="800" u="none" strike="noStrike">
                          <a:effectLst/>
                        </a:rPr>
                        <a:t>37.8</a:t>
                      </a:r>
                      <a:endParaRPr lang="en-US" sz="800" b="0" i="0" u="none" strike="noStrike">
                        <a:solidFill>
                          <a:srgbClr val="000000"/>
                        </a:solidFill>
                        <a:effectLst/>
                        <a:latin typeface="Calibri" panose="020F0502020204030204" pitchFamily="34" charset="0"/>
                      </a:endParaRPr>
                    </a:p>
                  </a:txBody>
                  <a:tcPr marL="6072" marR="6072" marT="6072" marB="0" anchor="ctr"/>
                </a:tc>
                <a:tc>
                  <a:txBody>
                    <a:bodyPr/>
                    <a:lstStyle/>
                    <a:p>
                      <a:pPr algn="ctr" fontAlgn="ctr"/>
                      <a:r>
                        <a:rPr lang="en-US" sz="800" u="none" strike="noStrike">
                          <a:effectLst/>
                        </a:rPr>
                        <a:t>3.248</a:t>
                      </a:r>
                      <a:endParaRPr lang="en-US" sz="800" b="0" i="0" u="none" strike="noStrike">
                        <a:solidFill>
                          <a:srgbClr val="000000"/>
                        </a:solidFill>
                        <a:effectLst/>
                        <a:latin typeface="Calibri" panose="020F0502020204030204" pitchFamily="34" charset="0"/>
                      </a:endParaRPr>
                    </a:p>
                  </a:txBody>
                  <a:tcPr marL="6072" marR="6072" marT="6072" marB="0" anchor="ctr"/>
                </a:tc>
                <a:tc>
                  <a:txBody>
                    <a:bodyPr/>
                    <a:lstStyle/>
                    <a:p>
                      <a:pPr algn="ctr" fontAlgn="ctr"/>
                      <a:r>
                        <a:rPr lang="en-US" sz="800" u="none" strike="noStrike">
                          <a:effectLst/>
                        </a:rPr>
                        <a:t>0.768</a:t>
                      </a:r>
                      <a:endParaRPr lang="en-US" sz="800" b="0" i="0" u="none" strike="noStrike">
                        <a:solidFill>
                          <a:srgbClr val="000000"/>
                        </a:solidFill>
                        <a:effectLst/>
                        <a:latin typeface="Calibri" panose="020F0502020204030204" pitchFamily="34" charset="0"/>
                      </a:endParaRPr>
                    </a:p>
                  </a:txBody>
                  <a:tcPr marL="6072" marR="6072" marT="6072" marB="0" anchor="ctr"/>
                </a:tc>
                <a:tc>
                  <a:txBody>
                    <a:bodyPr/>
                    <a:lstStyle/>
                    <a:p>
                      <a:pPr algn="ctr" fontAlgn="ctr"/>
                      <a:r>
                        <a:rPr lang="en-US" sz="800" u="none" strike="noStrike">
                          <a:effectLst/>
                        </a:rPr>
                        <a:t>-6186.7</a:t>
                      </a:r>
                      <a:endParaRPr lang="en-US" sz="800" b="0" i="0" u="none" strike="noStrike">
                        <a:solidFill>
                          <a:srgbClr val="000000"/>
                        </a:solidFill>
                        <a:effectLst/>
                        <a:latin typeface="Calibri" panose="020F0502020204030204" pitchFamily="34" charset="0"/>
                      </a:endParaRPr>
                    </a:p>
                  </a:txBody>
                  <a:tcPr marL="6072" marR="6072" marT="6072" marB="0" anchor="ctr"/>
                </a:tc>
                <a:tc>
                  <a:txBody>
                    <a:bodyPr/>
                    <a:lstStyle/>
                    <a:p>
                      <a:pPr algn="ctr" fontAlgn="ctr"/>
                      <a:r>
                        <a:rPr lang="en-US" sz="800" u="none" strike="noStrike">
                          <a:effectLst/>
                        </a:rPr>
                        <a:t>42.3</a:t>
                      </a:r>
                      <a:endParaRPr lang="en-US" sz="800" b="0" i="0" u="none" strike="noStrike">
                        <a:solidFill>
                          <a:srgbClr val="000000"/>
                        </a:solidFill>
                        <a:effectLst/>
                        <a:latin typeface="Calibri" panose="020F0502020204030204" pitchFamily="34" charset="0"/>
                      </a:endParaRPr>
                    </a:p>
                  </a:txBody>
                  <a:tcPr marL="6072" marR="6072" marT="6072" marB="0" anchor="ctr"/>
                </a:tc>
                <a:tc>
                  <a:txBody>
                    <a:bodyPr/>
                    <a:lstStyle/>
                    <a:p>
                      <a:pPr algn="ctr" fontAlgn="ctr"/>
                      <a:r>
                        <a:rPr lang="en-US" sz="800" u="none" strike="noStrike">
                          <a:effectLst/>
                        </a:rPr>
                        <a:t>88</a:t>
                      </a:r>
                      <a:endParaRPr lang="en-US" sz="800" b="0" i="0" u="none" strike="noStrike">
                        <a:solidFill>
                          <a:srgbClr val="000000"/>
                        </a:solidFill>
                        <a:effectLst/>
                        <a:latin typeface="Calibri" panose="020F0502020204030204" pitchFamily="34" charset="0"/>
                      </a:endParaRPr>
                    </a:p>
                  </a:txBody>
                  <a:tcPr marL="6072" marR="6072" marT="6072" marB="0" anchor="ctr"/>
                </a:tc>
                <a:tc>
                  <a:txBody>
                    <a:bodyPr/>
                    <a:lstStyle/>
                    <a:p>
                      <a:pPr algn="ctr" fontAlgn="ctr"/>
                      <a:r>
                        <a:rPr lang="en-US" sz="800" u="none" strike="noStrike">
                          <a:effectLst/>
                        </a:rPr>
                        <a:t>70.7</a:t>
                      </a:r>
                      <a:endParaRPr lang="en-US" sz="800" b="0" i="0" u="none" strike="noStrike">
                        <a:solidFill>
                          <a:srgbClr val="000000"/>
                        </a:solidFill>
                        <a:effectLst/>
                        <a:latin typeface="Calibri" panose="020F0502020204030204" pitchFamily="34" charset="0"/>
                      </a:endParaRPr>
                    </a:p>
                  </a:txBody>
                  <a:tcPr marL="6072" marR="6072" marT="6072" marB="0" anchor="ctr"/>
                </a:tc>
                <a:tc>
                  <a:txBody>
                    <a:bodyPr/>
                    <a:lstStyle/>
                    <a:p>
                      <a:pPr algn="ctr" fontAlgn="ctr"/>
                      <a:r>
                        <a:rPr lang="en-US" sz="800" u="none" strike="noStrike">
                          <a:effectLst/>
                        </a:rPr>
                        <a:t>7.689</a:t>
                      </a:r>
                      <a:endParaRPr lang="en-US" sz="800" b="0" i="0" u="none" strike="noStrike">
                        <a:solidFill>
                          <a:srgbClr val="000000"/>
                        </a:solidFill>
                        <a:effectLst/>
                        <a:latin typeface="Calibri" panose="020F0502020204030204" pitchFamily="34" charset="0"/>
                      </a:endParaRPr>
                    </a:p>
                  </a:txBody>
                  <a:tcPr marL="6072" marR="6072" marT="6072" marB="0" anchor="ctr"/>
                </a:tc>
                <a:tc>
                  <a:txBody>
                    <a:bodyPr/>
                    <a:lstStyle/>
                    <a:p>
                      <a:pPr algn="ctr" fontAlgn="ctr"/>
                      <a:r>
                        <a:rPr lang="en-US" sz="800" u="none" strike="noStrike">
                          <a:effectLst/>
                        </a:rPr>
                        <a:t>59.115</a:t>
                      </a:r>
                      <a:endParaRPr lang="en-US" sz="800" b="0" i="0" u="none" strike="noStrike">
                        <a:solidFill>
                          <a:srgbClr val="000000"/>
                        </a:solidFill>
                        <a:effectLst/>
                        <a:latin typeface="Calibri" panose="020F0502020204030204" pitchFamily="34" charset="0"/>
                      </a:endParaRPr>
                    </a:p>
                  </a:txBody>
                  <a:tcPr marL="6072" marR="6072" marT="6072" marB="0" anchor="ctr"/>
                </a:tc>
                <a:extLst>
                  <a:ext uri="{0D108BD9-81ED-4DB2-BD59-A6C34878D82A}">
                    <a16:rowId xmlns:a16="http://schemas.microsoft.com/office/drawing/2014/main" val="1912460098"/>
                  </a:ext>
                </a:extLst>
              </a:tr>
              <a:tr h="188678">
                <a:tc>
                  <a:txBody>
                    <a:bodyPr/>
                    <a:lstStyle/>
                    <a:p>
                      <a:pPr algn="ctr" fontAlgn="ctr"/>
                      <a:r>
                        <a:rPr lang="en-US" sz="800" u="none" strike="noStrike">
                          <a:effectLst/>
                        </a:rPr>
                        <a:t>15</a:t>
                      </a:r>
                      <a:endParaRPr lang="en-US" sz="800" b="0" i="0" u="none" strike="noStrike">
                        <a:solidFill>
                          <a:srgbClr val="000000"/>
                        </a:solidFill>
                        <a:effectLst/>
                        <a:latin typeface="Calibri" panose="020F0502020204030204" pitchFamily="34" charset="0"/>
                      </a:endParaRPr>
                    </a:p>
                  </a:txBody>
                  <a:tcPr marL="6072" marR="6072" marT="6072" marB="0" anchor="ctr"/>
                </a:tc>
                <a:tc>
                  <a:txBody>
                    <a:bodyPr/>
                    <a:lstStyle/>
                    <a:p>
                      <a:pPr algn="ctr" fontAlgn="ctr"/>
                      <a:r>
                        <a:rPr lang="en-US" sz="800" u="none" strike="noStrike">
                          <a:effectLst/>
                        </a:rPr>
                        <a:t>RS</a:t>
                      </a:r>
                      <a:endParaRPr lang="en-US" sz="800" b="0" i="0" u="none" strike="noStrike">
                        <a:solidFill>
                          <a:srgbClr val="000000"/>
                        </a:solidFill>
                        <a:effectLst/>
                        <a:latin typeface="Calibri" panose="020F0502020204030204" pitchFamily="34" charset="0"/>
                      </a:endParaRPr>
                    </a:p>
                  </a:txBody>
                  <a:tcPr marL="6072" marR="6072" marT="6072" marB="0" anchor="ctr"/>
                </a:tc>
                <a:tc>
                  <a:txBody>
                    <a:bodyPr/>
                    <a:lstStyle/>
                    <a:p>
                      <a:pPr algn="ctr" fontAlgn="ctr"/>
                      <a:r>
                        <a:rPr lang="en-US" sz="800" u="none" strike="noStrike">
                          <a:effectLst/>
                        </a:rPr>
                        <a:t>Status</a:t>
                      </a:r>
                      <a:endParaRPr lang="en-US" sz="800" b="0" i="0" u="none" strike="noStrike">
                        <a:solidFill>
                          <a:srgbClr val="000000"/>
                        </a:solidFill>
                        <a:effectLst/>
                        <a:latin typeface="Calibri" panose="020F0502020204030204" pitchFamily="34" charset="0"/>
                      </a:endParaRPr>
                    </a:p>
                  </a:txBody>
                  <a:tcPr marL="6072" marR="6072" marT="6072" marB="0" anchor="ctr"/>
                </a:tc>
                <a:tc>
                  <a:txBody>
                    <a:bodyPr/>
                    <a:lstStyle/>
                    <a:p>
                      <a:pPr algn="ctr" fontAlgn="ctr"/>
                      <a:r>
                        <a:rPr lang="en-US" sz="800" u="none" strike="noStrike">
                          <a:effectLst/>
                        </a:rPr>
                        <a:t>U_5_Deaths</a:t>
                      </a:r>
                      <a:endParaRPr lang="en-US" sz="800" b="0" i="0" u="none" strike="noStrike">
                        <a:solidFill>
                          <a:srgbClr val="000000"/>
                        </a:solidFill>
                        <a:effectLst/>
                        <a:latin typeface="Calibri" panose="020F0502020204030204" pitchFamily="34" charset="0"/>
                      </a:endParaRPr>
                    </a:p>
                  </a:txBody>
                  <a:tcPr marL="6072" marR="6072" marT="6072" marB="0" anchor="ctr"/>
                </a:tc>
                <a:tc>
                  <a:txBody>
                    <a:bodyPr/>
                    <a:lstStyle/>
                    <a:p>
                      <a:pPr algn="ctr" fontAlgn="ctr"/>
                      <a:r>
                        <a:rPr lang="en-US" sz="800" u="none" strike="noStrike">
                          <a:effectLst/>
                        </a:rPr>
                        <a:t>4.17</a:t>
                      </a:r>
                      <a:endParaRPr lang="en-US" sz="800" b="0" i="0" u="none" strike="noStrike">
                        <a:solidFill>
                          <a:srgbClr val="000000"/>
                        </a:solidFill>
                        <a:effectLst/>
                        <a:latin typeface="Calibri" panose="020F0502020204030204" pitchFamily="34" charset="0"/>
                      </a:endParaRPr>
                    </a:p>
                  </a:txBody>
                  <a:tcPr marL="6072" marR="6072" marT="6072" marB="0" anchor="ctr"/>
                </a:tc>
                <a:tc>
                  <a:txBody>
                    <a:bodyPr/>
                    <a:lstStyle/>
                    <a:p>
                      <a:pPr algn="ctr" fontAlgn="ctr"/>
                      <a:r>
                        <a:rPr lang="en-US" sz="800" u="none" strike="noStrike">
                          <a:effectLst/>
                        </a:rPr>
                        <a:t>2.698</a:t>
                      </a:r>
                      <a:endParaRPr lang="en-US" sz="800" b="0" i="0" u="none" strike="noStrike">
                        <a:solidFill>
                          <a:srgbClr val="000000"/>
                        </a:solidFill>
                        <a:effectLst/>
                        <a:latin typeface="Calibri" panose="020F0502020204030204" pitchFamily="34" charset="0"/>
                      </a:endParaRPr>
                    </a:p>
                  </a:txBody>
                  <a:tcPr marL="6072" marR="6072" marT="6072" marB="0" anchor="ctr"/>
                </a:tc>
                <a:tc>
                  <a:txBody>
                    <a:bodyPr/>
                    <a:lstStyle/>
                    <a:p>
                      <a:pPr algn="ctr" fontAlgn="ctr"/>
                      <a:r>
                        <a:rPr lang="en-US" sz="800" u="none" strike="noStrike">
                          <a:effectLst/>
                        </a:rPr>
                        <a:t>0.351</a:t>
                      </a:r>
                      <a:endParaRPr lang="en-US" sz="800" b="0" i="0" u="none" strike="noStrike">
                        <a:solidFill>
                          <a:srgbClr val="000000"/>
                        </a:solidFill>
                        <a:effectLst/>
                        <a:latin typeface="Calibri" panose="020F0502020204030204" pitchFamily="34" charset="0"/>
                      </a:endParaRPr>
                    </a:p>
                  </a:txBody>
                  <a:tcPr marL="6072" marR="6072" marT="6072" marB="0" anchor="ctr"/>
                </a:tc>
                <a:tc>
                  <a:txBody>
                    <a:bodyPr/>
                    <a:lstStyle/>
                    <a:p>
                      <a:pPr algn="ctr" fontAlgn="ctr"/>
                      <a:r>
                        <a:rPr lang="en-US" sz="800" u="none" strike="noStrike">
                          <a:effectLst/>
                        </a:rPr>
                        <a:t>-5660.2</a:t>
                      </a:r>
                      <a:endParaRPr lang="en-US" sz="800" b="0" i="0" u="none" strike="noStrike">
                        <a:solidFill>
                          <a:srgbClr val="000000"/>
                        </a:solidFill>
                        <a:effectLst/>
                        <a:latin typeface="Calibri" panose="020F0502020204030204" pitchFamily="34" charset="0"/>
                      </a:endParaRPr>
                    </a:p>
                  </a:txBody>
                  <a:tcPr marL="6072" marR="6072" marT="6072" marB="0" anchor="ctr"/>
                </a:tc>
                <a:tc>
                  <a:txBody>
                    <a:bodyPr/>
                    <a:lstStyle/>
                    <a:p>
                      <a:pPr algn="ctr" fontAlgn="ctr"/>
                      <a:r>
                        <a:rPr lang="en-US" sz="800" u="none" strike="noStrike">
                          <a:effectLst/>
                        </a:rPr>
                        <a:t>42.5</a:t>
                      </a:r>
                      <a:endParaRPr lang="en-US" sz="800" b="0" i="0" u="none" strike="noStrike">
                        <a:solidFill>
                          <a:srgbClr val="000000"/>
                        </a:solidFill>
                        <a:effectLst/>
                        <a:latin typeface="Calibri" panose="020F0502020204030204" pitchFamily="34" charset="0"/>
                      </a:endParaRPr>
                    </a:p>
                  </a:txBody>
                  <a:tcPr marL="6072" marR="6072" marT="6072" marB="0" anchor="ctr"/>
                </a:tc>
                <a:tc>
                  <a:txBody>
                    <a:bodyPr/>
                    <a:lstStyle/>
                    <a:p>
                      <a:pPr algn="ctr" fontAlgn="ctr"/>
                      <a:r>
                        <a:rPr lang="en-US" sz="800" u="none" strike="noStrike">
                          <a:effectLst/>
                        </a:rPr>
                        <a:t>83.6</a:t>
                      </a:r>
                      <a:endParaRPr lang="en-US" sz="800" b="0" i="0" u="none" strike="noStrike">
                        <a:solidFill>
                          <a:srgbClr val="000000"/>
                        </a:solidFill>
                        <a:effectLst/>
                        <a:latin typeface="Calibri" panose="020F0502020204030204" pitchFamily="34" charset="0"/>
                      </a:endParaRPr>
                    </a:p>
                  </a:txBody>
                  <a:tcPr marL="6072" marR="6072" marT="6072" marB="0" anchor="ctr"/>
                </a:tc>
                <a:tc>
                  <a:txBody>
                    <a:bodyPr/>
                    <a:lstStyle/>
                    <a:p>
                      <a:pPr algn="ctr" fontAlgn="ctr"/>
                      <a:r>
                        <a:rPr lang="en-US" sz="800" u="none" strike="noStrike">
                          <a:effectLst/>
                        </a:rPr>
                        <a:t>70.7</a:t>
                      </a:r>
                      <a:endParaRPr lang="en-US" sz="800" b="0" i="0" u="none" strike="noStrike">
                        <a:solidFill>
                          <a:srgbClr val="000000"/>
                        </a:solidFill>
                        <a:effectLst/>
                        <a:latin typeface="Calibri" panose="020F0502020204030204" pitchFamily="34" charset="0"/>
                      </a:endParaRPr>
                    </a:p>
                  </a:txBody>
                  <a:tcPr marL="6072" marR="6072" marT="6072" marB="0" anchor="ctr"/>
                </a:tc>
                <a:tc>
                  <a:txBody>
                    <a:bodyPr/>
                    <a:lstStyle/>
                    <a:p>
                      <a:pPr algn="ctr" fontAlgn="ctr"/>
                      <a:r>
                        <a:rPr lang="en-US" sz="800" u="none" strike="noStrike">
                          <a:effectLst/>
                        </a:rPr>
                        <a:t>7.949</a:t>
                      </a:r>
                      <a:endParaRPr lang="en-US" sz="800" b="0" i="0" u="none" strike="noStrike">
                        <a:solidFill>
                          <a:srgbClr val="000000"/>
                        </a:solidFill>
                        <a:effectLst/>
                        <a:latin typeface="Calibri" panose="020F0502020204030204" pitchFamily="34" charset="0"/>
                      </a:endParaRPr>
                    </a:p>
                  </a:txBody>
                  <a:tcPr marL="6072" marR="6072" marT="6072" marB="0" anchor="ctr"/>
                </a:tc>
                <a:tc>
                  <a:txBody>
                    <a:bodyPr/>
                    <a:lstStyle/>
                    <a:p>
                      <a:pPr algn="ctr" fontAlgn="ctr"/>
                      <a:r>
                        <a:rPr lang="en-US" sz="800" u="none" strike="noStrike">
                          <a:effectLst/>
                        </a:rPr>
                        <a:t>63.194</a:t>
                      </a:r>
                      <a:endParaRPr lang="en-US" sz="800" b="0" i="0" u="none" strike="noStrike">
                        <a:solidFill>
                          <a:srgbClr val="000000"/>
                        </a:solidFill>
                        <a:effectLst/>
                        <a:latin typeface="Calibri" panose="020F0502020204030204" pitchFamily="34" charset="0"/>
                      </a:endParaRPr>
                    </a:p>
                  </a:txBody>
                  <a:tcPr marL="6072" marR="6072" marT="6072" marB="0" anchor="ctr"/>
                </a:tc>
                <a:extLst>
                  <a:ext uri="{0D108BD9-81ED-4DB2-BD59-A6C34878D82A}">
                    <a16:rowId xmlns:a16="http://schemas.microsoft.com/office/drawing/2014/main" val="3398799083"/>
                  </a:ext>
                </a:extLst>
              </a:tr>
              <a:tr h="188678">
                <a:tc>
                  <a:txBody>
                    <a:bodyPr/>
                    <a:lstStyle/>
                    <a:p>
                      <a:pPr algn="ctr" fontAlgn="ctr"/>
                      <a:r>
                        <a:rPr lang="en-US" sz="800" u="none" strike="noStrike">
                          <a:effectLst/>
                        </a:rPr>
                        <a:t>16</a:t>
                      </a:r>
                      <a:endParaRPr lang="en-US" sz="800" b="0" i="0" u="none" strike="noStrike">
                        <a:solidFill>
                          <a:srgbClr val="000000"/>
                        </a:solidFill>
                        <a:effectLst/>
                        <a:latin typeface="Calibri" panose="020F0502020204030204" pitchFamily="34" charset="0"/>
                      </a:endParaRPr>
                    </a:p>
                  </a:txBody>
                  <a:tcPr marL="6072" marR="6072" marT="6072" marB="0" anchor="ctr"/>
                </a:tc>
                <a:tc>
                  <a:txBody>
                    <a:bodyPr/>
                    <a:lstStyle/>
                    <a:p>
                      <a:pPr algn="ctr" fontAlgn="ctr"/>
                      <a:r>
                        <a:rPr lang="en-US" sz="800" u="none" strike="noStrike">
                          <a:effectLst/>
                        </a:rPr>
                        <a:t>RS</a:t>
                      </a:r>
                      <a:endParaRPr lang="en-US" sz="800" b="0" i="0" u="none" strike="noStrike">
                        <a:solidFill>
                          <a:srgbClr val="000000"/>
                        </a:solidFill>
                        <a:effectLst/>
                        <a:latin typeface="Calibri" panose="020F0502020204030204" pitchFamily="34" charset="0"/>
                      </a:endParaRPr>
                    </a:p>
                  </a:txBody>
                  <a:tcPr marL="6072" marR="6072" marT="6072" marB="0" anchor="ctr"/>
                </a:tc>
                <a:tc>
                  <a:txBody>
                    <a:bodyPr/>
                    <a:lstStyle/>
                    <a:p>
                      <a:pPr algn="ctr" fontAlgn="ctr"/>
                      <a:r>
                        <a:rPr lang="en-US" sz="800" u="none" strike="noStrike">
                          <a:effectLst/>
                        </a:rPr>
                        <a:t>world</a:t>
                      </a:r>
                      <a:endParaRPr lang="en-US" sz="800" b="0" i="0" u="none" strike="noStrike">
                        <a:solidFill>
                          <a:srgbClr val="000000"/>
                        </a:solidFill>
                        <a:effectLst/>
                        <a:latin typeface="Calibri" panose="020F0502020204030204" pitchFamily="34" charset="0"/>
                      </a:endParaRPr>
                    </a:p>
                  </a:txBody>
                  <a:tcPr marL="6072" marR="6072" marT="6072" marB="0" anchor="ctr"/>
                </a:tc>
                <a:tc>
                  <a:txBody>
                    <a:bodyPr/>
                    <a:lstStyle/>
                    <a:p>
                      <a:pPr algn="ctr" fontAlgn="ctr"/>
                      <a:r>
                        <a:rPr lang="en-US" sz="800" u="none" strike="noStrike">
                          <a:effectLst/>
                        </a:rPr>
                        <a:t>U_5_Deaths</a:t>
                      </a:r>
                      <a:endParaRPr lang="en-US" sz="800" b="0" i="0" u="none" strike="noStrike">
                        <a:solidFill>
                          <a:srgbClr val="000000"/>
                        </a:solidFill>
                        <a:effectLst/>
                        <a:latin typeface="Calibri" panose="020F0502020204030204" pitchFamily="34" charset="0"/>
                      </a:endParaRPr>
                    </a:p>
                  </a:txBody>
                  <a:tcPr marL="6072" marR="6072" marT="6072" marB="0" anchor="ctr"/>
                </a:tc>
                <a:tc>
                  <a:txBody>
                    <a:bodyPr/>
                    <a:lstStyle/>
                    <a:p>
                      <a:pPr algn="ctr" fontAlgn="ctr"/>
                      <a:r>
                        <a:rPr lang="en-US" sz="800" u="none" strike="noStrike">
                          <a:effectLst/>
                        </a:rPr>
                        <a:t>2.08</a:t>
                      </a:r>
                      <a:endParaRPr lang="en-US" sz="800" b="0" i="0" u="none" strike="noStrike">
                        <a:solidFill>
                          <a:srgbClr val="000000"/>
                        </a:solidFill>
                        <a:effectLst/>
                        <a:latin typeface="Calibri" panose="020F0502020204030204" pitchFamily="34" charset="0"/>
                      </a:endParaRPr>
                    </a:p>
                  </a:txBody>
                  <a:tcPr marL="6072" marR="6072" marT="6072" marB="0" anchor="ctr"/>
                </a:tc>
                <a:tc>
                  <a:txBody>
                    <a:bodyPr/>
                    <a:lstStyle/>
                    <a:p>
                      <a:pPr algn="ctr" fontAlgn="ctr"/>
                      <a:r>
                        <a:rPr lang="en-US" sz="800" u="none" strike="noStrike">
                          <a:effectLst/>
                        </a:rPr>
                        <a:t>2.289</a:t>
                      </a:r>
                      <a:endParaRPr lang="en-US" sz="800" b="0" i="0" u="none" strike="noStrike">
                        <a:solidFill>
                          <a:srgbClr val="000000"/>
                        </a:solidFill>
                        <a:effectLst/>
                        <a:latin typeface="Calibri" panose="020F0502020204030204" pitchFamily="34" charset="0"/>
                      </a:endParaRPr>
                    </a:p>
                  </a:txBody>
                  <a:tcPr marL="6072" marR="6072" marT="6072" marB="0" anchor="ctr"/>
                </a:tc>
                <a:tc>
                  <a:txBody>
                    <a:bodyPr/>
                    <a:lstStyle/>
                    <a:p>
                      <a:pPr algn="ctr" fontAlgn="ctr"/>
                      <a:r>
                        <a:rPr lang="en-US" sz="800" u="none" strike="noStrike">
                          <a:effectLst/>
                        </a:rPr>
                        <a:t>0.273</a:t>
                      </a:r>
                      <a:endParaRPr lang="en-US" sz="800" b="0" i="0" u="none" strike="noStrike">
                        <a:solidFill>
                          <a:srgbClr val="000000"/>
                        </a:solidFill>
                        <a:effectLst/>
                        <a:latin typeface="Calibri" panose="020F0502020204030204" pitchFamily="34" charset="0"/>
                      </a:endParaRPr>
                    </a:p>
                  </a:txBody>
                  <a:tcPr marL="6072" marR="6072" marT="6072" marB="0" anchor="ctr"/>
                </a:tc>
                <a:tc>
                  <a:txBody>
                    <a:bodyPr/>
                    <a:lstStyle/>
                    <a:p>
                      <a:pPr algn="ctr" fontAlgn="ctr"/>
                      <a:r>
                        <a:rPr lang="en-US" sz="800" u="none" strike="noStrike">
                          <a:effectLst/>
                        </a:rPr>
                        <a:t>-5282.6</a:t>
                      </a:r>
                      <a:endParaRPr lang="en-US" sz="800" b="0" i="0" u="none" strike="noStrike">
                        <a:solidFill>
                          <a:srgbClr val="000000"/>
                        </a:solidFill>
                        <a:effectLst/>
                        <a:latin typeface="Calibri" panose="020F0502020204030204" pitchFamily="34" charset="0"/>
                      </a:endParaRPr>
                    </a:p>
                  </a:txBody>
                  <a:tcPr marL="6072" marR="6072" marT="6072" marB="0" anchor="ctr"/>
                </a:tc>
                <a:tc>
                  <a:txBody>
                    <a:bodyPr/>
                    <a:lstStyle/>
                    <a:p>
                      <a:pPr algn="ctr" fontAlgn="ctr"/>
                      <a:r>
                        <a:rPr lang="en-US" sz="800" u="none" strike="noStrike">
                          <a:effectLst/>
                        </a:rPr>
                        <a:t>43</a:t>
                      </a:r>
                      <a:endParaRPr lang="en-US" sz="800" b="0" i="0" u="none" strike="noStrike">
                        <a:solidFill>
                          <a:srgbClr val="000000"/>
                        </a:solidFill>
                        <a:effectLst/>
                        <a:latin typeface="Calibri" panose="020F0502020204030204" pitchFamily="34" charset="0"/>
                      </a:endParaRPr>
                    </a:p>
                  </a:txBody>
                  <a:tcPr marL="6072" marR="6072" marT="6072" marB="0" anchor="ctr"/>
                </a:tc>
                <a:tc>
                  <a:txBody>
                    <a:bodyPr/>
                    <a:lstStyle/>
                    <a:p>
                      <a:pPr algn="ctr" fontAlgn="ctr"/>
                      <a:r>
                        <a:rPr lang="en-US" sz="800" u="none" strike="noStrike">
                          <a:effectLst/>
                        </a:rPr>
                        <a:t>83</a:t>
                      </a:r>
                      <a:endParaRPr lang="en-US" sz="800" b="0" i="0" u="none" strike="noStrike">
                        <a:solidFill>
                          <a:srgbClr val="000000"/>
                        </a:solidFill>
                        <a:effectLst/>
                        <a:latin typeface="Calibri" panose="020F0502020204030204" pitchFamily="34" charset="0"/>
                      </a:endParaRPr>
                    </a:p>
                  </a:txBody>
                  <a:tcPr marL="6072" marR="6072" marT="6072" marB="0" anchor="ctr"/>
                </a:tc>
                <a:tc>
                  <a:txBody>
                    <a:bodyPr/>
                    <a:lstStyle/>
                    <a:p>
                      <a:pPr algn="ctr" fontAlgn="ctr"/>
                      <a:r>
                        <a:rPr lang="en-US" sz="800" u="none" strike="noStrike">
                          <a:effectLst/>
                        </a:rPr>
                        <a:t>70.7</a:t>
                      </a:r>
                      <a:endParaRPr lang="en-US" sz="800" b="0" i="0" u="none" strike="noStrike">
                        <a:solidFill>
                          <a:srgbClr val="000000"/>
                        </a:solidFill>
                        <a:effectLst/>
                        <a:latin typeface="Calibri" panose="020F0502020204030204" pitchFamily="34" charset="0"/>
                      </a:endParaRPr>
                    </a:p>
                  </a:txBody>
                  <a:tcPr marL="6072" marR="6072" marT="6072" marB="0" anchor="ctr"/>
                </a:tc>
                <a:tc>
                  <a:txBody>
                    <a:bodyPr/>
                    <a:lstStyle/>
                    <a:p>
                      <a:pPr algn="ctr" fontAlgn="ctr"/>
                      <a:r>
                        <a:rPr lang="en-US" sz="800" u="none" strike="noStrike">
                          <a:effectLst/>
                        </a:rPr>
                        <a:t>8.093</a:t>
                      </a:r>
                      <a:endParaRPr lang="en-US" sz="800" b="0" i="0" u="none" strike="noStrike">
                        <a:solidFill>
                          <a:srgbClr val="000000"/>
                        </a:solidFill>
                        <a:effectLst/>
                        <a:latin typeface="Calibri" panose="020F0502020204030204" pitchFamily="34" charset="0"/>
                      </a:endParaRPr>
                    </a:p>
                  </a:txBody>
                  <a:tcPr marL="6072" marR="6072" marT="6072" marB="0" anchor="ctr"/>
                </a:tc>
                <a:tc>
                  <a:txBody>
                    <a:bodyPr/>
                    <a:lstStyle/>
                    <a:p>
                      <a:pPr algn="ctr" fontAlgn="ctr"/>
                      <a:r>
                        <a:rPr lang="en-US" sz="800" u="none" strike="noStrike">
                          <a:effectLst/>
                        </a:rPr>
                        <a:t>65.491</a:t>
                      </a:r>
                      <a:endParaRPr lang="en-US" sz="800" b="0" i="0" u="none" strike="noStrike">
                        <a:solidFill>
                          <a:srgbClr val="000000"/>
                        </a:solidFill>
                        <a:effectLst/>
                        <a:latin typeface="Calibri" panose="020F0502020204030204" pitchFamily="34" charset="0"/>
                      </a:endParaRPr>
                    </a:p>
                  </a:txBody>
                  <a:tcPr marL="6072" marR="6072" marT="6072" marB="0" anchor="ctr"/>
                </a:tc>
                <a:extLst>
                  <a:ext uri="{0D108BD9-81ED-4DB2-BD59-A6C34878D82A}">
                    <a16:rowId xmlns:a16="http://schemas.microsoft.com/office/drawing/2014/main" val="1723556954"/>
                  </a:ext>
                </a:extLst>
              </a:tr>
              <a:tr h="188678">
                <a:tc>
                  <a:txBody>
                    <a:bodyPr/>
                    <a:lstStyle/>
                    <a:p>
                      <a:pPr algn="ctr" fontAlgn="ctr"/>
                      <a:r>
                        <a:rPr lang="en-US" sz="800" u="none" strike="noStrike">
                          <a:effectLst/>
                        </a:rPr>
                        <a:t>17</a:t>
                      </a:r>
                      <a:endParaRPr lang="en-US" sz="800" b="0" i="0" u="none" strike="noStrike">
                        <a:solidFill>
                          <a:srgbClr val="000000"/>
                        </a:solidFill>
                        <a:effectLst/>
                        <a:latin typeface="Calibri" panose="020F0502020204030204" pitchFamily="34" charset="0"/>
                      </a:endParaRPr>
                    </a:p>
                  </a:txBody>
                  <a:tcPr marL="6072" marR="6072" marT="6072" marB="0" anchor="ctr"/>
                </a:tc>
                <a:tc>
                  <a:txBody>
                    <a:bodyPr/>
                    <a:lstStyle/>
                    <a:p>
                      <a:pPr algn="ctr" fontAlgn="ctr"/>
                      <a:r>
                        <a:rPr lang="en-US" sz="800" u="none" strike="noStrike">
                          <a:effectLst/>
                        </a:rPr>
                        <a:t>RS</a:t>
                      </a:r>
                      <a:endParaRPr lang="en-US" sz="800" b="0" i="0" u="none" strike="noStrike">
                        <a:solidFill>
                          <a:srgbClr val="000000"/>
                        </a:solidFill>
                        <a:effectLst/>
                        <a:latin typeface="Calibri" panose="020F0502020204030204" pitchFamily="34" charset="0"/>
                      </a:endParaRPr>
                    </a:p>
                  </a:txBody>
                  <a:tcPr marL="6072" marR="6072" marT="6072" marB="0" anchor="ctr"/>
                </a:tc>
                <a:tc>
                  <a:txBody>
                    <a:bodyPr/>
                    <a:lstStyle/>
                    <a:p>
                      <a:pPr algn="ctr" fontAlgn="ctr"/>
                      <a:r>
                        <a:rPr lang="en-US" sz="800" u="none" strike="noStrike">
                          <a:effectLst/>
                        </a:rPr>
                        <a:t>Year</a:t>
                      </a:r>
                      <a:endParaRPr lang="en-US" sz="800" b="0" i="0" u="none" strike="noStrike">
                        <a:solidFill>
                          <a:srgbClr val="000000"/>
                        </a:solidFill>
                        <a:effectLst/>
                        <a:latin typeface="Calibri" panose="020F0502020204030204" pitchFamily="34" charset="0"/>
                      </a:endParaRPr>
                    </a:p>
                  </a:txBody>
                  <a:tcPr marL="6072" marR="6072" marT="6072" marB="0" anchor="ctr"/>
                </a:tc>
                <a:tc>
                  <a:txBody>
                    <a:bodyPr/>
                    <a:lstStyle/>
                    <a:p>
                      <a:pPr algn="ctr" fontAlgn="ctr"/>
                      <a:r>
                        <a:rPr lang="en-US" sz="800" u="none" strike="noStrike">
                          <a:effectLst/>
                        </a:rPr>
                        <a:t>U_5_Deaths</a:t>
                      </a:r>
                      <a:endParaRPr lang="en-US" sz="800" b="0" i="0" u="none" strike="noStrike">
                        <a:solidFill>
                          <a:srgbClr val="000000"/>
                        </a:solidFill>
                        <a:effectLst/>
                        <a:latin typeface="Calibri" panose="020F0502020204030204" pitchFamily="34" charset="0"/>
                      </a:endParaRPr>
                    </a:p>
                  </a:txBody>
                  <a:tcPr marL="6072" marR="6072" marT="6072" marB="0" anchor="ctr"/>
                </a:tc>
                <a:tc>
                  <a:txBody>
                    <a:bodyPr/>
                    <a:lstStyle/>
                    <a:p>
                      <a:pPr algn="ctr" fontAlgn="ctr"/>
                      <a:r>
                        <a:rPr lang="en-US" sz="800" u="none" strike="noStrike">
                          <a:effectLst/>
                        </a:rPr>
                        <a:t>4.74</a:t>
                      </a:r>
                      <a:endParaRPr lang="en-US" sz="800" b="0" i="0" u="none" strike="noStrike">
                        <a:solidFill>
                          <a:srgbClr val="000000"/>
                        </a:solidFill>
                        <a:effectLst/>
                        <a:latin typeface="Calibri" panose="020F0502020204030204" pitchFamily="34" charset="0"/>
                      </a:endParaRPr>
                    </a:p>
                  </a:txBody>
                  <a:tcPr marL="6072" marR="6072" marT="6072" marB="0" anchor="ctr"/>
                </a:tc>
                <a:tc>
                  <a:txBody>
                    <a:bodyPr/>
                    <a:lstStyle/>
                    <a:p>
                      <a:pPr algn="ctr" fontAlgn="ctr"/>
                      <a:r>
                        <a:rPr lang="en-US" sz="800" u="none" strike="noStrike">
                          <a:effectLst/>
                        </a:rPr>
                        <a:t>2.977</a:t>
                      </a:r>
                      <a:endParaRPr lang="en-US" sz="800" b="0" i="0" u="none" strike="noStrike">
                        <a:solidFill>
                          <a:srgbClr val="000000"/>
                        </a:solidFill>
                        <a:effectLst/>
                        <a:latin typeface="Calibri" panose="020F0502020204030204" pitchFamily="34" charset="0"/>
                      </a:endParaRPr>
                    </a:p>
                  </a:txBody>
                  <a:tcPr marL="6072" marR="6072" marT="6072" marB="0" anchor="ctr"/>
                </a:tc>
                <a:tc>
                  <a:txBody>
                    <a:bodyPr/>
                    <a:lstStyle/>
                    <a:p>
                      <a:pPr algn="ctr" fontAlgn="ctr"/>
                      <a:r>
                        <a:rPr lang="en-US" sz="800" u="none" strike="noStrike">
                          <a:effectLst/>
                        </a:rPr>
                        <a:t>0.335</a:t>
                      </a:r>
                      <a:endParaRPr lang="en-US" sz="800" b="0" i="0" u="none" strike="noStrike">
                        <a:solidFill>
                          <a:srgbClr val="000000"/>
                        </a:solidFill>
                        <a:effectLst/>
                        <a:latin typeface="Calibri" panose="020F0502020204030204" pitchFamily="34" charset="0"/>
                      </a:endParaRPr>
                    </a:p>
                  </a:txBody>
                  <a:tcPr marL="6072" marR="6072" marT="6072" marB="0" anchor="ctr"/>
                </a:tc>
                <a:tc>
                  <a:txBody>
                    <a:bodyPr/>
                    <a:lstStyle/>
                    <a:p>
                      <a:pPr algn="ctr" fontAlgn="ctr"/>
                      <a:r>
                        <a:rPr lang="en-US" sz="800" u="none" strike="noStrike">
                          <a:effectLst/>
                        </a:rPr>
                        <a:t>-5870.1</a:t>
                      </a:r>
                      <a:endParaRPr lang="en-US" sz="800" b="0" i="0" u="none" strike="noStrike">
                        <a:solidFill>
                          <a:srgbClr val="000000"/>
                        </a:solidFill>
                        <a:effectLst/>
                        <a:latin typeface="Calibri" panose="020F0502020204030204" pitchFamily="34" charset="0"/>
                      </a:endParaRPr>
                    </a:p>
                  </a:txBody>
                  <a:tcPr marL="6072" marR="6072" marT="6072" marB="0" anchor="ctr"/>
                </a:tc>
                <a:tc>
                  <a:txBody>
                    <a:bodyPr/>
                    <a:lstStyle/>
                    <a:p>
                      <a:pPr algn="ctr" fontAlgn="ctr"/>
                      <a:r>
                        <a:rPr lang="en-US" sz="800" u="none" strike="noStrike">
                          <a:effectLst/>
                        </a:rPr>
                        <a:t>41.3</a:t>
                      </a:r>
                      <a:endParaRPr lang="en-US" sz="800" b="0" i="0" u="none" strike="noStrike">
                        <a:solidFill>
                          <a:srgbClr val="000000"/>
                        </a:solidFill>
                        <a:effectLst/>
                        <a:latin typeface="Calibri" panose="020F0502020204030204" pitchFamily="34" charset="0"/>
                      </a:endParaRPr>
                    </a:p>
                  </a:txBody>
                  <a:tcPr marL="6072" marR="6072" marT="6072" marB="0" anchor="ctr"/>
                </a:tc>
                <a:tc>
                  <a:txBody>
                    <a:bodyPr/>
                    <a:lstStyle/>
                    <a:p>
                      <a:pPr algn="ctr" fontAlgn="ctr"/>
                      <a:r>
                        <a:rPr lang="en-US" sz="800" u="none" strike="noStrike">
                          <a:effectLst/>
                        </a:rPr>
                        <a:t>83.5</a:t>
                      </a:r>
                      <a:endParaRPr lang="en-US" sz="800" b="0" i="0" u="none" strike="noStrike">
                        <a:solidFill>
                          <a:srgbClr val="000000"/>
                        </a:solidFill>
                        <a:effectLst/>
                        <a:latin typeface="Calibri" panose="020F0502020204030204" pitchFamily="34" charset="0"/>
                      </a:endParaRPr>
                    </a:p>
                  </a:txBody>
                  <a:tcPr marL="6072" marR="6072" marT="6072" marB="0" anchor="ctr"/>
                </a:tc>
                <a:tc>
                  <a:txBody>
                    <a:bodyPr/>
                    <a:lstStyle/>
                    <a:p>
                      <a:pPr algn="ctr" fontAlgn="ctr"/>
                      <a:r>
                        <a:rPr lang="en-US" sz="800" u="none" strike="noStrike">
                          <a:effectLst/>
                        </a:rPr>
                        <a:t>70.7</a:t>
                      </a:r>
                      <a:endParaRPr lang="en-US" sz="800" b="0" i="0" u="none" strike="noStrike">
                        <a:solidFill>
                          <a:srgbClr val="000000"/>
                        </a:solidFill>
                        <a:effectLst/>
                        <a:latin typeface="Calibri" panose="020F0502020204030204" pitchFamily="34" charset="0"/>
                      </a:endParaRPr>
                    </a:p>
                  </a:txBody>
                  <a:tcPr marL="6072" marR="6072" marT="6072" marB="0" anchor="ctr"/>
                </a:tc>
                <a:tc>
                  <a:txBody>
                    <a:bodyPr/>
                    <a:lstStyle/>
                    <a:p>
                      <a:pPr algn="ctr" fontAlgn="ctr"/>
                      <a:r>
                        <a:rPr lang="en-US" sz="800" u="none" strike="noStrike">
                          <a:effectLst/>
                        </a:rPr>
                        <a:t>7.838</a:t>
                      </a:r>
                      <a:endParaRPr lang="en-US" sz="800" b="0" i="0" u="none" strike="noStrike">
                        <a:solidFill>
                          <a:srgbClr val="000000"/>
                        </a:solidFill>
                        <a:effectLst/>
                        <a:latin typeface="Calibri" panose="020F0502020204030204" pitchFamily="34" charset="0"/>
                      </a:endParaRPr>
                    </a:p>
                  </a:txBody>
                  <a:tcPr marL="6072" marR="6072" marT="6072" marB="0" anchor="ctr"/>
                </a:tc>
                <a:tc>
                  <a:txBody>
                    <a:bodyPr/>
                    <a:lstStyle/>
                    <a:p>
                      <a:pPr algn="ctr" fontAlgn="ctr"/>
                      <a:r>
                        <a:rPr lang="en-US" sz="800" u="none" strike="noStrike" dirty="0">
                          <a:effectLst/>
                        </a:rPr>
                        <a:t>61.427</a:t>
                      </a:r>
                      <a:endParaRPr lang="en-US" sz="800" b="0" i="0" u="none" strike="noStrike" dirty="0">
                        <a:solidFill>
                          <a:srgbClr val="000000"/>
                        </a:solidFill>
                        <a:effectLst/>
                        <a:latin typeface="Calibri" panose="020F0502020204030204" pitchFamily="34" charset="0"/>
                      </a:endParaRPr>
                    </a:p>
                  </a:txBody>
                  <a:tcPr marL="6072" marR="6072" marT="6072" marB="0" anchor="ctr"/>
                </a:tc>
                <a:extLst>
                  <a:ext uri="{0D108BD9-81ED-4DB2-BD59-A6C34878D82A}">
                    <a16:rowId xmlns:a16="http://schemas.microsoft.com/office/drawing/2014/main" val="3450248062"/>
                  </a:ext>
                </a:extLst>
              </a:tr>
            </a:tbl>
          </a:graphicData>
        </a:graphic>
      </p:graphicFrame>
      <p:pic>
        <p:nvPicPr>
          <p:cNvPr id="11" name="Picture 10">
            <a:extLst>
              <a:ext uri="{FF2B5EF4-FFF2-40B4-BE49-F238E27FC236}">
                <a16:creationId xmlns:a16="http://schemas.microsoft.com/office/drawing/2014/main" id="{64558254-9B14-754F-A236-89DB4E60D617}"/>
              </a:ext>
            </a:extLst>
          </p:cNvPr>
          <p:cNvPicPr>
            <a:picLocks noChangeAspect="1"/>
          </p:cNvPicPr>
          <p:nvPr/>
        </p:nvPicPr>
        <p:blipFill>
          <a:blip r:embed="rId2"/>
          <a:stretch>
            <a:fillRect/>
          </a:stretch>
        </p:blipFill>
        <p:spPr>
          <a:xfrm>
            <a:off x="6604000" y="1397000"/>
            <a:ext cx="5207000" cy="3760149"/>
          </a:xfrm>
          <a:prstGeom prst="rect">
            <a:avLst/>
          </a:prstGeom>
        </p:spPr>
      </p:pic>
    </p:spTree>
    <p:extLst>
      <p:ext uri="{BB962C8B-B14F-4D97-AF65-F5344CB8AC3E}">
        <p14:creationId xmlns:p14="http://schemas.microsoft.com/office/powerpoint/2010/main" val="69383335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accent2">
            <a:lumMod val="60000"/>
            <a:lumOff val="4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F2AD1D-19B7-B946-904E-3A45CB3E0E5C}"/>
              </a:ext>
            </a:extLst>
          </p:cNvPr>
          <p:cNvSpPr>
            <a:spLocks noGrp="1"/>
          </p:cNvSpPr>
          <p:nvPr>
            <p:ph type="title"/>
          </p:nvPr>
        </p:nvSpPr>
        <p:spPr>
          <a:xfrm>
            <a:off x="3594100" y="266192"/>
            <a:ext cx="3826764" cy="711708"/>
          </a:xfrm>
        </p:spPr>
        <p:txBody>
          <a:bodyPr>
            <a:normAutofit fontScale="90000"/>
          </a:bodyPr>
          <a:lstStyle/>
          <a:p>
            <a:r>
              <a:rPr lang="en-US" dirty="0" err="1"/>
              <a:t>Ris</a:t>
            </a:r>
            <a:r>
              <a:rPr lang="en-US" dirty="0"/>
              <a:t> model results</a:t>
            </a:r>
          </a:p>
        </p:txBody>
      </p:sp>
      <p:graphicFrame>
        <p:nvGraphicFramePr>
          <p:cNvPr id="4" name="Content Placeholder 3">
            <a:extLst>
              <a:ext uri="{FF2B5EF4-FFF2-40B4-BE49-F238E27FC236}">
                <a16:creationId xmlns:a16="http://schemas.microsoft.com/office/drawing/2014/main" id="{93423B7C-3C73-C640-98EF-13BF329A94A7}"/>
              </a:ext>
            </a:extLst>
          </p:cNvPr>
          <p:cNvGraphicFramePr>
            <a:graphicFrameLocks noGrp="1"/>
          </p:cNvGraphicFramePr>
          <p:nvPr>
            <p:ph idx="1"/>
            <p:extLst>
              <p:ext uri="{D42A27DB-BD31-4B8C-83A1-F6EECF244321}">
                <p14:modId xmlns:p14="http://schemas.microsoft.com/office/powerpoint/2010/main" val="1167810661"/>
              </p:ext>
            </p:extLst>
          </p:nvPr>
        </p:nvGraphicFramePr>
        <p:xfrm>
          <a:off x="1481138" y="1474269"/>
          <a:ext cx="8221660" cy="3237435"/>
        </p:xfrm>
        <a:graphic>
          <a:graphicData uri="http://schemas.openxmlformats.org/drawingml/2006/table">
            <a:tbl>
              <a:tblPr>
                <a:tableStyleId>{5C22544A-7EE6-4342-B048-85BDC9FD1C3A}</a:tableStyleId>
              </a:tblPr>
              <a:tblGrid>
                <a:gridCol w="560275">
                  <a:extLst>
                    <a:ext uri="{9D8B030D-6E8A-4147-A177-3AD203B41FA5}">
                      <a16:colId xmlns:a16="http://schemas.microsoft.com/office/drawing/2014/main" val="1277574667"/>
                    </a:ext>
                  </a:extLst>
                </a:gridCol>
                <a:gridCol w="560275">
                  <a:extLst>
                    <a:ext uri="{9D8B030D-6E8A-4147-A177-3AD203B41FA5}">
                      <a16:colId xmlns:a16="http://schemas.microsoft.com/office/drawing/2014/main" val="3985668771"/>
                    </a:ext>
                  </a:extLst>
                </a:gridCol>
                <a:gridCol w="953111">
                  <a:extLst>
                    <a:ext uri="{9D8B030D-6E8A-4147-A177-3AD203B41FA5}">
                      <a16:colId xmlns:a16="http://schemas.microsoft.com/office/drawing/2014/main" val="289989403"/>
                    </a:ext>
                  </a:extLst>
                </a:gridCol>
                <a:gridCol w="1245056">
                  <a:extLst>
                    <a:ext uri="{9D8B030D-6E8A-4147-A177-3AD203B41FA5}">
                      <a16:colId xmlns:a16="http://schemas.microsoft.com/office/drawing/2014/main" val="3103376524"/>
                    </a:ext>
                  </a:extLst>
                </a:gridCol>
                <a:gridCol w="420743">
                  <a:extLst>
                    <a:ext uri="{9D8B030D-6E8A-4147-A177-3AD203B41FA5}">
                      <a16:colId xmlns:a16="http://schemas.microsoft.com/office/drawing/2014/main" val="519716560"/>
                    </a:ext>
                  </a:extLst>
                </a:gridCol>
                <a:gridCol w="560275">
                  <a:extLst>
                    <a:ext uri="{9D8B030D-6E8A-4147-A177-3AD203B41FA5}">
                      <a16:colId xmlns:a16="http://schemas.microsoft.com/office/drawing/2014/main" val="2300444959"/>
                    </a:ext>
                  </a:extLst>
                </a:gridCol>
                <a:gridCol w="560275">
                  <a:extLst>
                    <a:ext uri="{9D8B030D-6E8A-4147-A177-3AD203B41FA5}">
                      <a16:colId xmlns:a16="http://schemas.microsoft.com/office/drawing/2014/main" val="3042767987"/>
                    </a:ext>
                  </a:extLst>
                </a:gridCol>
                <a:gridCol w="560275">
                  <a:extLst>
                    <a:ext uri="{9D8B030D-6E8A-4147-A177-3AD203B41FA5}">
                      <a16:colId xmlns:a16="http://schemas.microsoft.com/office/drawing/2014/main" val="727284971"/>
                    </a:ext>
                  </a:extLst>
                </a:gridCol>
                <a:gridCol w="560275">
                  <a:extLst>
                    <a:ext uri="{9D8B030D-6E8A-4147-A177-3AD203B41FA5}">
                      <a16:colId xmlns:a16="http://schemas.microsoft.com/office/drawing/2014/main" val="1441626456"/>
                    </a:ext>
                  </a:extLst>
                </a:gridCol>
                <a:gridCol w="560275">
                  <a:extLst>
                    <a:ext uri="{9D8B030D-6E8A-4147-A177-3AD203B41FA5}">
                      <a16:colId xmlns:a16="http://schemas.microsoft.com/office/drawing/2014/main" val="3983072527"/>
                    </a:ext>
                  </a:extLst>
                </a:gridCol>
                <a:gridCol w="560275">
                  <a:extLst>
                    <a:ext uri="{9D8B030D-6E8A-4147-A177-3AD203B41FA5}">
                      <a16:colId xmlns:a16="http://schemas.microsoft.com/office/drawing/2014/main" val="344220316"/>
                    </a:ext>
                  </a:extLst>
                </a:gridCol>
                <a:gridCol w="560275">
                  <a:extLst>
                    <a:ext uri="{9D8B030D-6E8A-4147-A177-3AD203B41FA5}">
                      <a16:colId xmlns:a16="http://schemas.microsoft.com/office/drawing/2014/main" val="2486746605"/>
                    </a:ext>
                  </a:extLst>
                </a:gridCol>
                <a:gridCol w="560275">
                  <a:extLst>
                    <a:ext uri="{9D8B030D-6E8A-4147-A177-3AD203B41FA5}">
                      <a16:colId xmlns:a16="http://schemas.microsoft.com/office/drawing/2014/main" val="2600556041"/>
                    </a:ext>
                  </a:extLst>
                </a:gridCol>
              </a:tblGrid>
              <a:tr h="177843">
                <a:tc>
                  <a:txBody>
                    <a:bodyPr/>
                    <a:lstStyle/>
                    <a:p>
                      <a:pPr algn="ctr" fontAlgn="b"/>
                      <a:r>
                        <a:rPr lang="en-US" sz="800" u="none" strike="noStrike">
                          <a:effectLst/>
                        </a:rPr>
                        <a:t>Iteration</a:t>
                      </a:r>
                      <a:endParaRPr lang="en-US" sz="800" b="0" i="0" u="none" strike="noStrike">
                        <a:solidFill>
                          <a:srgbClr val="000000"/>
                        </a:solidFill>
                        <a:effectLst/>
                        <a:latin typeface="Calibri" panose="020F0502020204030204" pitchFamily="34" charset="0"/>
                      </a:endParaRPr>
                    </a:p>
                  </a:txBody>
                  <a:tcPr marL="6072" marR="6072" marT="6072" marB="0" anchor="b"/>
                </a:tc>
                <a:tc>
                  <a:txBody>
                    <a:bodyPr/>
                    <a:lstStyle/>
                    <a:p>
                      <a:pPr algn="ctr" fontAlgn="b"/>
                      <a:r>
                        <a:rPr lang="en-US" sz="800" u="none" strike="noStrike">
                          <a:effectLst/>
                        </a:rPr>
                        <a:t>Model</a:t>
                      </a:r>
                      <a:endParaRPr lang="en-US" sz="800" b="0" i="0" u="none" strike="noStrike">
                        <a:solidFill>
                          <a:srgbClr val="000000"/>
                        </a:solidFill>
                        <a:effectLst/>
                        <a:latin typeface="Calibri" panose="020F0502020204030204" pitchFamily="34" charset="0"/>
                      </a:endParaRPr>
                    </a:p>
                  </a:txBody>
                  <a:tcPr marL="6072" marR="6072" marT="6072" marB="0" anchor="b"/>
                </a:tc>
                <a:tc>
                  <a:txBody>
                    <a:bodyPr/>
                    <a:lstStyle/>
                    <a:p>
                      <a:pPr algn="ctr" fontAlgn="b"/>
                      <a:r>
                        <a:rPr lang="en-US" sz="800" u="none" strike="noStrike">
                          <a:effectLst/>
                        </a:rPr>
                        <a:t>Fixed Effect</a:t>
                      </a:r>
                      <a:endParaRPr lang="en-US" sz="800" b="0" i="0" u="none" strike="noStrike">
                        <a:solidFill>
                          <a:srgbClr val="000000"/>
                        </a:solidFill>
                        <a:effectLst/>
                        <a:latin typeface="Calibri" panose="020F0502020204030204" pitchFamily="34" charset="0"/>
                      </a:endParaRPr>
                    </a:p>
                  </a:txBody>
                  <a:tcPr marL="6072" marR="6072" marT="6072" marB="0" anchor="b"/>
                </a:tc>
                <a:tc>
                  <a:txBody>
                    <a:bodyPr/>
                    <a:lstStyle/>
                    <a:p>
                      <a:pPr algn="ctr" fontAlgn="b"/>
                      <a:r>
                        <a:rPr lang="en-US" sz="800" u="none" strike="noStrike">
                          <a:effectLst/>
                        </a:rPr>
                        <a:t>Random Effect</a:t>
                      </a:r>
                      <a:endParaRPr lang="en-US" sz="800" b="0" i="0" u="none" strike="noStrike">
                        <a:solidFill>
                          <a:srgbClr val="000000"/>
                        </a:solidFill>
                        <a:effectLst/>
                        <a:latin typeface="Calibri" panose="020F0502020204030204" pitchFamily="34" charset="0"/>
                      </a:endParaRPr>
                    </a:p>
                  </a:txBody>
                  <a:tcPr marL="6072" marR="6072" marT="6072" marB="0" anchor="b"/>
                </a:tc>
                <a:tc>
                  <a:txBody>
                    <a:bodyPr/>
                    <a:lstStyle/>
                    <a:p>
                      <a:pPr algn="ctr" fontAlgn="b"/>
                      <a:r>
                        <a:rPr lang="en-US" sz="800" u="none" strike="noStrike">
                          <a:effectLst/>
                        </a:rPr>
                        <a:t>RE VAR</a:t>
                      </a:r>
                      <a:endParaRPr lang="en-US" sz="800" b="0" i="0" u="none" strike="noStrike">
                        <a:solidFill>
                          <a:srgbClr val="000000"/>
                        </a:solidFill>
                        <a:effectLst/>
                        <a:latin typeface="Calibri" panose="020F0502020204030204" pitchFamily="34" charset="0"/>
                      </a:endParaRPr>
                    </a:p>
                  </a:txBody>
                  <a:tcPr marL="6072" marR="6072" marT="6072" marB="0" anchor="b"/>
                </a:tc>
                <a:tc>
                  <a:txBody>
                    <a:bodyPr/>
                    <a:lstStyle/>
                    <a:p>
                      <a:pPr algn="ctr" fontAlgn="b"/>
                      <a:r>
                        <a:rPr lang="en-US" sz="800" u="none" strike="noStrike">
                          <a:effectLst/>
                        </a:rPr>
                        <a:t>RMSE</a:t>
                      </a:r>
                      <a:endParaRPr lang="en-US" sz="800" b="0" i="0" u="none" strike="noStrike">
                        <a:solidFill>
                          <a:srgbClr val="000000"/>
                        </a:solidFill>
                        <a:effectLst/>
                        <a:latin typeface="Calibri" panose="020F0502020204030204" pitchFamily="34" charset="0"/>
                      </a:endParaRPr>
                    </a:p>
                  </a:txBody>
                  <a:tcPr marL="6072" marR="6072" marT="6072" marB="0" anchor="b"/>
                </a:tc>
                <a:tc>
                  <a:txBody>
                    <a:bodyPr/>
                    <a:lstStyle/>
                    <a:p>
                      <a:pPr algn="ctr" fontAlgn="b"/>
                      <a:r>
                        <a:rPr lang="en-US" sz="800" u="none" strike="noStrike">
                          <a:effectLst/>
                        </a:rPr>
                        <a:t>ICC</a:t>
                      </a:r>
                      <a:endParaRPr lang="en-US" sz="800" b="0" i="0" u="none" strike="noStrike">
                        <a:solidFill>
                          <a:srgbClr val="000000"/>
                        </a:solidFill>
                        <a:effectLst/>
                        <a:latin typeface="Calibri" panose="020F0502020204030204" pitchFamily="34" charset="0"/>
                      </a:endParaRPr>
                    </a:p>
                  </a:txBody>
                  <a:tcPr marL="6072" marR="6072" marT="6072" marB="0" anchor="b"/>
                </a:tc>
                <a:tc>
                  <a:txBody>
                    <a:bodyPr/>
                    <a:lstStyle/>
                    <a:p>
                      <a:pPr algn="ctr" fontAlgn="b"/>
                      <a:r>
                        <a:rPr lang="en-US" sz="800" u="none" strike="noStrike">
                          <a:effectLst/>
                        </a:rPr>
                        <a:t>Likelihood</a:t>
                      </a:r>
                      <a:endParaRPr lang="en-US" sz="800" b="0" i="0" u="none" strike="noStrike">
                        <a:solidFill>
                          <a:srgbClr val="000000"/>
                        </a:solidFill>
                        <a:effectLst/>
                        <a:latin typeface="Calibri" panose="020F0502020204030204" pitchFamily="34" charset="0"/>
                      </a:endParaRPr>
                    </a:p>
                  </a:txBody>
                  <a:tcPr marL="6072" marR="6072" marT="6072" marB="0" anchor="b"/>
                </a:tc>
                <a:tc>
                  <a:txBody>
                    <a:bodyPr/>
                    <a:lstStyle/>
                    <a:p>
                      <a:pPr algn="ctr" fontAlgn="b"/>
                      <a:r>
                        <a:rPr lang="en-US" sz="800" u="none" strike="noStrike">
                          <a:effectLst/>
                        </a:rPr>
                        <a:t>LE Min</a:t>
                      </a:r>
                      <a:endParaRPr lang="en-US" sz="800" b="0" i="0" u="none" strike="noStrike">
                        <a:solidFill>
                          <a:srgbClr val="000000"/>
                        </a:solidFill>
                        <a:effectLst/>
                        <a:latin typeface="Calibri" panose="020F0502020204030204" pitchFamily="34" charset="0"/>
                      </a:endParaRPr>
                    </a:p>
                  </a:txBody>
                  <a:tcPr marL="6072" marR="6072" marT="6072" marB="0" anchor="b"/>
                </a:tc>
                <a:tc>
                  <a:txBody>
                    <a:bodyPr/>
                    <a:lstStyle/>
                    <a:p>
                      <a:pPr algn="ctr" fontAlgn="b"/>
                      <a:r>
                        <a:rPr lang="en-US" sz="800" u="none" strike="noStrike">
                          <a:effectLst/>
                        </a:rPr>
                        <a:t>LE Max</a:t>
                      </a:r>
                      <a:endParaRPr lang="en-US" sz="800" b="0" i="0" u="none" strike="noStrike">
                        <a:solidFill>
                          <a:srgbClr val="000000"/>
                        </a:solidFill>
                        <a:effectLst/>
                        <a:latin typeface="Calibri" panose="020F0502020204030204" pitchFamily="34" charset="0"/>
                      </a:endParaRPr>
                    </a:p>
                  </a:txBody>
                  <a:tcPr marL="6072" marR="6072" marT="6072" marB="0" anchor="b"/>
                </a:tc>
                <a:tc>
                  <a:txBody>
                    <a:bodyPr/>
                    <a:lstStyle/>
                    <a:p>
                      <a:pPr algn="ctr" fontAlgn="b"/>
                      <a:r>
                        <a:rPr lang="en-US" sz="800" u="none" strike="noStrike">
                          <a:effectLst/>
                        </a:rPr>
                        <a:t>LE Mean</a:t>
                      </a:r>
                      <a:endParaRPr lang="en-US" sz="800" b="0" i="0" u="none" strike="noStrike">
                        <a:solidFill>
                          <a:srgbClr val="000000"/>
                        </a:solidFill>
                        <a:effectLst/>
                        <a:latin typeface="Calibri" panose="020F0502020204030204" pitchFamily="34" charset="0"/>
                      </a:endParaRPr>
                    </a:p>
                  </a:txBody>
                  <a:tcPr marL="6072" marR="6072" marT="6072" marB="0" anchor="b"/>
                </a:tc>
                <a:tc>
                  <a:txBody>
                    <a:bodyPr/>
                    <a:lstStyle/>
                    <a:p>
                      <a:pPr algn="ctr" fontAlgn="b"/>
                      <a:r>
                        <a:rPr lang="en-US" sz="800" u="none" strike="noStrike">
                          <a:effectLst/>
                        </a:rPr>
                        <a:t>LE Std</a:t>
                      </a:r>
                      <a:endParaRPr lang="en-US" sz="800" b="0" i="0" u="none" strike="noStrike">
                        <a:solidFill>
                          <a:srgbClr val="000000"/>
                        </a:solidFill>
                        <a:effectLst/>
                        <a:latin typeface="Calibri" panose="020F0502020204030204" pitchFamily="34" charset="0"/>
                      </a:endParaRPr>
                    </a:p>
                  </a:txBody>
                  <a:tcPr marL="6072" marR="6072" marT="6072" marB="0" anchor="b"/>
                </a:tc>
                <a:tc>
                  <a:txBody>
                    <a:bodyPr/>
                    <a:lstStyle/>
                    <a:p>
                      <a:pPr algn="ctr" fontAlgn="b"/>
                      <a:r>
                        <a:rPr lang="en-US" sz="800" u="none" strike="noStrike">
                          <a:effectLst/>
                        </a:rPr>
                        <a:t>LE Var</a:t>
                      </a:r>
                      <a:endParaRPr lang="en-US" sz="800" b="0" i="0" u="none" strike="noStrike">
                        <a:solidFill>
                          <a:srgbClr val="000000"/>
                        </a:solidFill>
                        <a:effectLst/>
                        <a:latin typeface="Calibri" panose="020F0502020204030204" pitchFamily="34" charset="0"/>
                      </a:endParaRPr>
                    </a:p>
                  </a:txBody>
                  <a:tcPr marL="6072" marR="6072" marT="6072" marB="0" anchor="b"/>
                </a:tc>
                <a:extLst>
                  <a:ext uri="{0D108BD9-81ED-4DB2-BD59-A6C34878D82A}">
                    <a16:rowId xmlns:a16="http://schemas.microsoft.com/office/drawing/2014/main" val="3808411798"/>
                  </a:ext>
                </a:extLst>
              </a:tr>
              <a:tr h="179976">
                <a:tc>
                  <a:txBody>
                    <a:bodyPr/>
                    <a:lstStyle/>
                    <a:p>
                      <a:pPr algn="ctr" fontAlgn="b"/>
                      <a:r>
                        <a:rPr lang="en-US" sz="800" u="none" strike="noStrike" dirty="0">
                          <a:effectLst/>
                        </a:rPr>
                        <a:t>1</a:t>
                      </a:r>
                      <a:endParaRPr lang="en-US" sz="800" b="0" i="0" u="none" strike="noStrike" dirty="0">
                        <a:solidFill>
                          <a:srgbClr val="000000"/>
                        </a:solidFill>
                        <a:effectLst/>
                        <a:latin typeface="Calibri" panose="020F0502020204030204" pitchFamily="34" charset="0"/>
                      </a:endParaRPr>
                    </a:p>
                  </a:txBody>
                  <a:tcPr marL="6072" marR="6072" marT="6072" marB="0" anchor="b">
                    <a:solidFill>
                      <a:srgbClr val="FFFF00"/>
                    </a:solidFill>
                  </a:tcPr>
                </a:tc>
                <a:tc>
                  <a:txBody>
                    <a:bodyPr/>
                    <a:lstStyle/>
                    <a:p>
                      <a:pPr algn="ctr" fontAlgn="b"/>
                      <a:r>
                        <a:rPr lang="en-US" sz="800" u="none" strike="noStrike">
                          <a:effectLst/>
                        </a:rPr>
                        <a:t>RIS</a:t>
                      </a:r>
                      <a:endParaRPr lang="en-US" sz="800" b="0" i="0" u="none" strike="noStrike">
                        <a:solidFill>
                          <a:srgbClr val="000000"/>
                        </a:solidFill>
                        <a:effectLst/>
                        <a:latin typeface="Calibri" panose="020F0502020204030204" pitchFamily="34" charset="0"/>
                      </a:endParaRPr>
                    </a:p>
                  </a:txBody>
                  <a:tcPr marL="6072" marR="6072" marT="6072" marB="0" anchor="b">
                    <a:solidFill>
                      <a:srgbClr val="FFFF00"/>
                    </a:solidFill>
                  </a:tcPr>
                </a:tc>
                <a:tc>
                  <a:txBody>
                    <a:bodyPr/>
                    <a:lstStyle/>
                    <a:p>
                      <a:pPr algn="ctr" fontAlgn="b"/>
                      <a:r>
                        <a:rPr lang="en-US" sz="800" u="none" strike="noStrike">
                          <a:effectLst/>
                        </a:rPr>
                        <a:t>Status</a:t>
                      </a:r>
                      <a:endParaRPr lang="en-US" sz="800" b="0" i="0" u="none" strike="noStrike">
                        <a:solidFill>
                          <a:srgbClr val="000000"/>
                        </a:solidFill>
                        <a:effectLst/>
                        <a:latin typeface="Calibri" panose="020F0502020204030204" pitchFamily="34" charset="0"/>
                      </a:endParaRPr>
                    </a:p>
                  </a:txBody>
                  <a:tcPr marL="6072" marR="6072" marT="6072" marB="0" anchor="b">
                    <a:solidFill>
                      <a:srgbClr val="FFFF00"/>
                    </a:solidFill>
                  </a:tcPr>
                </a:tc>
                <a:tc>
                  <a:txBody>
                    <a:bodyPr/>
                    <a:lstStyle/>
                    <a:p>
                      <a:pPr algn="ctr" fontAlgn="b"/>
                      <a:r>
                        <a:rPr lang="en-US" sz="800" u="none" strike="noStrike" dirty="0">
                          <a:effectLst/>
                        </a:rPr>
                        <a:t>Year</a:t>
                      </a:r>
                      <a:endParaRPr lang="en-US" sz="800" b="0" i="0" u="none" strike="noStrike" dirty="0">
                        <a:solidFill>
                          <a:srgbClr val="000000"/>
                        </a:solidFill>
                        <a:effectLst/>
                        <a:latin typeface="Calibri" panose="020F0502020204030204" pitchFamily="34" charset="0"/>
                      </a:endParaRPr>
                    </a:p>
                  </a:txBody>
                  <a:tcPr marL="6072" marR="6072" marT="6072" marB="0" anchor="b">
                    <a:solidFill>
                      <a:srgbClr val="FFFF00"/>
                    </a:solidFill>
                  </a:tcPr>
                </a:tc>
                <a:tc>
                  <a:txBody>
                    <a:bodyPr/>
                    <a:lstStyle/>
                    <a:p>
                      <a:pPr algn="ctr" fontAlgn="b"/>
                      <a:r>
                        <a:rPr lang="en-US" sz="800" u="none" strike="noStrike" dirty="0">
                          <a:effectLst/>
                        </a:rPr>
                        <a:t>0.17</a:t>
                      </a:r>
                      <a:endParaRPr lang="en-US" sz="800" b="0" i="0" u="none" strike="noStrike" dirty="0">
                        <a:solidFill>
                          <a:srgbClr val="000000"/>
                        </a:solidFill>
                        <a:effectLst/>
                        <a:latin typeface="Calibri" panose="020F0502020204030204" pitchFamily="34" charset="0"/>
                      </a:endParaRPr>
                    </a:p>
                  </a:txBody>
                  <a:tcPr marL="6072" marR="6072" marT="6072" marB="0" anchor="b">
                    <a:solidFill>
                      <a:srgbClr val="FFFF00"/>
                    </a:solidFill>
                  </a:tcPr>
                </a:tc>
                <a:tc>
                  <a:txBody>
                    <a:bodyPr/>
                    <a:lstStyle/>
                    <a:p>
                      <a:pPr algn="ctr" fontAlgn="b"/>
                      <a:r>
                        <a:rPr lang="en-US" sz="800" u="none" strike="noStrike" dirty="0">
                          <a:effectLst/>
                        </a:rPr>
                        <a:t>1.370</a:t>
                      </a:r>
                      <a:endParaRPr lang="en-US" sz="800" b="0" i="0" u="none" strike="noStrike" dirty="0">
                        <a:solidFill>
                          <a:srgbClr val="000000"/>
                        </a:solidFill>
                        <a:effectLst/>
                        <a:latin typeface="Calibri" panose="020F0502020204030204" pitchFamily="34" charset="0"/>
                      </a:endParaRPr>
                    </a:p>
                  </a:txBody>
                  <a:tcPr marL="6072" marR="6072" marT="6072" marB="0" anchor="b">
                    <a:solidFill>
                      <a:srgbClr val="FFFF00"/>
                    </a:solidFill>
                  </a:tcPr>
                </a:tc>
                <a:tc>
                  <a:txBody>
                    <a:bodyPr/>
                    <a:lstStyle/>
                    <a:p>
                      <a:pPr algn="ctr" fontAlgn="b"/>
                      <a:r>
                        <a:rPr lang="en-US" sz="800" u="none" strike="noStrike">
                          <a:effectLst/>
                        </a:rPr>
                        <a:t>0.983</a:t>
                      </a:r>
                      <a:endParaRPr lang="en-US" sz="800" b="0" i="0" u="none" strike="noStrike">
                        <a:solidFill>
                          <a:srgbClr val="000000"/>
                        </a:solidFill>
                        <a:effectLst/>
                        <a:latin typeface="Calibri" panose="020F0502020204030204" pitchFamily="34" charset="0"/>
                      </a:endParaRPr>
                    </a:p>
                  </a:txBody>
                  <a:tcPr marL="6072" marR="6072" marT="6072" marB="0" anchor="b">
                    <a:solidFill>
                      <a:srgbClr val="FFFF00"/>
                    </a:solidFill>
                  </a:tcPr>
                </a:tc>
                <a:tc>
                  <a:txBody>
                    <a:bodyPr/>
                    <a:lstStyle/>
                    <a:p>
                      <a:pPr algn="ctr" fontAlgn="b"/>
                      <a:r>
                        <a:rPr lang="en-US" sz="800" u="none" strike="noStrike">
                          <a:effectLst/>
                        </a:rPr>
                        <a:t>-4641.3</a:t>
                      </a:r>
                      <a:endParaRPr lang="en-US" sz="800" b="0" i="0" u="none" strike="noStrike">
                        <a:solidFill>
                          <a:srgbClr val="000000"/>
                        </a:solidFill>
                        <a:effectLst/>
                        <a:latin typeface="Calibri" panose="020F0502020204030204" pitchFamily="34" charset="0"/>
                      </a:endParaRPr>
                    </a:p>
                  </a:txBody>
                  <a:tcPr marL="6072" marR="6072" marT="6072" marB="0" anchor="b">
                    <a:solidFill>
                      <a:srgbClr val="FFFF00"/>
                    </a:solidFill>
                  </a:tcPr>
                </a:tc>
                <a:tc>
                  <a:txBody>
                    <a:bodyPr/>
                    <a:lstStyle/>
                    <a:p>
                      <a:pPr algn="ctr" fontAlgn="b"/>
                      <a:r>
                        <a:rPr lang="en-US" sz="800" u="none" strike="noStrike">
                          <a:effectLst/>
                        </a:rPr>
                        <a:t>41.9</a:t>
                      </a:r>
                      <a:endParaRPr lang="en-US" sz="800" b="0" i="0" u="none" strike="noStrike">
                        <a:solidFill>
                          <a:srgbClr val="000000"/>
                        </a:solidFill>
                        <a:effectLst/>
                        <a:latin typeface="Calibri" panose="020F0502020204030204" pitchFamily="34" charset="0"/>
                      </a:endParaRPr>
                    </a:p>
                  </a:txBody>
                  <a:tcPr marL="6072" marR="6072" marT="6072" marB="0" anchor="b">
                    <a:solidFill>
                      <a:srgbClr val="FFFF00"/>
                    </a:solidFill>
                  </a:tcPr>
                </a:tc>
                <a:tc>
                  <a:txBody>
                    <a:bodyPr/>
                    <a:lstStyle/>
                    <a:p>
                      <a:pPr algn="ctr" fontAlgn="b"/>
                      <a:r>
                        <a:rPr lang="en-US" sz="800" u="none" strike="noStrike">
                          <a:effectLst/>
                        </a:rPr>
                        <a:t>85.9</a:t>
                      </a:r>
                      <a:endParaRPr lang="en-US" sz="800" b="0" i="0" u="none" strike="noStrike">
                        <a:solidFill>
                          <a:srgbClr val="000000"/>
                        </a:solidFill>
                        <a:effectLst/>
                        <a:latin typeface="Calibri" panose="020F0502020204030204" pitchFamily="34" charset="0"/>
                      </a:endParaRPr>
                    </a:p>
                  </a:txBody>
                  <a:tcPr marL="6072" marR="6072" marT="6072" marB="0" anchor="b">
                    <a:solidFill>
                      <a:srgbClr val="FFFF00"/>
                    </a:solidFill>
                  </a:tcPr>
                </a:tc>
                <a:tc>
                  <a:txBody>
                    <a:bodyPr/>
                    <a:lstStyle/>
                    <a:p>
                      <a:pPr algn="ctr" fontAlgn="b"/>
                      <a:r>
                        <a:rPr lang="en-US" sz="800" u="none" strike="noStrike">
                          <a:effectLst/>
                        </a:rPr>
                        <a:t>70.7</a:t>
                      </a:r>
                      <a:endParaRPr lang="en-US" sz="800" b="0" i="0" u="none" strike="noStrike">
                        <a:solidFill>
                          <a:srgbClr val="000000"/>
                        </a:solidFill>
                        <a:effectLst/>
                        <a:latin typeface="Calibri" panose="020F0502020204030204" pitchFamily="34" charset="0"/>
                      </a:endParaRPr>
                    </a:p>
                  </a:txBody>
                  <a:tcPr marL="6072" marR="6072" marT="6072" marB="0" anchor="b">
                    <a:solidFill>
                      <a:srgbClr val="FFFF00"/>
                    </a:solidFill>
                  </a:tcPr>
                </a:tc>
                <a:tc>
                  <a:txBody>
                    <a:bodyPr/>
                    <a:lstStyle/>
                    <a:p>
                      <a:pPr algn="ctr" fontAlgn="b"/>
                      <a:r>
                        <a:rPr lang="en-US" sz="800" u="none" strike="noStrike" dirty="0">
                          <a:effectLst/>
                        </a:rPr>
                        <a:t>8.295</a:t>
                      </a:r>
                      <a:endParaRPr lang="en-US" sz="800" b="0" i="0" u="none" strike="noStrike" dirty="0">
                        <a:solidFill>
                          <a:srgbClr val="000000"/>
                        </a:solidFill>
                        <a:effectLst/>
                        <a:latin typeface="Calibri" panose="020F0502020204030204" pitchFamily="34" charset="0"/>
                      </a:endParaRPr>
                    </a:p>
                  </a:txBody>
                  <a:tcPr marL="6072" marR="6072" marT="6072" marB="0" anchor="b">
                    <a:solidFill>
                      <a:srgbClr val="FFFF00"/>
                    </a:solidFill>
                  </a:tcPr>
                </a:tc>
                <a:tc>
                  <a:txBody>
                    <a:bodyPr/>
                    <a:lstStyle/>
                    <a:p>
                      <a:pPr algn="ctr" fontAlgn="b"/>
                      <a:r>
                        <a:rPr lang="en-US" sz="800" u="none" strike="noStrike" dirty="0">
                          <a:effectLst/>
                        </a:rPr>
                        <a:t>68.809</a:t>
                      </a:r>
                      <a:endParaRPr lang="en-US" sz="800" b="0" i="0" u="none" strike="noStrike" dirty="0">
                        <a:solidFill>
                          <a:srgbClr val="000000"/>
                        </a:solidFill>
                        <a:effectLst/>
                        <a:latin typeface="Calibri" panose="020F0502020204030204" pitchFamily="34" charset="0"/>
                      </a:endParaRPr>
                    </a:p>
                  </a:txBody>
                  <a:tcPr marL="6072" marR="6072" marT="6072" marB="0" anchor="b">
                    <a:solidFill>
                      <a:srgbClr val="FFFF00"/>
                    </a:solidFill>
                  </a:tcPr>
                </a:tc>
                <a:extLst>
                  <a:ext uri="{0D108BD9-81ED-4DB2-BD59-A6C34878D82A}">
                    <a16:rowId xmlns:a16="http://schemas.microsoft.com/office/drawing/2014/main" val="2067674028"/>
                  </a:ext>
                </a:extLst>
              </a:tr>
              <a:tr h="179976">
                <a:tc>
                  <a:txBody>
                    <a:bodyPr/>
                    <a:lstStyle/>
                    <a:p>
                      <a:pPr algn="ctr" fontAlgn="b"/>
                      <a:r>
                        <a:rPr lang="en-US" sz="800" u="none" strike="noStrike" dirty="0">
                          <a:effectLst/>
                        </a:rPr>
                        <a:t>2</a:t>
                      </a:r>
                      <a:endParaRPr lang="en-US" sz="800" b="0" i="0" u="none" strike="noStrike" dirty="0">
                        <a:solidFill>
                          <a:srgbClr val="000000"/>
                        </a:solidFill>
                        <a:effectLst/>
                        <a:latin typeface="Calibri" panose="020F0502020204030204" pitchFamily="34" charset="0"/>
                      </a:endParaRPr>
                    </a:p>
                  </a:txBody>
                  <a:tcPr marL="6072" marR="6072" marT="6072" marB="0" anchor="b"/>
                </a:tc>
                <a:tc>
                  <a:txBody>
                    <a:bodyPr/>
                    <a:lstStyle/>
                    <a:p>
                      <a:pPr algn="ctr" fontAlgn="b"/>
                      <a:r>
                        <a:rPr lang="en-US" sz="800" u="none" strike="noStrike" dirty="0">
                          <a:effectLst/>
                        </a:rPr>
                        <a:t>RIS</a:t>
                      </a:r>
                      <a:endParaRPr lang="en-US" sz="800" b="0" i="0" u="none" strike="noStrike" dirty="0">
                        <a:solidFill>
                          <a:srgbClr val="000000"/>
                        </a:solidFill>
                        <a:effectLst/>
                        <a:latin typeface="Calibri" panose="020F0502020204030204" pitchFamily="34" charset="0"/>
                      </a:endParaRPr>
                    </a:p>
                  </a:txBody>
                  <a:tcPr marL="6072" marR="6072" marT="6072" marB="0" anchor="b"/>
                </a:tc>
                <a:tc>
                  <a:txBody>
                    <a:bodyPr/>
                    <a:lstStyle/>
                    <a:p>
                      <a:pPr algn="ctr" fontAlgn="b"/>
                      <a:r>
                        <a:rPr lang="en-US" sz="800" u="none" strike="noStrike" dirty="0">
                          <a:effectLst/>
                        </a:rPr>
                        <a:t>world</a:t>
                      </a:r>
                      <a:endParaRPr lang="en-US" sz="800" b="0" i="0" u="none" strike="noStrike" dirty="0">
                        <a:solidFill>
                          <a:srgbClr val="000000"/>
                        </a:solidFill>
                        <a:effectLst/>
                        <a:latin typeface="Calibri" panose="020F0502020204030204" pitchFamily="34" charset="0"/>
                      </a:endParaRPr>
                    </a:p>
                  </a:txBody>
                  <a:tcPr marL="6072" marR="6072" marT="6072" marB="0" anchor="b"/>
                </a:tc>
                <a:tc>
                  <a:txBody>
                    <a:bodyPr/>
                    <a:lstStyle/>
                    <a:p>
                      <a:pPr algn="ctr" fontAlgn="b"/>
                      <a:r>
                        <a:rPr lang="en-US" sz="800" u="none" strike="noStrike" dirty="0">
                          <a:effectLst/>
                        </a:rPr>
                        <a:t>Year</a:t>
                      </a:r>
                      <a:endParaRPr lang="en-US" sz="800" b="0" i="0" u="none" strike="noStrike" dirty="0">
                        <a:solidFill>
                          <a:srgbClr val="000000"/>
                        </a:solidFill>
                        <a:effectLst/>
                        <a:latin typeface="Calibri" panose="020F0502020204030204" pitchFamily="34" charset="0"/>
                      </a:endParaRPr>
                    </a:p>
                  </a:txBody>
                  <a:tcPr marL="6072" marR="6072" marT="6072" marB="0" anchor="b"/>
                </a:tc>
                <a:tc>
                  <a:txBody>
                    <a:bodyPr/>
                    <a:lstStyle/>
                    <a:p>
                      <a:pPr algn="ctr" fontAlgn="b"/>
                      <a:r>
                        <a:rPr lang="en-US" sz="800" u="none" strike="noStrike" dirty="0">
                          <a:effectLst/>
                        </a:rPr>
                        <a:t>0.1</a:t>
                      </a:r>
                      <a:endParaRPr lang="en-US" sz="800" b="0" i="0" u="none" strike="noStrike" dirty="0">
                        <a:solidFill>
                          <a:srgbClr val="000000"/>
                        </a:solidFill>
                        <a:effectLst/>
                        <a:latin typeface="Calibri" panose="020F0502020204030204" pitchFamily="34" charset="0"/>
                      </a:endParaRPr>
                    </a:p>
                  </a:txBody>
                  <a:tcPr marL="6072" marR="6072" marT="6072" marB="0" anchor="b"/>
                </a:tc>
                <a:tc>
                  <a:txBody>
                    <a:bodyPr/>
                    <a:lstStyle/>
                    <a:p>
                      <a:pPr algn="ctr" fontAlgn="b"/>
                      <a:r>
                        <a:rPr lang="en-US" sz="800" u="none" strike="noStrike" dirty="0">
                          <a:effectLst/>
                        </a:rPr>
                        <a:t>1.322</a:t>
                      </a:r>
                      <a:endParaRPr lang="en-US" sz="800" b="0" i="0" u="none" strike="noStrike" dirty="0">
                        <a:solidFill>
                          <a:srgbClr val="000000"/>
                        </a:solidFill>
                        <a:effectLst/>
                        <a:latin typeface="Calibri" panose="020F0502020204030204" pitchFamily="34" charset="0"/>
                      </a:endParaRPr>
                    </a:p>
                  </a:txBody>
                  <a:tcPr marL="6072" marR="6072" marT="6072" marB="0" anchor="b"/>
                </a:tc>
                <a:tc>
                  <a:txBody>
                    <a:bodyPr/>
                    <a:lstStyle/>
                    <a:p>
                      <a:pPr algn="ctr" fontAlgn="b"/>
                      <a:r>
                        <a:rPr lang="en-US" sz="800" u="none" strike="noStrike">
                          <a:effectLst/>
                        </a:rPr>
                        <a:t>0.972</a:t>
                      </a:r>
                      <a:endParaRPr lang="en-US" sz="800" b="0" i="0" u="none" strike="noStrike">
                        <a:solidFill>
                          <a:srgbClr val="000000"/>
                        </a:solidFill>
                        <a:effectLst/>
                        <a:latin typeface="Calibri" panose="020F0502020204030204" pitchFamily="34" charset="0"/>
                      </a:endParaRPr>
                    </a:p>
                  </a:txBody>
                  <a:tcPr marL="6072" marR="6072" marT="6072" marB="0" anchor="b"/>
                </a:tc>
                <a:tc>
                  <a:txBody>
                    <a:bodyPr/>
                    <a:lstStyle/>
                    <a:p>
                      <a:pPr algn="ctr" fontAlgn="b"/>
                      <a:r>
                        <a:rPr lang="en-US" sz="800" u="none" strike="noStrike">
                          <a:effectLst/>
                        </a:rPr>
                        <a:t>-4532.2</a:t>
                      </a:r>
                      <a:endParaRPr lang="en-US" sz="800" b="0" i="0" u="none" strike="noStrike">
                        <a:solidFill>
                          <a:srgbClr val="000000"/>
                        </a:solidFill>
                        <a:effectLst/>
                        <a:latin typeface="Calibri" panose="020F0502020204030204" pitchFamily="34" charset="0"/>
                      </a:endParaRPr>
                    </a:p>
                  </a:txBody>
                  <a:tcPr marL="6072" marR="6072" marT="6072" marB="0" anchor="b"/>
                </a:tc>
                <a:tc>
                  <a:txBody>
                    <a:bodyPr/>
                    <a:lstStyle/>
                    <a:p>
                      <a:pPr algn="ctr" fontAlgn="b"/>
                      <a:r>
                        <a:rPr lang="en-US" sz="800" u="none" strike="noStrike">
                          <a:effectLst/>
                        </a:rPr>
                        <a:t>42.1</a:t>
                      </a:r>
                      <a:endParaRPr lang="en-US" sz="800" b="0" i="0" u="none" strike="noStrike">
                        <a:solidFill>
                          <a:srgbClr val="000000"/>
                        </a:solidFill>
                        <a:effectLst/>
                        <a:latin typeface="Calibri" panose="020F0502020204030204" pitchFamily="34" charset="0"/>
                      </a:endParaRPr>
                    </a:p>
                  </a:txBody>
                  <a:tcPr marL="6072" marR="6072" marT="6072" marB="0" anchor="b"/>
                </a:tc>
                <a:tc>
                  <a:txBody>
                    <a:bodyPr/>
                    <a:lstStyle/>
                    <a:p>
                      <a:pPr algn="ctr" fontAlgn="b"/>
                      <a:r>
                        <a:rPr lang="en-US" sz="800" u="none" strike="noStrike">
                          <a:effectLst/>
                        </a:rPr>
                        <a:t>85.8</a:t>
                      </a:r>
                      <a:endParaRPr lang="en-US" sz="800" b="0" i="0" u="none" strike="noStrike">
                        <a:solidFill>
                          <a:srgbClr val="000000"/>
                        </a:solidFill>
                        <a:effectLst/>
                        <a:latin typeface="Calibri" panose="020F0502020204030204" pitchFamily="34" charset="0"/>
                      </a:endParaRPr>
                    </a:p>
                  </a:txBody>
                  <a:tcPr marL="6072" marR="6072" marT="6072" marB="0" anchor="b"/>
                </a:tc>
                <a:tc>
                  <a:txBody>
                    <a:bodyPr/>
                    <a:lstStyle/>
                    <a:p>
                      <a:pPr algn="ctr" fontAlgn="b"/>
                      <a:r>
                        <a:rPr lang="en-US" sz="800" u="none" strike="noStrike">
                          <a:effectLst/>
                        </a:rPr>
                        <a:t>70.7</a:t>
                      </a:r>
                      <a:endParaRPr lang="en-US" sz="800" b="0" i="0" u="none" strike="noStrike">
                        <a:solidFill>
                          <a:srgbClr val="000000"/>
                        </a:solidFill>
                        <a:effectLst/>
                        <a:latin typeface="Calibri" panose="020F0502020204030204" pitchFamily="34" charset="0"/>
                      </a:endParaRPr>
                    </a:p>
                  </a:txBody>
                  <a:tcPr marL="6072" marR="6072" marT="6072" marB="0" anchor="b"/>
                </a:tc>
                <a:tc>
                  <a:txBody>
                    <a:bodyPr/>
                    <a:lstStyle/>
                    <a:p>
                      <a:pPr algn="ctr" fontAlgn="b"/>
                      <a:r>
                        <a:rPr lang="en-US" sz="800" u="none" strike="noStrike" dirty="0">
                          <a:effectLst/>
                        </a:rPr>
                        <a:t>8.306</a:t>
                      </a:r>
                      <a:endParaRPr lang="en-US" sz="800" b="0" i="0" u="none" strike="noStrike" dirty="0">
                        <a:solidFill>
                          <a:srgbClr val="000000"/>
                        </a:solidFill>
                        <a:effectLst/>
                        <a:latin typeface="Calibri" panose="020F0502020204030204" pitchFamily="34" charset="0"/>
                      </a:endParaRPr>
                    </a:p>
                  </a:txBody>
                  <a:tcPr marL="6072" marR="6072" marT="6072" marB="0" anchor="b"/>
                </a:tc>
                <a:tc>
                  <a:txBody>
                    <a:bodyPr/>
                    <a:lstStyle/>
                    <a:p>
                      <a:pPr algn="ctr" fontAlgn="b"/>
                      <a:r>
                        <a:rPr lang="en-US" sz="800" u="none" strike="noStrike">
                          <a:effectLst/>
                        </a:rPr>
                        <a:t>68.988</a:t>
                      </a:r>
                      <a:endParaRPr lang="en-US" sz="800" b="0" i="0" u="none" strike="noStrike">
                        <a:solidFill>
                          <a:srgbClr val="000000"/>
                        </a:solidFill>
                        <a:effectLst/>
                        <a:latin typeface="Calibri" panose="020F0502020204030204" pitchFamily="34" charset="0"/>
                      </a:endParaRPr>
                    </a:p>
                  </a:txBody>
                  <a:tcPr marL="6072" marR="6072" marT="6072" marB="0" anchor="b"/>
                </a:tc>
                <a:extLst>
                  <a:ext uri="{0D108BD9-81ED-4DB2-BD59-A6C34878D82A}">
                    <a16:rowId xmlns:a16="http://schemas.microsoft.com/office/drawing/2014/main" val="2857714871"/>
                  </a:ext>
                </a:extLst>
              </a:tr>
              <a:tr h="179976">
                <a:tc>
                  <a:txBody>
                    <a:bodyPr/>
                    <a:lstStyle/>
                    <a:p>
                      <a:pPr algn="ctr" fontAlgn="b"/>
                      <a:r>
                        <a:rPr lang="en-US" sz="800" u="none" strike="noStrike">
                          <a:effectLst/>
                        </a:rPr>
                        <a:t>3</a:t>
                      </a:r>
                      <a:endParaRPr lang="en-US" sz="800" b="0" i="0" u="none" strike="noStrike">
                        <a:solidFill>
                          <a:srgbClr val="000000"/>
                        </a:solidFill>
                        <a:effectLst/>
                        <a:latin typeface="Calibri" panose="020F0502020204030204" pitchFamily="34" charset="0"/>
                      </a:endParaRPr>
                    </a:p>
                  </a:txBody>
                  <a:tcPr marL="6072" marR="6072" marT="6072" marB="0" anchor="b"/>
                </a:tc>
                <a:tc>
                  <a:txBody>
                    <a:bodyPr/>
                    <a:lstStyle/>
                    <a:p>
                      <a:pPr algn="ctr" fontAlgn="b"/>
                      <a:r>
                        <a:rPr lang="en-US" sz="800" u="none" strike="noStrike">
                          <a:effectLst/>
                        </a:rPr>
                        <a:t>RIS</a:t>
                      </a:r>
                      <a:endParaRPr lang="en-US" sz="800" b="0" i="0" u="none" strike="noStrike">
                        <a:solidFill>
                          <a:srgbClr val="000000"/>
                        </a:solidFill>
                        <a:effectLst/>
                        <a:latin typeface="Calibri" panose="020F0502020204030204" pitchFamily="34" charset="0"/>
                      </a:endParaRPr>
                    </a:p>
                  </a:txBody>
                  <a:tcPr marL="6072" marR="6072" marT="6072" marB="0" anchor="b"/>
                </a:tc>
                <a:tc>
                  <a:txBody>
                    <a:bodyPr/>
                    <a:lstStyle/>
                    <a:p>
                      <a:pPr algn="ctr" fontAlgn="b"/>
                      <a:r>
                        <a:rPr lang="en-US" sz="800" u="none" strike="noStrike">
                          <a:effectLst/>
                        </a:rPr>
                        <a:t>Year</a:t>
                      </a:r>
                      <a:endParaRPr lang="en-US" sz="800" b="0" i="0" u="none" strike="noStrike">
                        <a:solidFill>
                          <a:srgbClr val="000000"/>
                        </a:solidFill>
                        <a:effectLst/>
                        <a:latin typeface="Calibri" panose="020F0502020204030204" pitchFamily="34" charset="0"/>
                      </a:endParaRPr>
                    </a:p>
                  </a:txBody>
                  <a:tcPr marL="6072" marR="6072" marT="6072" marB="0" anchor="b"/>
                </a:tc>
                <a:tc>
                  <a:txBody>
                    <a:bodyPr/>
                    <a:lstStyle/>
                    <a:p>
                      <a:pPr algn="ctr" fontAlgn="b"/>
                      <a:r>
                        <a:rPr lang="en-US" sz="800" u="none" strike="noStrike">
                          <a:effectLst/>
                        </a:rPr>
                        <a:t>Status</a:t>
                      </a:r>
                      <a:endParaRPr lang="en-US" sz="800" b="0" i="0" u="none" strike="noStrike">
                        <a:solidFill>
                          <a:srgbClr val="000000"/>
                        </a:solidFill>
                        <a:effectLst/>
                        <a:latin typeface="Calibri" panose="020F0502020204030204" pitchFamily="34" charset="0"/>
                      </a:endParaRPr>
                    </a:p>
                  </a:txBody>
                  <a:tcPr marL="6072" marR="6072" marT="6072" marB="0" anchor="b"/>
                </a:tc>
                <a:tc>
                  <a:txBody>
                    <a:bodyPr/>
                    <a:lstStyle/>
                    <a:p>
                      <a:pPr algn="ctr" fontAlgn="b"/>
                      <a:r>
                        <a:rPr lang="en-US" sz="800" u="none" strike="noStrike">
                          <a:effectLst/>
                        </a:rPr>
                        <a:t>15.2</a:t>
                      </a:r>
                      <a:endParaRPr lang="en-US" sz="800" b="0" i="0" u="none" strike="noStrike">
                        <a:solidFill>
                          <a:srgbClr val="000000"/>
                        </a:solidFill>
                        <a:effectLst/>
                        <a:latin typeface="Calibri" panose="020F0502020204030204" pitchFamily="34" charset="0"/>
                      </a:endParaRPr>
                    </a:p>
                  </a:txBody>
                  <a:tcPr marL="6072" marR="6072" marT="6072" marB="0" anchor="b"/>
                </a:tc>
                <a:tc>
                  <a:txBody>
                    <a:bodyPr/>
                    <a:lstStyle/>
                    <a:p>
                      <a:pPr algn="ctr" fontAlgn="b"/>
                      <a:r>
                        <a:rPr lang="en-US" sz="800" u="none" strike="noStrike" dirty="0">
                          <a:effectLst/>
                        </a:rPr>
                        <a:t>1.728</a:t>
                      </a:r>
                      <a:endParaRPr lang="en-US" sz="800" b="0" i="0" u="none" strike="noStrike" dirty="0">
                        <a:solidFill>
                          <a:srgbClr val="000000"/>
                        </a:solidFill>
                        <a:effectLst/>
                        <a:latin typeface="Calibri" panose="020F0502020204030204" pitchFamily="34" charset="0"/>
                      </a:endParaRPr>
                    </a:p>
                  </a:txBody>
                  <a:tcPr marL="6072" marR="6072" marT="6072" marB="0" anchor="b"/>
                </a:tc>
                <a:tc>
                  <a:txBody>
                    <a:bodyPr/>
                    <a:lstStyle/>
                    <a:p>
                      <a:pPr algn="ctr" fontAlgn="b"/>
                      <a:r>
                        <a:rPr lang="en-US" sz="800" u="none" strike="noStrike" dirty="0">
                          <a:effectLst/>
                        </a:rPr>
                        <a:t>0.952</a:t>
                      </a:r>
                      <a:endParaRPr lang="en-US" sz="800" b="0" i="0" u="none" strike="noStrike" dirty="0">
                        <a:solidFill>
                          <a:srgbClr val="000000"/>
                        </a:solidFill>
                        <a:effectLst/>
                        <a:latin typeface="Calibri" panose="020F0502020204030204" pitchFamily="34" charset="0"/>
                      </a:endParaRPr>
                    </a:p>
                  </a:txBody>
                  <a:tcPr marL="6072" marR="6072" marT="6072" marB="0" anchor="b"/>
                </a:tc>
                <a:tc>
                  <a:txBody>
                    <a:bodyPr/>
                    <a:lstStyle/>
                    <a:p>
                      <a:pPr algn="ctr" fontAlgn="b"/>
                      <a:r>
                        <a:rPr lang="en-US" sz="800" u="none" strike="noStrike" dirty="0">
                          <a:effectLst/>
                        </a:rPr>
                        <a:t>-4828.5</a:t>
                      </a:r>
                      <a:endParaRPr lang="en-US" sz="800" b="0" i="0" u="none" strike="noStrike" dirty="0">
                        <a:solidFill>
                          <a:srgbClr val="000000"/>
                        </a:solidFill>
                        <a:effectLst/>
                        <a:latin typeface="Calibri" panose="020F0502020204030204" pitchFamily="34" charset="0"/>
                      </a:endParaRPr>
                    </a:p>
                  </a:txBody>
                  <a:tcPr marL="6072" marR="6072" marT="6072" marB="0" anchor="b"/>
                </a:tc>
                <a:tc>
                  <a:txBody>
                    <a:bodyPr/>
                    <a:lstStyle/>
                    <a:p>
                      <a:pPr algn="ctr" fontAlgn="b"/>
                      <a:r>
                        <a:rPr lang="en-US" sz="800" u="none" strike="noStrike">
                          <a:effectLst/>
                        </a:rPr>
                        <a:t>44.5</a:t>
                      </a:r>
                      <a:endParaRPr lang="en-US" sz="800" b="0" i="0" u="none" strike="noStrike">
                        <a:solidFill>
                          <a:srgbClr val="000000"/>
                        </a:solidFill>
                        <a:effectLst/>
                        <a:latin typeface="Calibri" panose="020F0502020204030204" pitchFamily="34" charset="0"/>
                      </a:endParaRPr>
                    </a:p>
                  </a:txBody>
                  <a:tcPr marL="6072" marR="6072" marT="6072" marB="0" anchor="b"/>
                </a:tc>
                <a:tc>
                  <a:txBody>
                    <a:bodyPr/>
                    <a:lstStyle/>
                    <a:p>
                      <a:pPr algn="ctr" fontAlgn="b"/>
                      <a:r>
                        <a:rPr lang="en-US" sz="800" u="none" strike="noStrike">
                          <a:effectLst/>
                        </a:rPr>
                        <a:t>85</a:t>
                      </a:r>
                      <a:endParaRPr lang="en-US" sz="800" b="0" i="0" u="none" strike="noStrike">
                        <a:solidFill>
                          <a:srgbClr val="000000"/>
                        </a:solidFill>
                        <a:effectLst/>
                        <a:latin typeface="Calibri" panose="020F0502020204030204" pitchFamily="34" charset="0"/>
                      </a:endParaRPr>
                    </a:p>
                  </a:txBody>
                  <a:tcPr marL="6072" marR="6072" marT="6072" marB="0" anchor="b"/>
                </a:tc>
                <a:tc>
                  <a:txBody>
                    <a:bodyPr/>
                    <a:lstStyle/>
                    <a:p>
                      <a:pPr algn="ctr" fontAlgn="b"/>
                      <a:r>
                        <a:rPr lang="en-US" sz="800" u="none" strike="noStrike">
                          <a:effectLst/>
                        </a:rPr>
                        <a:t>70.7</a:t>
                      </a:r>
                      <a:endParaRPr lang="en-US" sz="800" b="0" i="0" u="none" strike="noStrike">
                        <a:solidFill>
                          <a:srgbClr val="000000"/>
                        </a:solidFill>
                        <a:effectLst/>
                        <a:latin typeface="Calibri" panose="020F0502020204030204" pitchFamily="34" charset="0"/>
                      </a:endParaRPr>
                    </a:p>
                  </a:txBody>
                  <a:tcPr marL="6072" marR="6072" marT="6072" marB="0" anchor="b"/>
                </a:tc>
                <a:tc>
                  <a:txBody>
                    <a:bodyPr/>
                    <a:lstStyle/>
                    <a:p>
                      <a:pPr algn="ctr" fontAlgn="b"/>
                      <a:r>
                        <a:rPr lang="en-US" sz="800" u="none" strike="noStrike">
                          <a:effectLst/>
                        </a:rPr>
                        <a:t>8.236</a:t>
                      </a:r>
                      <a:endParaRPr lang="en-US" sz="800" b="0" i="0" u="none" strike="noStrike">
                        <a:solidFill>
                          <a:srgbClr val="000000"/>
                        </a:solidFill>
                        <a:effectLst/>
                        <a:latin typeface="Calibri" panose="020F0502020204030204" pitchFamily="34" charset="0"/>
                      </a:endParaRPr>
                    </a:p>
                  </a:txBody>
                  <a:tcPr marL="6072" marR="6072" marT="6072" marB="0" anchor="b"/>
                </a:tc>
                <a:tc>
                  <a:txBody>
                    <a:bodyPr/>
                    <a:lstStyle/>
                    <a:p>
                      <a:pPr algn="ctr" fontAlgn="b"/>
                      <a:r>
                        <a:rPr lang="en-US" sz="800" u="none" strike="noStrike">
                          <a:effectLst/>
                        </a:rPr>
                        <a:t>67.831</a:t>
                      </a:r>
                      <a:endParaRPr lang="en-US" sz="800" b="0" i="0" u="none" strike="noStrike">
                        <a:solidFill>
                          <a:srgbClr val="000000"/>
                        </a:solidFill>
                        <a:effectLst/>
                        <a:latin typeface="Calibri" panose="020F0502020204030204" pitchFamily="34" charset="0"/>
                      </a:endParaRPr>
                    </a:p>
                  </a:txBody>
                  <a:tcPr marL="6072" marR="6072" marT="6072" marB="0" anchor="b"/>
                </a:tc>
                <a:extLst>
                  <a:ext uri="{0D108BD9-81ED-4DB2-BD59-A6C34878D82A}">
                    <a16:rowId xmlns:a16="http://schemas.microsoft.com/office/drawing/2014/main" val="1920997606"/>
                  </a:ext>
                </a:extLst>
              </a:tr>
              <a:tr h="179976">
                <a:tc>
                  <a:txBody>
                    <a:bodyPr/>
                    <a:lstStyle/>
                    <a:p>
                      <a:pPr algn="ctr" fontAlgn="b"/>
                      <a:r>
                        <a:rPr lang="en-US" sz="800" u="none" strike="noStrike">
                          <a:effectLst/>
                        </a:rPr>
                        <a:t>4</a:t>
                      </a:r>
                      <a:endParaRPr lang="en-US" sz="800" b="0" i="0" u="none" strike="noStrike">
                        <a:solidFill>
                          <a:srgbClr val="000000"/>
                        </a:solidFill>
                        <a:effectLst/>
                        <a:latin typeface="Calibri" panose="020F0502020204030204" pitchFamily="34" charset="0"/>
                      </a:endParaRPr>
                    </a:p>
                  </a:txBody>
                  <a:tcPr marL="6072" marR="6072" marT="6072" marB="0" anchor="b"/>
                </a:tc>
                <a:tc>
                  <a:txBody>
                    <a:bodyPr/>
                    <a:lstStyle/>
                    <a:p>
                      <a:pPr algn="ctr" fontAlgn="b"/>
                      <a:r>
                        <a:rPr lang="en-US" sz="800" u="none" strike="noStrike">
                          <a:effectLst/>
                        </a:rPr>
                        <a:t>RIS</a:t>
                      </a:r>
                      <a:endParaRPr lang="en-US" sz="800" b="0" i="0" u="none" strike="noStrike">
                        <a:solidFill>
                          <a:srgbClr val="000000"/>
                        </a:solidFill>
                        <a:effectLst/>
                        <a:latin typeface="Calibri" panose="020F0502020204030204" pitchFamily="34" charset="0"/>
                      </a:endParaRPr>
                    </a:p>
                  </a:txBody>
                  <a:tcPr marL="6072" marR="6072" marT="6072" marB="0" anchor="b"/>
                </a:tc>
                <a:tc>
                  <a:txBody>
                    <a:bodyPr/>
                    <a:lstStyle/>
                    <a:p>
                      <a:pPr algn="ctr" fontAlgn="b"/>
                      <a:r>
                        <a:rPr lang="en-US" sz="800" u="none" strike="noStrike">
                          <a:effectLst/>
                        </a:rPr>
                        <a:t>Status</a:t>
                      </a:r>
                      <a:endParaRPr lang="en-US" sz="800" b="0" i="0" u="none" strike="noStrike">
                        <a:solidFill>
                          <a:srgbClr val="000000"/>
                        </a:solidFill>
                        <a:effectLst/>
                        <a:latin typeface="Calibri" panose="020F0502020204030204" pitchFamily="34" charset="0"/>
                      </a:endParaRPr>
                    </a:p>
                  </a:txBody>
                  <a:tcPr marL="6072" marR="6072" marT="6072" marB="0" anchor="b"/>
                </a:tc>
                <a:tc>
                  <a:txBody>
                    <a:bodyPr/>
                    <a:lstStyle/>
                    <a:p>
                      <a:pPr algn="ctr" fontAlgn="b"/>
                      <a:r>
                        <a:rPr lang="en-US" sz="800" u="none" strike="noStrike">
                          <a:effectLst/>
                        </a:rPr>
                        <a:t>Schooling</a:t>
                      </a:r>
                      <a:endParaRPr lang="en-US" sz="800" b="0" i="0" u="none" strike="noStrike">
                        <a:solidFill>
                          <a:srgbClr val="000000"/>
                        </a:solidFill>
                        <a:effectLst/>
                        <a:latin typeface="Calibri" panose="020F0502020204030204" pitchFamily="34" charset="0"/>
                      </a:endParaRPr>
                    </a:p>
                  </a:txBody>
                  <a:tcPr marL="6072" marR="6072" marT="6072" marB="0" anchor="b"/>
                </a:tc>
                <a:tc>
                  <a:txBody>
                    <a:bodyPr/>
                    <a:lstStyle/>
                    <a:p>
                      <a:pPr algn="ctr" fontAlgn="b"/>
                      <a:r>
                        <a:rPr lang="en-US" sz="800" u="none" strike="noStrike">
                          <a:effectLst/>
                        </a:rPr>
                        <a:t>4.73</a:t>
                      </a:r>
                      <a:endParaRPr lang="en-US" sz="800" b="0" i="0" u="none" strike="noStrike">
                        <a:solidFill>
                          <a:srgbClr val="000000"/>
                        </a:solidFill>
                        <a:effectLst/>
                        <a:latin typeface="Calibri" panose="020F0502020204030204" pitchFamily="34" charset="0"/>
                      </a:endParaRPr>
                    </a:p>
                  </a:txBody>
                  <a:tcPr marL="6072" marR="6072" marT="6072" marB="0" anchor="b"/>
                </a:tc>
                <a:tc>
                  <a:txBody>
                    <a:bodyPr/>
                    <a:lstStyle/>
                    <a:p>
                      <a:pPr algn="ctr" fontAlgn="b"/>
                      <a:r>
                        <a:rPr lang="en-US" sz="800" u="none" strike="noStrike">
                          <a:effectLst/>
                        </a:rPr>
                        <a:t>1.654</a:t>
                      </a:r>
                      <a:endParaRPr lang="en-US" sz="800" b="0" i="0" u="none" strike="noStrike">
                        <a:solidFill>
                          <a:srgbClr val="000000"/>
                        </a:solidFill>
                        <a:effectLst/>
                        <a:latin typeface="Calibri" panose="020F0502020204030204" pitchFamily="34" charset="0"/>
                      </a:endParaRPr>
                    </a:p>
                  </a:txBody>
                  <a:tcPr marL="6072" marR="6072" marT="6072" marB="0" anchor="b"/>
                </a:tc>
                <a:tc>
                  <a:txBody>
                    <a:bodyPr/>
                    <a:lstStyle/>
                    <a:p>
                      <a:pPr algn="ctr" fontAlgn="b"/>
                      <a:r>
                        <a:rPr lang="en-US" sz="800" u="none" strike="noStrike">
                          <a:effectLst/>
                        </a:rPr>
                        <a:t>0.996</a:t>
                      </a:r>
                      <a:endParaRPr lang="en-US" sz="800" b="0" i="0" u="none" strike="noStrike">
                        <a:solidFill>
                          <a:srgbClr val="000000"/>
                        </a:solidFill>
                        <a:effectLst/>
                        <a:latin typeface="Calibri" panose="020F0502020204030204" pitchFamily="34" charset="0"/>
                      </a:endParaRPr>
                    </a:p>
                  </a:txBody>
                  <a:tcPr marL="6072" marR="6072" marT="6072" marB="0" anchor="b"/>
                </a:tc>
                <a:tc>
                  <a:txBody>
                    <a:bodyPr/>
                    <a:lstStyle/>
                    <a:p>
                      <a:pPr algn="ctr" fontAlgn="b"/>
                      <a:r>
                        <a:rPr lang="en-US" sz="800" u="none" strike="noStrike">
                          <a:effectLst/>
                        </a:rPr>
                        <a:t>-4900.3</a:t>
                      </a:r>
                      <a:endParaRPr lang="en-US" sz="800" b="0" i="0" u="none" strike="noStrike">
                        <a:solidFill>
                          <a:srgbClr val="000000"/>
                        </a:solidFill>
                        <a:effectLst/>
                        <a:latin typeface="Calibri" panose="020F0502020204030204" pitchFamily="34" charset="0"/>
                      </a:endParaRPr>
                    </a:p>
                  </a:txBody>
                  <a:tcPr marL="6072" marR="6072" marT="6072" marB="0" anchor="b"/>
                </a:tc>
                <a:tc>
                  <a:txBody>
                    <a:bodyPr/>
                    <a:lstStyle/>
                    <a:p>
                      <a:pPr algn="ctr" fontAlgn="b"/>
                      <a:r>
                        <a:rPr lang="en-US" sz="800" u="none" strike="noStrike">
                          <a:effectLst/>
                        </a:rPr>
                        <a:t>41.7</a:t>
                      </a:r>
                      <a:endParaRPr lang="en-US" sz="800" b="0" i="0" u="none" strike="noStrike">
                        <a:solidFill>
                          <a:srgbClr val="000000"/>
                        </a:solidFill>
                        <a:effectLst/>
                        <a:latin typeface="Calibri" panose="020F0502020204030204" pitchFamily="34" charset="0"/>
                      </a:endParaRPr>
                    </a:p>
                  </a:txBody>
                  <a:tcPr marL="6072" marR="6072" marT="6072" marB="0" anchor="b"/>
                </a:tc>
                <a:tc>
                  <a:txBody>
                    <a:bodyPr/>
                    <a:lstStyle/>
                    <a:p>
                      <a:pPr algn="ctr" fontAlgn="b"/>
                      <a:r>
                        <a:rPr lang="en-US" sz="800" u="none" strike="noStrike">
                          <a:effectLst/>
                        </a:rPr>
                        <a:t>84.4</a:t>
                      </a:r>
                      <a:endParaRPr lang="en-US" sz="800" b="0" i="0" u="none" strike="noStrike">
                        <a:solidFill>
                          <a:srgbClr val="000000"/>
                        </a:solidFill>
                        <a:effectLst/>
                        <a:latin typeface="Calibri" panose="020F0502020204030204" pitchFamily="34" charset="0"/>
                      </a:endParaRPr>
                    </a:p>
                  </a:txBody>
                  <a:tcPr marL="6072" marR="6072" marT="6072" marB="0" anchor="b"/>
                </a:tc>
                <a:tc>
                  <a:txBody>
                    <a:bodyPr/>
                    <a:lstStyle/>
                    <a:p>
                      <a:pPr algn="ctr" fontAlgn="b"/>
                      <a:r>
                        <a:rPr lang="en-US" sz="800" u="none" strike="noStrike" dirty="0">
                          <a:effectLst/>
                        </a:rPr>
                        <a:t>70.7</a:t>
                      </a:r>
                      <a:endParaRPr lang="en-US" sz="800" b="0" i="0" u="none" strike="noStrike" dirty="0">
                        <a:solidFill>
                          <a:srgbClr val="000000"/>
                        </a:solidFill>
                        <a:effectLst/>
                        <a:latin typeface="Calibri" panose="020F0502020204030204" pitchFamily="34" charset="0"/>
                      </a:endParaRPr>
                    </a:p>
                  </a:txBody>
                  <a:tcPr marL="6072" marR="6072" marT="6072" marB="0" anchor="b"/>
                </a:tc>
                <a:tc>
                  <a:txBody>
                    <a:bodyPr/>
                    <a:lstStyle/>
                    <a:p>
                      <a:pPr algn="ctr" fontAlgn="b"/>
                      <a:r>
                        <a:rPr lang="en-US" sz="800" u="none" strike="noStrike">
                          <a:effectLst/>
                        </a:rPr>
                        <a:t>8.233</a:t>
                      </a:r>
                      <a:endParaRPr lang="en-US" sz="800" b="0" i="0" u="none" strike="noStrike">
                        <a:solidFill>
                          <a:srgbClr val="000000"/>
                        </a:solidFill>
                        <a:effectLst/>
                        <a:latin typeface="Calibri" panose="020F0502020204030204" pitchFamily="34" charset="0"/>
                      </a:endParaRPr>
                    </a:p>
                  </a:txBody>
                  <a:tcPr marL="6072" marR="6072" marT="6072" marB="0" anchor="b"/>
                </a:tc>
                <a:tc>
                  <a:txBody>
                    <a:bodyPr/>
                    <a:lstStyle/>
                    <a:p>
                      <a:pPr algn="ctr" fontAlgn="b"/>
                      <a:r>
                        <a:rPr lang="en-US" sz="800" u="none" strike="noStrike">
                          <a:effectLst/>
                        </a:rPr>
                        <a:t>67.784</a:t>
                      </a:r>
                      <a:endParaRPr lang="en-US" sz="800" b="0" i="0" u="none" strike="noStrike">
                        <a:solidFill>
                          <a:srgbClr val="000000"/>
                        </a:solidFill>
                        <a:effectLst/>
                        <a:latin typeface="Calibri" panose="020F0502020204030204" pitchFamily="34" charset="0"/>
                      </a:endParaRPr>
                    </a:p>
                  </a:txBody>
                  <a:tcPr marL="6072" marR="6072" marT="6072" marB="0" anchor="b"/>
                </a:tc>
                <a:extLst>
                  <a:ext uri="{0D108BD9-81ED-4DB2-BD59-A6C34878D82A}">
                    <a16:rowId xmlns:a16="http://schemas.microsoft.com/office/drawing/2014/main" val="809712244"/>
                  </a:ext>
                </a:extLst>
              </a:tr>
              <a:tr h="179976">
                <a:tc>
                  <a:txBody>
                    <a:bodyPr/>
                    <a:lstStyle/>
                    <a:p>
                      <a:pPr algn="ctr" fontAlgn="b"/>
                      <a:r>
                        <a:rPr lang="en-US" sz="800" u="none" strike="noStrike">
                          <a:effectLst/>
                        </a:rPr>
                        <a:t>5</a:t>
                      </a:r>
                      <a:endParaRPr lang="en-US" sz="800" b="0" i="0" u="none" strike="noStrike">
                        <a:solidFill>
                          <a:srgbClr val="000000"/>
                        </a:solidFill>
                        <a:effectLst/>
                        <a:latin typeface="Calibri" panose="020F0502020204030204" pitchFamily="34" charset="0"/>
                      </a:endParaRPr>
                    </a:p>
                  </a:txBody>
                  <a:tcPr marL="6072" marR="6072" marT="6072" marB="0" anchor="b"/>
                </a:tc>
                <a:tc>
                  <a:txBody>
                    <a:bodyPr/>
                    <a:lstStyle/>
                    <a:p>
                      <a:pPr algn="ctr" fontAlgn="b"/>
                      <a:r>
                        <a:rPr lang="en-US" sz="800" u="none" strike="noStrike">
                          <a:effectLst/>
                        </a:rPr>
                        <a:t>RIS</a:t>
                      </a:r>
                      <a:endParaRPr lang="en-US" sz="800" b="0" i="0" u="none" strike="noStrike">
                        <a:solidFill>
                          <a:srgbClr val="000000"/>
                        </a:solidFill>
                        <a:effectLst/>
                        <a:latin typeface="Calibri" panose="020F0502020204030204" pitchFamily="34" charset="0"/>
                      </a:endParaRPr>
                    </a:p>
                  </a:txBody>
                  <a:tcPr marL="6072" marR="6072" marT="6072" marB="0" anchor="b"/>
                </a:tc>
                <a:tc>
                  <a:txBody>
                    <a:bodyPr/>
                    <a:lstStyle/>
                    <a:p>
                      <a:pPr algn="ctr" fontAlgn="b"/>
                      <a:r>
                        <a:rPr lang="en-US" sz="800" u="none" strike="noStrike">
                          <a:effectLst/>
                        </a:rPr>
                        <a:t>world</a:t>
                      </a:r>
                      <a:endParaRPr lang="en-US" sz="800" b="0" i="0" u="none" strike="noStrike">
                        <a:solidFill>
                          <a:srgbClr val="000000"/>
                        </a:solidFill>
                        <a:effectLst/>
                        <a:latin typeface="Calibri" panose="020F0502020204030204" pitchFamily="34" charset="0"/>
                      </a:endParaRPr>
                    </a:p>
                  </a:txBody>
                  <a:tcPr marL="6072" marR="6072" marT="6072" marB="0" anchor="b"/>
                </a:tc>
                <a:tc>
                  <a:txBody>
                    <a:bodyPr/>
                    <a:lstStyle/>
                    <a:p>
                      <a:pPr algn="ctr" fontAlgn="b"/>
                      <a:r>
                        <a:rPr lang="en-US" sz="800" u="none" strike="noStrike">
                          <a:effectLst/>
                        </a:rPr>
                        <a:t>Schooling</a:t>
                      </a:r>
                      <a:endParaRPr lang="en-US" sz="800" b="0" i="0" u="none" strike="noStrike">
                        <a:solidFill>
                          <a:srgbClr val="000000"/>
                        </a:solidFill>
                        <a:effectLst/>
                        <a:latin typeface="Calibri" panose="020F0502020204030204" pitchFamily="34" charset="0"/>
                      </a:endParaRPr>
                    </a:p>
                  </a:txBody>
                  <a:tcPr marL="6072" marR="6072" marT="6072" marB="0" anchor="b"/>
                </a:tc>
                <a:tc>
                  <a:txBody>
                    <a:bodyPr/>
                    <a:lstStyle/>
                    <a:p>
                      <a:pPr algn="ctr" fontAlgn="b"/>
                      <a:r>
                        <a:rPr lang="en-US" sz="800" u="none" strike="noStrike">
                          <a:effectLst/>
                        </a:rPr>
                        <a:t>2.56</a:t>
                      </a:r>
                      <a:endParaRPr lang="en-US" sz="800" b="0" i="0" u="none" strike="noStrike">
                        <a:solidFill>
                          <a:srgbClr val="000000"/>
                        </a:solidFill>
                        <a:effectLst/>
                        <a:latin typeface="Calibri" panose="020F0502020204030204" pitchFamily="34" charset="0"/>
                      </a:endParaRPr>
                    </a:p>
                  </a:txBody>
                  <a:tcPr marL="6072" marR="6072" marT="6072" marB="0" anchor="b"/>
                </a:tc>
                <a:tc>
                  <a:txBody>
                    <a:bodyPr/>
                    <a:lstStyle/>
                    <a:p>
                      <a:pPr algn="ctr" fontAlgn="b"/>
                      <a:r>
                        <a:rPr lang="en-US" sz="800" u="none" strike="noStrike">
                          <a:effectLst/>
                        </a:rPr>
                        <a:t>1.542</a:t>
                      </a:r>
                      <a:endParaRPr lang="en-US" sz="800" b="0" i="0" u="none" strike="noStrike">
                        <a:solidFill>
                          <a:srgbClr val="000000"/>
                        </a:solidFill>
                        <a:effectLst/>
                        <a:latin typeface="Calibri" panose="020F0502020204030204" pitchFamily="34" charset="0"/>
                      </a:endParaRPr>
                    </a:p>
                  </a:txBody>
                  <a:tcPr marL="6072" marR="6072" marT="6072" marB="0" anchor="b"/>
                </a:tc>
                <a:tc>
                  <a:txBody>
                    <a:bodyPr/>
                    <a:lstStyle/>
                    <a:p>
                      <a:pPr algn="ctr" fontAlgn="b"/>
                      <a:r>
                        <a:rPr lang="en-US" sz="800" u="none" strike="noStrike">
                          <a:effectLst/>
                        </a:rPr>
                        <a:t>0.994</a:t>
                      </a:r>
                      <a:endParaRPr lang="en-US" sz="800" b="0" i="0" u="none" strike="noStrike">
                        <a:solidFill>
                          <a:srgbClr val="000000"/>
                        </a:solidFill>
                        <a:effectLst/>
                        <a:latin typeface="Calibri" panose="020F0502020204030204" pitchFamily="34" charset="0"/>
                      </a:endParaRPr>
                    </a:p>
                  </a:txBody>
                  <a:tcPr marL="6072" marR="6072" marT="6072" marB="0" anchor="b"/>
                </a:tc>
                <a:tc>
                  <a:txBody>
                    <a:bodyPr/>
                    <a:lstStyle/>
                    <a:p>
                      <a:pPr algn="ctr" fontAlgn="b"/>
                      <a:r>
                        <a:rPr lang="en-US" sz="800" u="none" strike="noStrike">
                          <a:effectLst/>
                        </a:rPr>
                        <a:t>-4696.9</a:t>
                      </a:r>
                      <a:endParaRPr lang="en-US" sz="800" b="0" i="0" u="none" strike="noStrike">
                        <a:solidFill>
                          <a:srgbClr val="000000"/>
                        </a:solidFill>
                        <a:effectLst/>
                        <a:latin typeface="Calibri" panose="020F0502020204030204" pitchFamily="34" charset="0"/>
                      </a:endParaRPr>
                    </a:p>
                  </a:txBody>
                  <a:tcPr marL="6072" marR="6072" marT="6072" marB="0" anchor="b"/>
                </a:tc>
                <a:tc>
                  <a:txBody>
                    <a:bodyPr/>
                    <a:lstStyle/>
                    <a:p>
                      <a:pPr algn="ctr" fontAlgn="b"/>
                      <a:r>
                        <a:rPr lang="en-US" sz="800" u="none" strike="noStrike">
                          <a:effectLst/>
                        </a:rPr>
                        <a:t>42</a:t>
                      </a:r>
                      <a:endParaRPr lang="en-US" sz="800" b="0" i="0" u="none" strike="noStrike">
                        <a:solidFill>
                          <a:srgbClr val="000000"/>
                        </a:solidFill>
                        <a:effectLst/>
                        <a:latin typeface="Calibri" panose="020F0502020204030204" pitchFamily="34" charset="0"/>
                      </a:endParaRPr>
                    </a:p>
                  </a:txBody>
                  <a:tcPr marL="6072" marR="6072" marT="6072" marB="0" anchor="b"/>
                </a:tc>
                <a:tc>
                  <a:txBody>
                    <a:bodyPr/>
                    <a:lstStyle/>
                    <a:p>
                      <a:pPr algn="ctr" fontAlgn="b"/>
                      <a:r>
                        <a:rPr lang="en-US" sz="800" u="none" strike="noStrike" dirty="0">
                          <a:effectLst/>
                        </a:rPr>
                        <a:t>84.1</a:t>
                      </a:r>
                      <a:endParaRPr lang="en-US" sz="800" b="0" i="0" u="none" strike="noStrike" dirty="0">
                        <a:solidFill>
                          <a:srgbClr val="000000"/>
                        </a:solidFill>
                        <a:effectLst/>
                        <a:latin typeface="Calibri" panose="020F0502020204030204" pitchFamily="34" charset="0"/>
                      </a:endParaRPr>
                    </a:p>
                  </a:txBody>
                  <a:tcPr marL="6072" marR="6072" marT="6072" marB="0" anchor="b"/>
                </a:tc>
                <a:tc>
                  <a:txBody>
                    <a:bodyPr/>
                    <a:lstStyle/>
                    <a:p>
                      <a:pPr algn="ctr" fontAlgn="b"/>
                      <a:r>
                        <a:rPr lang="en-US" sz="800" u="none" strike="noStrike">
                          <a:effectLst/>
                        </a:rPr>
                        <a:t>70.7</a:t>
                      </a:r>
                      <a:endParaRPr lang="en-US" sz="800" b="0" i="0" u="none" strike="noStrike">
                        <a:solidFill>
                          <a:srgbClr val="000000"/>
                        </a:solidFill>
                        <a:effectLst/>
                        <a:latin typeface="Calibri" panose="020F0502020204030204" pitchFamily="34" charset="0"/>
                      </a:endParaRPr>
                    </a:p>
                  </a:txBody>
                  <a:tcPr marL="6072" marR="6072" marT="6072" marB="0" anchor="b"/>
                </a:tc>
                <a:tc>
                  <a:txBody>
                    <a:bodyPr/>
                    <a:lstStyle/>
                    <a:p>
                      <a:pPr algn="ctr" fontAlgn="b"/>
                      <a:r>
                        <a:rPr lang="en-US" sz="800" u="none" strike="noStrike">
                          <a:effectLst/>
                        </a:rPr>
                        <a:t>8.263</a:t>
                      </a:r>
                      <a:endParaRPr lang="en-US" sz="800" b="0" i="0" u="none" strike="noStrike">
                        <a:solidFill>
                          <a:srgbClr val="000000"/>
                        </a:solidFill>
                        <a:effectLst/>
                        <a:latin typeface="Calibri" panose="020F0502020204030204" pitchFamily="34" charset="0"/>
                      </a:endParaRPr>
                    </a:p>
                  </a:txBody>
                  <a:tcPr marL="6072" marR="6072" marT="6072" marB="0" anchor="b"/>
                </a:tc>
                <a:tc>
                  <a:txBody>
                    <a:bodyPr/>
                    <a:lstStyle/>
                    <a:p>
                      <a:pPr algn="ctr" fontAlgn="b"/>
                      <a:r>
                        <a:rPr lang="en-US" sz="800" u="none" strike="noStrike">
                          <a:effectLst/>
                        </a:rPr>
                        <a:t>68.279</a:t>
                      </a:r>
                      <a:endParaRPr lang="en-US" sz="800" b="0" i="0" u="none" strike="noStrike">
                        <a:solidFill>
                          <a:srgbClr val="000000"/>
                        </a:solidFill>
                        <a:effectLst/>
                        <a:latin typeface="Calibri" panose="020F0502020204030204" pitchFamily="34" charset="0"/>
                      </a:endParaRPr>
                    </a:p>
                  </a:txBody>
                  <a:tcPr marL="6072" marR="6072" marT="6072" marB="0" anchor="b"/>
                </a:tc>
                <a:extLst>
                  <a:ext uri="{0D108BD9-81ED-4DB2-BD59-A6C34878D82A}">
                    <a16:rowId xmlns:a16="http://schemas.microsoft.com/office/drawing/2014/main" val="1654833987"/>
                  </a:ext>
                </a:extLst>
              </a:tr>
              <a:tr h="179976">
                <a:tc>
                  <a:txBody>
                    <a:bodyPr/>
                    <a:lstStyle/>
                    <a:p>
                      <a:pPr algn="ctr" fontAlgn="b"/>
                      <a:r>
                        <a:rPr lang="en-US" sz="800" u="none" strike="noStrike">
                          <a:effectLst/>
                        </a:rPr>
                        <a:t>6</a:t>
                      </a:r>
                      <a:endParaRPr lang="en-US" sz="800" b="0" i="0" u="none" strike="noStrike">
                        <a:solidFill>
                          <a:srgbClr val="000000"/>
                        </a:solidFill>
                        <a:effectLst/>
                        <a:latin typeface="Calibri" panose="020F0502020204030204" pitchFamily="34" charset="0"/>
                      </a:endParaRPr>
                    </a:p>
                  </a:txBody>
                  <a:tcPr marL="6072" marR="6072" marT="6072" marB="0" anchor="b"/>
                </a:tc>
                <a:tc>
                  <a:txBody>
                    <a:bodyPr/>
                    <a:lstStyle/>
                    <a:p>
                      <a:pPr algn="ctr" fontAlgn="b"/>
                      <a:r>
                        <a:rPr lang="en-US" sz="800" u="none" strike="noStrike">
                          <a:effectLst/>
                        </a:rPr>
                        <a:t>RIS</a:t>
                      </a:r>
                      <a:endParaRPr lang="en-US" sz="800" b="0" i="0" u="none" strike="noStrike">
                        <a:solidFill>
                          <a:srgbClr val="000000"/>
                        </a:solidFill>
                        <a:effectLst/>
                        <a:latin typeface="Calibri" panose="020F0502020204030204" pitchFamily="34" charset="0"/>
                      </a:endParaRPr>
                    </a:p>
                  </a:txBody>
                  <a:tcPr marL="6072" marR="6072" marT="6072" marB="0" anchor="b"/>
                </a:tc>
                <a:tc>
                  <a:txBody>
                    <a:bodyPr/>
                    <a:lstStyle/>
                    <a:p>
                      <a:pPr algn="ctr" fontAlgn="b"/>
                      <a:r>
                        <a:rPr lang="en-US" sz="800" u="none" strike="noStrike">
                          <a:effectLst/>
                        </a:rPr>
                        <a:t>Status</a:t>
                      </a:r>
                      <a:endParaRPr lang="en-US" sz="800" b="0" i="0" u="none" strike="noStrike">
                        <a:solidFill>
                          <a:srgbClr val="000000"/>
                        </a:solidFill>
                        <a:effectLst/>
                        <a:latin typeface="Calibri" panose="020F0502020204030204" pitchFamily="34" charset="0"/>
                      </a:endParaRPr>
                    </a:p>
                  </a:txBody>
                  <a:tcPr marL="6072" marR="6072" marT="6072" marB="0" anchor="b"/>
                </a:tc>
                <a:tc>
                  <a:txBody>
                    <a:bodyPr/>
                    <a:lstStyle/>
                    <a:p>
                      <a:pPr algn="ctr" fontAlgn="b"/>
                      <a:r>
                        <a:rPr lang="en-US" sz="800" u="none" strike="noStrike">
                          <a:effectLst/>
                        </a:rPr>
                        <a:t>HIV_AIDS</a:t>
                      </a:r>
                      <a:endParaRPr lang="en-US" sz="800" b="0" i="0" u="none" strike="noStrike">
                        <a:solidFill>
                          <a:srgbClr val="000000"/>
                        </a:solidFill>
                        <a:effectLst/>
                        <a:latin typeface="Calibri" panose="020F0502020204030204" pitchFamily="34" charset="0"/>
                      </a:endParaRPr>
                    </a:p>
                  </a:txBody>
                  <a:tcPr marL="6072" marR="6072" marT="6072" marB="0" anchor="b"/>
                </a:tc>
                <a:tc>
                  <a:txBody>
                    <a:bodyPr/>
                    <a:lstStyle/>
                    <a:p>
                      <a:pPr algn="ctr" fontAlgn="b"/>
                      <a:r>
                        <a:rPr lang="en-US" sz="800" u="none" strike="noStrike">
                          <a:effectLst/>
                        </a:rPr>
                        <a:t>7.15</a:t>
                      </a:r>
                      <a:endParaRPr lang="en-US" sz="800" b="0" i="0" u="none" strike="noStrike">
                        <a:solidFill>
                          <a:srgbClr val="000000"/>
                        </a:solidFill>
                        <a:effectLst/>
                        <a:latin typeface="Calibri" panose="020F0502020204030204" pitchFamily="34" charset="0"/>
                      </a:endParaRPr>
                    </a:p>
                  </a:txBody>
                  <a:tcPr marL="6072" marR="6072" marT="6072" marB="0" anchor="b"/>
                </a:tc>
                <a:tc>
                  <a:txBody>
                    <a:bodyPr/>
                    <a:lstStyle/>
                    <a:p>
                      <a:pPr algn="ctr" fontAlgn="b"/>
                      <a:r>
                        <a:rPr lang="en-US" sz="800" u="none" strike="noStrike">
                          <a:effectLst/>
                        </a:rPr>
                        <a:t>1.877</a:t>
                      </a:r>
                      <a:endParaRPr lang="en-US" sz="800" b="0" i="0" u="none" strike="noStrike">
                        <a:solidFill>
                          <a:srgbClr val="000000"/>
                        </a:solidFill>
                        <a:effectLst/>
                        <a:latin typeface="Calibri" panose="020F0502020204030204" pitchFamily="34" charset="0"/>
                      </a:endParaRPr>
                    </a:p>
                  </a:txBody>
                  <a:tcPr marL="6072" marR="6072" marT="6072" marB="0" anchor="b"/>
                </a:tc>
                <a:tc>
                  <a:txBody>
                    <a:bodyPr/>
                    <a:lstStyle/>
                    <a:p>
                      <a:pPr algn="ctr" fontAlgn="b"/>
                      <a:r>
                        <a:rPr lang="en-US" sz="800" u="none" strike="noStrike">
                          <a:effectLst/>
                        </a:rPr>
                        <a:t>0.885</a:t>
                      </a:r>
                      <a:endParaRPr lang="en-US" sz="800" b="0" i="0" u="none" strike="noStrike">
                        <a:solidFill>
                          <a:srgbClr val="000000"/>
                        </a:solidFill>
                        <a:effectLst/>
                        <a:latin typeface="Calibri" panose="020F0502020204030204" pitchFamily="34" charset="0"/>
                      </a:endParaRPr>
                    </a:p>
                  </a:txBody>
                  <a:tcPr marL="6072" marR="6072" marT="6072" marB="0" anchor="b"/>
                </a:tc>
                <a:tc>
                  <a:txBody>
                    <a:bodyPr/>
                    <a:lstStyle/>
                    <a:p>
                      <a:pPr algn="ctr" fontAlgn="b"/>
                      <a:r>
                        <a:rPr lang="en-US" sz="800" u="none" strike="noStrike">
                          <a:effectLst/>
                        </a:rPr>
                        <a:t>-5010.1</a:t>
                      </a:r>
                      <a:endParaRPr lang="en-US" sz="800" b="0" i="0" u="none" strike="noStrike">
                        <a:solidFill>
                          <a:srgbClr val="000000"/>
                        </a:solidFill>
                        <a:effectLst/>
                        <a:latin typeface="Calibri" panose="020F0502020204030204" pitchFamily="34" charset="0"/>
                      </a:endParaRPr>
                    </a:p>
                  </a:txBody>
                  <a:tcPr marL="6072" marR="6072" marT="6072" marB="0" anchor="b"/>
                </a:tc>
                <a:tc>
                  <a:txBody>
                    <a:bodyPr/>
                    <a:lstStyle/>
                    <a:p>
                      <a:pPr algn="ctr" fontAlgn="b"/>
                      <a:r>
                        <a:rPr lang="en-US" sz="800" u="none" strike="noStrike">
                          <a:effectLst/>
                        </a:rPr>
                        <a:t>43.4</a:t>
                      </a:r>
                      <a:endParaRPr lang="en-US" sz="800" b="0" i="0" u="none" strike="noStrike">
                        <a:solidFill>
                          <a:srgbClr val="000000"/>
                        </a:solidFill>
                        <a:effectLst/>
                        <a:latin typeface="Calibri" panose="020F0502020204030204" pitchFamily="34" charset="0"/>
                      </a:endParaRPr>
                    </a:p>
                  </a:txBody>
                  <a:tcPr marL="6072" marR="6072" marT="6072" marB="0" anchor="b"/>
                </a:tc>
                <a:tc>
                  <a:txBody>
                    <a:bodyPr/>
                    <a:lstStyle/>
                    <a:p>
                      <a:pPr algn="ctr" fontAlgn="b"/>
                      <a:r>
                        <a:rPr lang="en-US" sz="800" u="none" strike="noStrike">
                          <a:effectLst/>
                        </a:rPr>
                        <a:t>82.6</a:t>
                      </a:r>
                      <a:endParaRPr lang="en-US" sz="800" b="0" i="0" u="none" strike="noStrike">
                        <a:solidFill>
                          <a:srgbClr val="000000"/>
                        </a:solidFill>
                        <a:effectLst/>
                        <a:latin typeface="Calibri" panose="020F0502020204030204" pitchFamily="34" charset="0"/>
                      </a:endParaRPr>
                    </a:p>
                  </a:txBody>
                  <a:tcPr marL="6072" marR="6072" marT="6072" marB="0" anchor="b"/>
                </a:tc>
                <a:tc>
                  <a:txBody>
                    <a:bodyPr/>
                    <a:lstStyle/>
                    <a:p>
                      <a:pPr algn="ctr" fontAlgn="b"/>
                      <a:r>
                        <a:rPr lang="en-US" sz="800" u="none" strike="noStrike">
                          <a:effectLst/>
                        </a:rPr>
                        <a:t>70.7</a:t>
                      </a:r>
                      <a:endParaRPr lang="en-US" sz="800" b="0" i="0" u="none" strike="noStrike">
                        <a:solidFill>
                          <a:srgbClr val="000000"/>
                        </a:solidFill>
                        <a:effectLst/>
                        <a:latin typeface="Calibri" panose="020F0502020204030204" pitchFamily="34" charset="0"/>
                      </a:endParaRPr>
                    </a:p>
                  </a:txBody>
                  <a:tcPr marL="6072" marR="6072" marT="6072" marB="0" anchor="b"/>
                </a:tc>
                <a:tc>
                  <a:txBody>
                    <a:bodyPr/>
                    <a:lstStyle/>
                    <a:p>
                      <a:pPr algn="ctr" fontAlgn="b"/>
                      <a:r>
                        <a:rPr lang="en-US" sz="800" u="none" strike="noStrike">
                          <a:effectLst/>
                        </a:rPr>
                        <a:t>8.188</a:t>
                      </a:r>
                      <a:endParaRPr lang="en-US" sz="800" b="0" i="0" u="none" strike="noStrike">
                        <a:solidFill>
                          <a:srgbClr val="000000"/>
                        </a:solidFill>
                        <a:effectLst/>
                        <a:latin typeface="Calibri" panose="020F0502020204030204" pitchFamily="34" charset="0"/>
                      </a:endParaRPr>
                    </a:p>
                  </a:txBody>
                  <a:tcPr marL="6072" marR="6072" marT="6072" marB="0" anchor="b"/>
                </a:tc>
                <a:tc>
                  <a:txBody>
                    <a:bodyPr/>
                    <a:lstStyle/>
                    <a:p>
                      <a:pPr algn="ctr" fontAlgn="b"/>
                      <a:r>
                        <a:rPr lang="en-US" sz="800" u="none" strike="noStrike">
                          <a:effectLst/>
                        </a:rPr>
                        <a:t>67.05</a:t>
                      </a:r>
                      <a:endParaRPr lang="en-US" sz="800" b="0" i="0" u="none" strike="noStrike">
                        <a:solidFill>
                          <a:srgbClr val="000000"/>
                        </a:solidFill>
                        <a:effectLst/>
                        <a:latin typeface="Calibri" panose="020F0502020204030204" pitchFamily="34" charset="0"/>
                      </a:endParaRPr>
                    </a:p>
                  </a:txBody>
                  <a:tcPr marL="6072" marR="6072" marT="6072" marB="0" anchor="b"/>
                </a:tc>
                <a:extLst>
                  <a:ext uri="{0D108BD9-81ED-4DB2-BD59-A6C34878D82A}">
                    <a16:rowId xmlns:a16="http://schemas.microsoft.com/office/drawing/2014/main" val="3910403119"/>
                  </a:ext>
                </a:extLst>
              </a:tr>
              <a:tr h="179976">
                <a:tc>
                  <a:txBody>
                    <a:bodyPr/>
                    <a:lstStyle/>
                    <a:p>
                      <a:pPr algn="ctr" fontAlgn="b"/>
                      <a:r>
                        <a:rPr lang="en-US" sz="800" u="none" strike="noStrike">
                          <a:effectLst/>
                        </a:rPr>
                        <a:t>7</a:t>
                      </a:r>
                      <a:endParaRPr lang="en-US" sz="800" b="0" i="0" u="none" strike="noStrike">
                        <a:solidFill>
                          <a:srgbClr val="000000"/>
                        </a:solidFill>
                        <a:effectLst/>
                        <a:latin typeface="Calibri" panose="020F0502020204030204" pitchFamily="34" charset="0"/>
                      </a:endParaRPr>
                    </a:p>
                  </a:txBody>
                  <a:tcPr marL="6072" marR="6072" marT="6072" marB="0" anchor="b"/>
                </a:tc>
                <a:tc>
                  <a:txBody>
                    <a:bodyPr/>
                    <a:lstStyle/>
                    <a:p>
                      <a:pPr algn="ctr" fontAlgn="b"/>
                      <a:r>
                        <a:rPr lang="en-US" sz="800" u="none" strike="noStrike">
                          <a:effectLst/>
                        </a:rPr>
                        <a:t>RIS</a:t>
                      </a:r>
                      <a:endParaRPr lang="en-US" sz="800" b="0" i="0" u="none" strike="noStrike">
                        <a:solidFill>
                          <a:srgbClr val="000000"/>
                        </a:solidFill>
                        <a:effectLst/>
                        <a:latin typeface="Calibri" panose="020F0502020204030204" pitchFamily="34" charset="0"/>
                      </a:endParaRPr>
                    </a:p>
                  </a:txBody>
                  <a:tcPr marL="6072" marR="6072" marT="6072" marB="0" anchor="b"/>
                </a:tc>
                <a:tc>
                  <a:txBody>
                    <a:bodyPr/>
                    <a:lstStyle/>
                    <a:p>
                      <a:pPr algn="ctr" fontAlgn="b"/>
                      <a:r>
                        <a:rPr lang="en-US" sz="800" u="none" strike="noStrike">
                          <a:effectLst/>
                        </a:rPr>
                        <a:t>world</a:t>
                      </a:r>
                      <a:endParaRPr lang="en-US" sz="800" b="0" i="0" u="none" strike="noStrike">
                        <a:solidFill>
                          <a:srgbClr val="000000"/>
                        </a:solidFill>
                        <a:effectLst/>
                        <a:latin typeface="Calibri" panose="020F0502020204030204" pitchFamily="34" charset="0"/>
                      </a:endParaRPr>
                    </a:p>
                  </a:txBody>
                  <a:tcPr marL="6072" marR="6072" marT="6072" marB="0" anchor="b"/>
                </a:tc>
                <a:tc>
                  <a:txBody>
                    <a:bodyPr/>
                    <a:lstStyle/>
                    <a:p>
                      <a:pPr algn="ctr" fontAlgn="b"/>
                      <a:r>
                        <a:rPr lang="en-US" sz="800" u="none" strike="noStrike">
                          <a:effectLst/>
                        </a:rPr>
                        <a:t>HIV_AIDS</a:t>
                      </a:r>
                      <a:endParaRPr lang="en-US" sz="800" b="0" i="0" u="none" strike="noStrike">
                        <a:solidFill>
                          <a:srgbClr val="000000"/>
                        </a:solidFill>
                        <a:effectLst/>
                        <a:latin typeface="Calibri" panose="020F0502020204030204" pitchFamily="34" charset="0"/>
                      </a:endParaRPr>
                    </a:p>
                  </a:txBody>
                  <a:tcPr marL="6072" marR="6072" marT="6072" marB="0" anchor="b"/>
                </a:tc>
                <a:tc>
                  <a:txBody>
                    <a:bodyPr/>
                    <a:lstStyle/>
                    <a:p>
                      <a:pPr algn="ctr" fontAlgn="b"/>
                      <a:r>
                        <a:rPr lang="en-US" sz="800" u="none" strike="noStrike">
                          <a:effectLst/>
                        </a:rPr>
                        <a:t>2.72</a:t>
                      </a:r>
                      <a:endParaRPr lang="en-US" sz="800" b="0" i="0" u="none" strike="noStrike">
                        <a:solidFill>
                          <a:srgbClr val="000000"/>
                        </a:solidFill>
                        <a:effectLst/>
                        <a:latin typeface="Calibri" panose="020F0502020204030204" pitchFamily="34" charset="0"/>
                      </a:endParaRPr>
                    </a:p>
                  </a:txBody>
                  <a:tcPr marL="6072" marR="6072" marT="6072" marB="0" anchor="b"/>
                </a:tc>
                <a:tc>
                  <a:txBody>
                    <a:bodyPr/>
                    <a:lstStyle/>
                    <a:p>
                      <a:pPr algn="ctr" fontAlgn="b"/>
                      <a:r>
                        <a:rPr lang="en-US" sz="800" u="none" strike="noStrike">
                          <a:effectLst/>
                        </a:rPr>
                        <a:t>1.747</a:t>
                      </a:r>
                      <a:endParaRPr lang="en-US" sz="800" b="0" i="0" u="none" strike="noStrike">
                        <a:solidFill>
                          <a:srgbClr val="000000"/>
                        </a:solidFill>
                        <a:effectLst/>
                        <a:latin typeface="Calibri" panose="020F0502020204030204" pitchFamily="34" charset="0"/>
                      </a:endParaRPr>
                    </a:p>
                  </a:txBody>
                  <a:tcPr marL="6072" marR="6072" marT="6072" marB="0" anchor="b"/>
                </a:tc>
                <a:tc>
                  <a:txBody>
                    <a:bodyPr/>
                    <a:lstStyle/>
                    <a:p>
                      <a:pPr algn="ctr" fontAlgn="b"/>
                      <a:r>
                        <a:rPr lang="en-US" sz="800" u="none" strike="noStrike">
                          <a:effectLst/>
                        </a:rPr>
                        <a:t>0.881</a:t>
                      </a:r>
                      <a:endParaRPr lang="en-US" sz="800" b="0" i="0" u="none" strike="noStrike">
                        <a:solidFill>
                          <a:srgbClr val="000000"/>
                        </a:solidFill>
                        <a:effectLst/>
                        <a:latin typeface="Calibri" panose="020F0502020204030204" pitchFamily="34" charset="0"/>
                      </a:endParaRPr>
                    </a:p>
                  </a:txBody>
                  <a:tcPr marL="6072" marR="6072" marT="6072" marB="0" anchor="b"/>
                </a:tc>
                <a:tc>
                  <a:txBody>
                    <a:bodyPr/>
                    <a:lstStyle/>
                    <a:p>
                      <a:pPr algn="ctr" fontAlgn="b"/>
                      <a:r>
                        <a:rPr lang="en-US" sz="800" u="none" strike="noStrike">
                          <a:effectLst/>
                        </a:rPr>
                        <a:t>-4830.6</a:t>
                      </a:r>
                      <a:endParaRPr lang="en-US" sz="800" b="0" i="0" u="none" strike="noStrike">
                        <a:solidFill>
                          <a:srgbClr val="000000"/>
                        </a:solidFill>
                        <a:effectLst/>
                        <a:latin typeface="Calibri" panose="020F0502020204030204" pitchFamily="34" charset="0"/>
                      </a:endParaRPr>
                    </a:p>
                  </a:txBody>
                  <a:tcPr marL="6072" marR="6072" marT="6072" marB="0" anchor="b"/>
                </a:tc>
                <a:tc>
                  <a:txBody>
                    <a:bodyPr/>
                    <a:lstStyle/>
                    <a:p>
                      <a:pPr algn="ctr" fontAlgn="b"/>
                      <a:r>
                        <a:rPr lang="en-US" sz="800" u="none" strike="noStrike">
                          <a:effectLst/>
                        </a:rPr>
                        <a:t>43.6</a:t>
                      </a:r>
                      <a:endParaRPr lang="en-US" sz="800" b="0" i="0" u="none" strike="noStrike">
                        <a:solidFill>
                          <a:srgbClr val="000000"/>
                        </a:solidFill>
                        <a:effectLst/>
                        <a:latin typeface="Calibri" panose="020F0502020204030204" pitchFamily="34" charset="0"/>
                      </a:endParaRPr>
                    </a:p>
                  </a:txBody>
                  <a:tcPr marL="6072" marR="6072" marT="6072" marB="0" anchor="b"/>
                </a:tc>
                <a:tc>
                  <a:txBody>
                    <a:bodyPr/>
                    <a:lstStyle/>
                    <a:p>
                      <a:pPr algn="ctr" fontAlgn="b"/>
                      <a:r>
                        <a:rPr lang="en-US" sz="800" u="none" strike="noStrike">
                          <a:effectLst/>
                        </a:rPr>
                        <a:t>82.6</a:t>
                      </a:r>
                      <a:endParaRPr lang="en-US" sz="800" b="0" i="0" u="none" strike="noStrike">
                        <a:solidFill>
                          <a:srgbClr val="000000"/>
                        </a:solidFill>
                        <a:effectLst/>
                        <a:latin typeface="Calibri" panose="020F0502020204030204" pitchFamily="34" charset="0"/>
                      </a:endParaRPr>
                    </a:p>
                  </a:txBody>
                  <a:tcPr marL="6072" marR="6072" marT="6072" marB="0" anchor="b"/>
                </a:tc>
                <a:tc>
                  <a:txBody>
                    <a:bodyPr/>
                    <a:lstStyle/>
                    <a:p>
                      <a:pPr algn="ctr" fontAlgn="b"/>
                      <a:r>
                        <a:rPr lang="en-US" sz="800" u="none" strike="noStrike">
                          <a:effectLst/>
                        </a:rPr>
                        <a:t>70.7</a:t>
                      </a:r>
                      <a:endParaRPr lang="en-US" sz="800" b="0" i="0" u="none" strike="noStrike">
                        <a:solidFill>
                          <a:srgbClr val="000000"/>
                        </a:solidFill>
                        <a:effectLst/>
                        <a:latin typeface="Calibri" panose="020F0502020204030204" pitchFamily="34" charset="0"/>
                      </a:endParaRPr>
                    </a:p>
                  </a:txBody>
                  <a:tcPr marL="6072" marR="6072" marT="6072" marB="0" anchor="b"/>
                </a:tc>
                <a:tc>
                  <a:txBody>
                    <a:bodyPr/>
                    <a:lstStyle/>
                    <a:p>
                      <a:pPr algn="ctr" fontAlgn="b"/>
                      <a:r>
                        <a:rPr lang="en-US" sz="800" u="none" strike="noStrike">
                          <a:effectLst/>
                        </a:rPr>
                        <a:t>8.225</a:t>
                      </a:r>
                      <a:endParaRPr lang="en-US" sz="800" b="0" i="0" u="none" strike="noStrike">
                        <a:solidFill>
                          <a:srgbClr val="000000"/>
                        </a:solidFill>
                        <a:effectLst/>
                        <a:latin typeface="Calibri" panose="020F0502020204030204" pitchFamily="34" charset="0"/>
                      </a:endParaRPr>
                    </a:p>
                  </a:txBody>
                  <a:tcPr marL="6072" marR="6072" marT="6072" marB="0" anchor="b"/>
                </a:tc>
                <a:tc>
                  <a:txBody>
                    <a:bodyPr/>
                    <a:lstStyle/>
                    <a:p>
                      <a:pPr algn="ctr" fontAlgn="b"/>
                      <a:r>
                        <a:rPr lang="en-US" sz="800" u="none" strike="noStrike">
                          <a:effectLst/>
                        </a:rPr>
                        <a:t>67.646</a:t>
                      </a:r>
                      <a:endParaRPr lang="en-US" sz="800" b="0" i="0" u="none" strike="noStrike">
                        <a:solidFill>
                          <a:srgbClr val="000000"/>
                        </a:solidFill>
                        <a:effectLst/>
                        <a:latin typeface="Calibri" panose="020F0502020204030204" pitchFamily="34" charset="0"/>
                      </a:endParaRPr>
                    </a:p>
                  </a:txBody>
                  <a:tcPr marL="6072" marR="6072" marT="6072" marB="0" anchor="b"/>
                </a:tc>
                <a:extLst>
                  <a:ext uri="{0D108BD9-81ED-4DB2-BD59-A6C34878D82A}">
                    <a16:rowId xmlns:a16="http://schemas.microsoft.com/office/drawing/2014/main" val="2494044213"/>
                  </a:ext>
                </a:extLst>
              </a:tr>
              <a:tr h="179976">
                <a:tc>
                  <a:txBody>
                    <a:bodyPr/>
                    <a:lstStyle/>
                    <a:p>
                      <a:pPr algn="ctr" fontAlgn="b"/>
                      <a:r>
                        <a:rPr lang="en-US" sz="800" u="none" strike="noStrike">
                          <a:effectLst/>
                        </a:rPr>
                        <a:t>8</a:t>
                      </a:r>
                      <a:endParaRPr lang="en-US" sz="800" b="0" i="0" u="none" strike="noStrike">
                        <a:solidFill>
                          <a:srgbClr val="000000"/>
                        </a:solidFill>
                        <a:effectLst/>
                        <a:latin typeface="Calibri" panose="020F0502020204030204" pitchFamily="34" charset="0"/>
                      </a:endParaRPr>
                    </a:p>
                  </a:txBody>
                  <a:tcPr marL="6072" marR="6072" marT="6072" marB="0" anchor="b"/>
                </a:tc>
                <a:tc>
                  <a:txBody>
                    <a:bodyPr/>
                    <a:lstStyle/>
                    <a:p>
                      <a:pPr algn="ctr" fontAlgn="b"/>
                      <a:r>
                        <a:rPr lang="en-US" sz="800" u="none" strike="noStrike">
                          <a:effectLst/>
                        </a:rPr>
                        <a:t>RIS</a:t>
                      </a:r>
                      <a:endParaRPr lang="en-US" sz="800" b="0" i="0" u="none" strike="noStrike">
                        <a:solidFill>
                          <a:srgbClr val="000000"/>
                        </a:solidFill>
                        <a:effectLst/>
                        <a:latin typeface="Calibri" panose="020F0502020204030204" pitchFamily="34" charset="0"/>
                      </a:endParaRPr>
                    </a:p>
                  </a:txBody>
                  <a:tcPr marL="6072" marR="6072" marT="6072" marB="0" anchor="b"/>
                </a:tc>
                <a:tc>
                  <a:txBody>
                    <a:bodyPr/>
                    <a:lstStyle/>
                    <a:p>
                      <a:pPr algn="ctr" fontAlgn="b"/>
                      <a:r>
                        <a:rPr lang="en-US" sz="800" u="none" strike="noStrike">
                          <a:effectLst/>
                        </a:rPr>
                        <a:t>Year</a:t>
                      </a:r>
                      <a:endParaRPr lang="en-US" sz="800" b="0" i="0" u="none" strike="noStrike">
                        <a:solidFill>
                          <a:srgbClr val="000000"/>
                        </a:solidFill>
                        <a:effectLst/>
                        <a:latin typeface="Calibri" panose="020F0502020204030204" pitchFamily="34" charset="0"/>
                      </a:endParaRPr>
                    </a:p>
                  </a:txBody>
                  <a:tcPr marL="6072" marR="6072" marT="6072" marB="0" anchor="b"/>
                </a:tc>
                <a:tc>
                  <a:txBody>
                    <a:bodyPr/>
                    <a:lstStyle/>
                    <a:p>
                      <a:pPr algn="ctr" fontAlgn="b"/>
                      <a:r>
                        <a:rPr lang="en-US" sz="800" u="none" strike="noStrike">
                          <a:effectLst/>
                        </a:rPr>
                        <a:t>HIV_AIDS</a:t>
                      </a:r>
                      <a:endParaRPr lang="en-US" sz="800" b="0" i="0" u="none" strike="noStrike">
                        <a:solidFill>
                          <a:srgbClr val="000000"/>
                        </a:solidFill>
                        <a:effectLst/>
                        <a:latin typeface="Calibri" panose="020F0502020204030204" pitchFamily="34" charset="0"/>
                      </a:endParaRPr>
                    </a:p>
                  </a:txBody>
                  <a:tcPr marL="6072" marR="6072" marT="6072" marB="0" anchor="b"/>
                </a:tc>
                <a:tc>
                  <a:txBody>
                    <a:bodyPr/>
                    <a:lstStyle/>
                    <a:p>
                      <a:pPr algn="ctr" fontAlgn="b"/>
                      <a:r>
                        <a:rPr lang="en-US" sz="800" u="none" strike="noStrike">
                          <a:effectLst/>
                        </a:rPr>
                        <a:t>1.45</a:t>
                      </a:r>
                      <a:endParaRPr lang="en-US" sz="800" b="0" i="0" u="none" strike="noStrike">
                        <a:solidFill>
                          <a:srgbClr val="000000"/>
                        </a:solidFill>
                        <a:effectLst/>
                        <a:latin typeface="Calibri" panose="020F0502020204030204" pitchFamily="34" charset="0"/>
                      </a:endParaRPr>
                    </a:p>
                  </a:txBody>
                  <a:tcPr marL="6072" marR="6072" marT="6072" marB="0" anchor="b"/>
                </a:tc>
                <a:tc>
                  <a:txBody>
                    <a:bodyPr/>
                    <a:lstStyle/>
                    <a:p>
                      <a:pPr algn="ctr" fontAlgn="b"/>
                      <a:r>
                        <a:rPr lang="en-US" sz="800" u="none" strike="noStrike">
                          <a:effectLst/>
                        </a:rPr>
                        <a:t>1.578</a:t>
                      </a:r>
                      <a:endParaRPr lang="en-US" sz="800" b="0" i="0" u="none" strike="noStrike">
                        <a:solidFill>
                          <a:srgbClr val="000000"/>
                        </a:solidFill>
                        <a:effectLst/>
                        <a:latin typeface="Calibri" panose="020F0502020204030204" pitchFamily="34" charset="0"/>
                      </a:endParaRPr>
                    </a:p>
                  </a:txBody>
                  <a:tcPr marL="6072" marR="6072" marT="6072" marB="0" anchor="b"/>
                </a:tc>
                <a:tc>
                  <a:txBody>
                    <a:bodyPr/>
                    <a:lstStyle/>
                    <a:p>
                      <a:pPr algn="ctr" fontAlgn="b"/>
                      <a:r>
                        <a:rPr lang="en-US" sz="800" u="none" strike="noStrike">
                          <a:effectLst/>
                        </a:rPr>
                        <a:t>0.952</a:t>
                      </a:r>
                      <a:endParaRPr lang="en-US" sz="800" b="0" i="0" u="none" strike="noStrike">
                        <a:solidFill>
                          <a:srgbClr val="000000"/>
                        </a:solidFill>
                        <a:effectLst/>
                        <a:latin typeface="Calibri" panose="020F0502020204030204" pitchFamily="34" charset="0"/>
                      </a:endParaRPr>
                    </a:p>
                  </a:txBody>
                  <a:tcPr marL="6072" marR="6072" marT="6072" marB="0" anchor="b"/>
                </a:tc>
                <a:tc>
                  <a:txBody>
                    <a:bodyPr/>
                    <a:lstStyle/>
                    <a:p>
                      <a:pPr algn="ctr" fontAlgn="b"/>
                      <a:r>
                        <a:rPr lang="en-US" sz="800" u="none" strike="noStrike">
                          <a:effectLst/>
                        </a:rPr>
                        <a:t>-4687.5</a:t>
                      </a:r>
                      <a:endParaRPr lang="en-US" sz="800" b="0" i="0" u="none" strike="noStrike">
                        <a:solidFill>
                          <a:srgbClr val="000000"/>
                        </a:solidFill>
                        <a:effectLst/>
                        <a:latin typeface="Calibri" panose="020F0502020204030204" pitchFamily="34" charset="0"/>
                      </a:endParaRPr>
                    </a:p>
                  </a:txBody>
                  <a:tcPr marL="6072" marR="6072" marT="6072" marB="0" anchor="b"/>
                </a:tc>
                <a:tc>
                  <a:txBody>
                    <a:bodyPr/>
                    <a:lstStyle/>
                    <a:p>
                      <a:pPr algn="ctr" fontAlgn="b"/>
                      <a:r>
                        <a:rPr lang="en-US" sz="800" u="none" strike="noStrike">
                          <a:effectLst/>
                        </a:rPr>
                        <a:t>43.7</a:t>
                      </a:r>
                      <a:endParaRPr lang="en-US" sz="800" b="0" i="0" u="none" strike="noStrike">
                        <a:solidFill>
                          <a:srgbClr val="000000"/>
                        </a:solidFill>
                        <a:effectLst/>
                        <a:latin typeface="Calibri" panose="020F0502020204030204" pitchFamily="34" charset="0"/>
                      </a:endParaRPr>
                    </a:p>
                  </a:txBody>
                  <a:tcPr marL="6072" marR="6072" marT="6072" marB="0" anchor="b"/>
                </a:tc>
                <a:tc>
                  <a:txBody>
                    <a:bodyPr/>
                    <a:lstStyle/>
                    <a:p>
                      <a:pPr algn="ctr" fontAlgn="b"/>
                      <a:r>
                        <a:rPr lang="en-US" sz="800" u="none" strike="noStrike">
                          <a:effectLst/>
                        </a:rPr>
                        <a:t>84.6</a:t>
                      </a:r>
                      <a:endParaRPr lang="en-US" sz="800" b="0" i="0" u="none" strike="noStrike">
                        <a:solidFill>
                          <a:srgbClr val="000000"/>
                        </a:solidFill>
                        <a:effectLst/>
                        <a:latin typeface="Calibri" panose="020F0502020204030204" pitchFamily="34" charset="0"/>
                      </a:endParaRPr>
                    </a:p>
                  </a:txBody>
                  <a:tcPr marL="6072" marR="6072" marT="6072" marB="0" anchor="b"/>
                </a:tc>
                <a:tc>
                  <a:txBody>
                    <a:bodyPr/>
                    <a:lstStyle/>
                    <a:p>
                      <a:pPr algn="ctr" fontAlgn="b"/>
                      <a:r>
                        <a:rPr lang="en-US" sz="800" u="none" strike="noStrike">
                          <a:effectLst/>
                        </a:rPr>
                        <a:t>70.7</a:t>
                      </a:r>
                      <a:endParaRPr lang="en-US" sz="800" b="0" i="0" u="none" strike="noStrike">
                        <a:solidFill>
                          <a:srgbClr val="000000"/>
                        </a:solidFill>
                        <a:effectLst/>
                        <a:latin typeface="Calibri" panose="020F0502020204030204" pitchFamily="34" charset="0"/>
                      </a:endParaRPr>
                    </a:p>
                  </a:txBody>
                  <a:tcPr marL="6072" marR="6072" marT="6072" marB="0" anchor="b"/>
                </a:tc>
                <a:tc>
                  <a:txBody>
                    <a:bodyPr/>
                    <a:lstStyle/>
                    <a:p>
                      <a:pPr algn="ctr" fontAlgn="b"/>
                      <a:r>
                        <a:rPr lang="en-US" sz="800" u="none" strike="noStrike">
                          <a:effectLst/>
                        </a:rPr>
                        <a:t>8.266</a:t>
                      </a:r>
                      <a:endParaRPr lang="en-US" sz="800" b="0" i="0" u="none" strike="noStrike">
                        <a:solidFill>
                          <a:srgbClr val="000000"/>
                        </a:solidFill>
                        <a:effectLst/>
                        <a:latin typeface="Calibri" panose="020F0502020204030204" pitchFamily="34" charset="0"/>
                      </a:endParaRPr>
                    </a:p>
                  </a:txBody>
                  <a:tcPr marL="6072" marR="6072" marT="6072" marB="0" anchor="b"/>
                </a:tc>
                <a:tc>
                  <a:txBody>
                    <a:bodyPr/>
                    <a:lstStyle/>
                    <a:p>
                      <a:pPr algn="ctr" fontAlgn="b"/>
                      <a:r>
                        <a:rPr lang="en-US" sz="800" u="none" strike="noStrike">
                          <a:effectLst/>
                        </a:rPr>
                        <a:t>68.33</a:t>
                      </a:r>
                      <a:endParaRPr lang="en-US" sz="800" b="0" i="0" u="none" strike="noStrike">
                        <a:solidFill>
                          <a:srgbClr val="000000"/>
                        </a:solidFill>
                        <a:effectLst/>
                        <a:latin typeface="Calibri" panose="020F0502020204030204" pitchFamily="34" charset="0"/>
                      </a:endParaRPr>
                    </a:p>
                  </a:txBody>
                  <a:tcPr marL="6072" marR="6072" marT="6072" marB="0" anchor="b"/>
                </a:tc>
                <a:extLst>
                  <a:ext uri="{0D108BD9-81ED-4DB2-BD59-A6C34878D82A}">
                    <a16:rowId xmlns:a16="http://schemas.microsoft.com/office/drawing/2014/main" val="441799366"/>
                  </a:ext>
                </a:extLst>
              </a:tr>
              <a:tr h="179976">
                <a:tc>
                  <a:txBody>
                    <a:bodyPr/>
                    <a:lstStyle/>
                    <a:p>
                      <a:pPr algn="ctr" fontAlgn="b"/>
                      <a:r>
                        <a:rPr lang="en-US" sz="800" u="none" strike="noStrike">
                          <a:effectLst/>
                        </a:rPr>
                        <a:t>9</a:t>
                      </a:r>
                      <a:endParaRPr lang="en-US" sz="800" b="0" i="0" u="none" strike="noStrike">
                        <a:solidFill>
                          <a:srgbClr val="000000"/>
                        </a:solidFill>
                        <a:effectLst/>
                        <a:latin typeface="Calibri" panose="020F0502020204030204" pitchFamily="34" charset="0"/>
                      </a:endParaRPr>
                    </a:p>
                  </a:txBody>
                  <a:tcPr marL="6072" marR="6072" marT="6072" marB="0" anchor="b"/>
                </a:tc>
                <a:tc>
                  <a:txBody>
                    <a:bodyPr/>
                    <a:lstStyle/>
                    <a:p>
                      <a:pPr algn="ctr" fontAlgn="b"/>
                      <a:r>
                        <a:rPr lang="en-US" sz="800" u="none" strike="noStrike">
                          <a:effectLst/>
                        </a:rPr>
                        <a:t>RIS</a:t>
                      </a:r>
                      <a:endParaRPr lang="en-US" sz="800" b="0" i="0" u="none" strike="noStrike">
                        <a:solidFill>
                          <a:srgbClr val="000000"/>
                        </a:solidFill>
                        <a:effectLst/>
                        <a:latin typeface="Calibri" panose="020F0502020204030204" pitchFamily="34" charset="0"/>
                      </a:endParaRPr>
                    </a:p>
                  </a:txBody>
                  <a:tcPr marL="6072" marR="6072" marT="6072" marB="0" anchor="b"/>
                </a:tc>
                <a:tc>
                  <a:txBody>
                    <a:bodyPr/>
                    <a:lstStyle/>
                    <a:p>
                      <a:pPr algn="ctr" fontAlgn="b"/>
                      <a:r>
                        <a:rPr lang="en-US" sz="800" u="none" strike="noStrike">
                          <a:effectLst/>
                        </a:rPr>
                        <a:t>Status</a:t>
                      </a:r>
                      <a:endParaRPr lang="en-US" sz="800" b="0" i="0" u="none" strike="noStrike">
                        <a:solidFill>
                          <a:srgbClr val="000000"/>
                        </a:solidFill>
                        <a:effectLst/>
                        <a:latin typeface="Calibri" panose="020F0502020204030204" pitchFamily="34" charset="0"/>
                      </a:endParaRPr>
                    </a:p>
                  </a:txBody>
                  <a:tcPr marL="6072" marR="6072" marT="6072" marB="0" anchor="b"/>
                </a:tc>
                <a:tc>
                  <a:txBody>
                    <a:bodyPr/>
                    <a:lstStyle/>
                    <a:p>
                      <a:pPr algn="ctr" fontAlgn="b"/>
                      <a:r>
                        <a:rPr lang="en-US" sz="800" u="none" strike="noStrike">
                          <a:effectLst/>
                        </a:rPr>
                        <a:t>Income_Composition</a:t>
                      </a:r>
                      <a:endParaRPr lang="en-US" sz="800" b="0" i="0" u="none" strike="noStrike">
                        <a:solidFill>
                          <a:srgbClr val="000000"/>
                        </a:solidFill>
                        <a:effectLst/>
                        <a:latin typeface="Calibri" panose="020F0502020204030204" pitchFamily="34" charset="0"/>
                      </a:endParaRPr>
                    </a:p>
                  </a:txBody>
                  <a:tcPr marL="6072" marR="6072" marT="6072" marB="0" anchor="b"/>
                </a:tc>
                <a:tc>
                  <a:txBody>
                    <a:bodyPr/>
                    <a:lstStyle/>
                    <a:p>
                      <a:pPr algn="ctr" fontAlgn="b"/>
                      <a:r>
                        <a:rPr lang="en-US" sz="800" u="none" strike="noStrike">
                          <a:effectLst/>
                        </a:rPr>
                        <a:t>3337.96</a:t>
                      </a:r>
                      <a:endParaRPr lang="en-US" sz="800" b="0" i="0" u="none" strike="noStrike">
                        <a:solidFill>
                          <a:srgbClr val="000000"/>
                        </a:solidFill>
                        <a:effectLst/>
                        <a:latin typeface="Calibri" panose="020F0502020204030204" pitchFamily="34" charset="0"/>
                      </a:endParaRPr>
                    </a:p>
                  </a:txBody>
                  <a:tcPr marL="6072" marR="6072" marT="6072" marB="0" anchor="b"/>
                </a:tc>
                <a:tc>
                  <a:txBody>
                    <a:bodyPr/>
                    <a:lstStyle/>
                    <a:p>
                      <a:pPr algn="ctr" fontAlgn="b"/>
                      <a:r>
                        <a:rPr lang="en-US" sz="800" u="none" strike="noStrike">
                          <a:effectLst/>
                        </a:rPr>
                        <a:t>1.572</a:t>
                      </a:r>
                      <a:endParaRPr lang="en-US" sz="800" b="0" i="0" u="none" strike="noStrike">
                        <a:solidFill>
                          <a:srgbClr val="000000"/>
                        </a:solidFill>
                        <a:effectLst/>
                        <a:latin typeface="Calibri" panose="020F0502020204030204" pitchFamily="34" charset="0"/>
                      </a:endParaRPr>
                    </a:p>
                  </a:txBody>
                  <a:tcPr marL="6072" marR="6072" marT="6072" marB="0" anchor="b"/>
                </a:tc>
                <a:tc>
                  <a:txBody>
                    <a:bodyPr/>
                    <a:lstStyle/>
                    <a:p>
                      <a:pPr algn="ctr" fontAlgn="b"/>
                      <a:r>
                        <a:rPr lang="en-US" sz="800" u="none" strike="noStrike">
                          <a:effectLst/>
                        </a:rPr>
                        <a:t>0.998</a:t>
                      </a:r>
                      <a:endParaRPr lang="en-US" sz="800" b="0" i="0" u="none" strike="noStrike">
                        <a:solidFill>
                          <a:srgbClr val="000000"/>
                        </a:solidFill>
                        <a:effectLst/>
                        <a:latin typeface="Calibri" panose="020F0502020204030204" pitchFamily="34" charset="0"/>
                      </a:endParaRPr>
                    </a:p>
                  </a:txBody>
                  <a:tcPr marL="6072" marR="6072" marT="6072" marB="0" anchor="b"/>
                </a:tc>
                <a:tc>
                  <a:txBody>
                    <a:bodyPr/>
                    <a:lstStyle/>
                    <a:p>
                      <a:pPr algn="ctr" fontAlgn="b"/>
                      <a:r>
                        <a:rPr lang="en-US" sz="800" u="none" strike="noStrike">
                          <a:effectLst/>
                        </a:rPr>
                        <a:t>-4761.4</a:t>
                      </a:r>
                      <a:endParaRPr lang="en-US" sz="800" b="0" i="0" u="none" strike="noStrike">
                        <a:solidFill>
                          <a:srgbClr val="000000"/>
                        </a:solidFill>
                        <a:effectLst/>
                        <a:latin typeface="Calibri" panose="020F0502020204030204" pitchFamily="34" charset="0"/>
                      </a:endParaRPr>
                    </a:p>
                  </a:txBody>
                  <a:tcPr marL="6072" marR="6072" marT="6072" marB="0" anchor="b"/>
                </a:tc>
                <a:tc>
                  <a:txBody>
                    <a:bodyPr/>
                    <a:lstStyle/>
                    <a:p>
                      <a:pPr algn="ctr" fontAlgn="b"/>
                      <a:r>
                        <a:rPr lang="en-US" sz="800" u="none" strike="noStrike">
                          <a:effectLst/>
                        </a:rPr>
                        <a:t>42</a:t>
                      </a:r>
                      <a:endParaRPr lang="en-US" sz="800" b="0" i="0" u="none" strike="noStrike">
                        <a:solidFill>
                          <a:srgbClr val="000000"/>
                        </a:solidFill>
                        <a:effectLst/>
                        <a:latin typeface="Calibri" panose="020F0502020204030204" pitchFamily="34" charset="0"/>
                      </a:endParaRPr>
                    </a:p>
                  </a:txBody>
                  <a:tcPr marL="6072" marR="6072" marT="6072" marB="0" anchor="b"/>
                </a:tc>
                <a:tc>
                  <a:txBody>
                    <a:bodyPr/>
                    <a:lstStyle/>
                    <a:p>
                      <a:pPr algn="ctr" fontAlgn="b"/>
                      <a:r>
                        <a:rPr lang="en-US" sz="800" u="none" strike="noStrike">
                          <a:effectLst/>
                        </a:rPr>
                        <a:t>84.5</a:t>
                      </a:r>
                      <a:endParaRPr lang="en-US" sz="800" b="0" i="0" u="none" strike="noStrike">
                        <a:solidFill>
                          <a:srgbClr val="000000"/>
                        </a:solidFill>
                        <a:effectLst/>
                        <a:latin typeface="Calibri" panose="020F0502020204030204" pitchFamily="34" charset="0"/>
                      </a:endParaRPr>
                    </a:p>
                  </a:txBody>
                  <a:tcPr marL="6072" marR="6072" marT="6072" marB="0" anchor="b"/>
                </a:tc>
                <a:tc>
                  <a:txBody>
                    <a:bodyPr/>
                    <a:lstStyle/>
                    <a:p>
                      <a:pPr algn="ctr" fontAlgn="b"/>
                      <a:r>
                        <a:rPr lang="en-US" sz="800" u="none" strike="noStrike">
                          <a:effectLst/>
                        </a:rPr>
                        <a:t>70.7</a:t>
                      </a:r>
                      <a:endParaRPr lang="en-US" sz="800" b="0" i="0" u="none" strike="noStrike">
                        <a:solidFill>
                          <a:srgbClr val="000000"/>
                        </a:solidFill>
                        <a:effectLst/>
                        <a:latin typeface="Calibri" panose="020F0502020204030204" pitchFamily="34" charset="0"/>
                      </a:endParaRPr>
                    </a:p>
                  </a:txBody>
                  <a:tcPr marL="6072" marR="6072" marT="6072" marB="0" anchor="b"/>
                </a:tc>
                <a:tc>
                  <a:txBody>
                    <a:bodyPr/>
                    <a:lstStyle/>
                    <a:p>
                      <a:pPr algn="ctr" fontAlgn="b"/>
                      <a:r>
                        <a:rPr lang="en-US" sz="800" u="none" strike="noStrike">
                          <a:effectLst/>
                        </a:rPr>
                        <a:t>8.257</a:t>
                      </a:r>
                      <a:endParaRPr lang="en-US" sz="800" b="0" i="0" u="none" strike="noStrike">
                        <a:solidFill>
                          <a:srgbClr val="000000"/>
                        </a:solidFill>
                        <a:effectLst/>
                        <a:latin typeface="Calibri" panose="020F0502020204030204" pitchFamily="34" charset="0"/>
                      </a:endParaRPr>
                    </a:p>
                  </a:txBody>
                  <a:tcPr marL="6072" marR="6072" marT="6072" marB="0" anchor="b"/>
                </a:tc>
                <a:tc>
                  <a:txBody>
                    <a:bodyPr/>
                    <a:lstStyle/>
                    <a:p>
                      <a:pPr algn="ctr" fontAlgn="b"/>
                      <a:r>
                        <a:rPr lang="en-US" sz="800" u="none" strike="noStrike">
                          <a:effectLst/>
                        </a:rPr>
                        <a:t>68.177</a:t>
                      </a:r>
                      <a:endParaRPr lang="en-US" sz="800" b="0" i="0" u="none" strike="noStrike">
                        <a:solidFill>
                          <a:srgbClr val="000000"/>
                        </a:solidFill>
                        <a:effectLst/>
                        <a:latin typeface="Calibri" panose="020F0502020204030204" pitchFamily="34" charset="0"/>
                      </a:endParaRPr>
                    </a:p>
                  </a:txBody>
                  <a:tcPr marL="6072" marR="6072" marT="6072" marB="0" anchor="b"/>
                </a:tc>
                <a:extLst>
                  <a:ext uri="{0D108BD9-81ED-4DB2-BD59-A6C34878D82A}">
                    <a16:rowId xmlns:a16="http://schemas.microsoft.com/office/drawing/2014/main" val="2914913853"/>
                  </a:ext>
                </a:extLst>
              </a:tr>
              <a:tr h="179976">
                <a:tc>
                  <a:txBody>
                    <a:bodyPr/>
                    <a:lstStyle/>
                    <a:p>
                      <a:pPr algn="ctr" fontAlgn="b"/>
                      <a:r>
                        <a:rPr lang="en-US" sz="800" u="none" strike="noStrike">
                          <a:effectLst/>
                        </a:rPr>
                        <a:t>10</a:t>
                      </a:r>
                      <a:endParaRPr lang="en-US" sz="800" b="0" i="0" u="none" strike="noStrike">
                        <a:solidFill>
                          <a:srgbClr val="000000"/>
                        </a:solidFill>
                        <a:effectLst/>
                        <a:latin typeface="Calibri" panose="020F0502020204030204" pitchFamily="34" charset="0"/>
                      </a:endParaRPr>
                    </a:p>
                  </a:txBody>
                  <a:tcPr marL="6072" marR="6072" marT="6072" marB="0" anchor="b"/>
                </a:tc>
                <a:tc>
                  <a:txBody>
                    <a:bodyPr/>
                    <a:lstStyle/>
                    <a:p>
                      <a:pPr algn="ctr" fontAlgn="b"/>
                      <a:r>
                        <a:rPr lang="en-US" sz="800" u="none" strike="noStrike">
                          <a:effectLst/>
                        </a:rPr>
                        <a:t>RIS</a:t>
                      </a:r>
                      <a:endParaRPr lang="en-US" sz="800" b="0" i="0" u="none" strike="noStrike">
                        <a:solidFill>
                          <a:srgbClr val="000000"/>
                        </a:solidFill>
                        <a:effectLst/>
                        <a:latin typeface="Calibri" panose="020F0502020204030204" pitchFamily="34" charset="0"/>
                      </a:endParaRPr>
                    </a:p>
                  </a:txBody>
                  <a:tcPr marL="6072" marR="6072" marT="6072" marB="0" anchor="b"/>
                </a:tc>
                <a:tc>
                  <a:txBody>
                    <a:bodyPr/>
                    <a:lstStyle/>
                    <a:p>
                      <a:pPr algn="ctr" fontAlgn="b"/>
                      <a:r>
                        <a:rPr lang="en-US" sz="800" u="none" strike="noStrike">
                          <a:effectLst/>
                        </a:rPr>
                        <a:t>world</a:t>
                      </a:r>
                      <a:endParaRPr lang="en-US" sz="800" b="0" i="0" u="none" strike="noStrike">
                        <a:solidFill>
                          <a:srgbClr val="000000"/>
                        </a:solidFill>
                        <a:effectLst/>
                        <a:latin typeface="Calibri" panose="020F0502020204030204" pitchFamily="34" charset="0"/>
                      </a:endParaRPr>
                    </a:p>
                  </a:txBody>
                  <a:tcPr marL="6072" marR="6072" marT="6072" marB="0" anchor="b"/>
                </a:tc>
                <a:tc>
                  <a:txBody>
                    <a:bodyPr/>
                    <a:lstStyle/>
                    <a:p>
                      <a:pPr algn="ctr" fontAlgn="b"/>
                      <a:r>
                        <a:rPr lang="en-US" sz="800" u="none" strike="noStrike">
                          <a:effectLst/>
                        </a:rPr>
                        <a:t>Income_Composition</a:t>
                      </a:r>
                      <a:endParaRPr lang="en-US" sz="800" b="0" i="0" u="none" strike="noStrike">
                        <a:solidFill>
                          <a:srgbClr val="000000"/>
                        </a:solidFill>
                        <a:effectLst/>
                        <a:latin typeface="Calibri" panose="020F0502020204030204" pitchFamily="34" charset="0"/>
                      </a:endParaRPr>
                    </a:p>
                  </a:txBody>
                  <a:tcPr marL="6072" marR="6072" marT="6072" marB="0" anchor="b"/>
                </a:tc>
                <a:tc>
                  <a:txBody>
                    <a:bodyPr/>
                    <a:lstStyle/>
                    <a:p>
                      <a:pPr algn="ctr" fontAlgn="b"/>
                      <a:r>
                        <a:rPr lang="en-US" sz="800" u="none" strike="noStrike">
                          <a:effectLst/>
                        </a:rPr>
                        <a:t>1992.35</a:t>
                      </a:r>
                      <a:endParaRPr lang="en-US" sz="800" b="0" i="0" u="none" strike="noStrike">
                        <a:solidFill>
                          <a:srgbClr val="000000"/>
                        </a:solidFill>
                        <a:effectLst/>
                        <a:latin typeface="Calibri" panose="020F0502020204030204" pitchFamily="34" charset="0"/>
                      </a:endParaRPr>
                    </a:p>
                  </a:txBody>
                  <a:tcPr marL="6072" marR="6072" marT="6072" marB="0" anchor="b"/>
                </a:tc>
                <a:tc>
                  <a:txBody>
                    <a:bodyPr/>
                    <a:lstStyle/>
                    <a:p>
                      <a:pPr algn="ctr" fontAlgn="b"/>
                      <a:r>
                        <a:rPr lang="en-US" sz="800" u="none" strike="noStrike">
                          <a:effectLst/>
                        </a:rPr>
                        <a:t>1.483</a:t>
                      </a:r>
                      <a:endParaRPr lang="en-US" sz="800" b="0" i="0" u="none" strike="noStrike">
                        <a:solidFill>
                          <a:srgbClr val="000000"/>
                        </a:solidFill>
                        <a:effectLst/>
                        <a:latin typeface="Calibri" panose="020F0502020204030204" pitchFamily="34" charset="0"/>
                      </a:endParaRPr>
                    </a:p>
                  </a:txBody>
                  <a:tcPr marL="6072" marR="6072" marT="6072" marB="0" anchor="b"/>
                </a:tc>
                <a:tc>
                  <a:txBody>
                    <a:bodyPr/>
                    <a:lstStyle/>
                    <a:p>
                      <a:pPr algn="ctr" fontAlgn="b"/>
                      <a:r>
                        <a:rPr lang="en-US" sz="800" u="none" strike="noStrike">
                          <a:effectLst/>
                        </a:rPr>
                        <a:t>0.998</a:t>
                      </a:r>
                      <a:endParaRPr lang="en-US" sz="800" b="0" i="0" u="none" strike="noStrike">
                        <a:solidFill>
                          <a:srgbClr val="000000"/>
                        </a:solidFill>
                        <a:effectLst/>
                        <a:latin typeface="Calibri" panose="020F0502020204030204" pitchFamily="34" charset="0"/>
                      </a:endParaRPr>
                    </a:p>
                  </a:txBody>
                  <a:tcPr marL="6072" marR="6072" marT="6072" marB="0" anchor="b"/>
                </a:tc>
                <a:tc>
                  <a:txBody>
                    <a:bodyPr/>
                    <a:lstStyle/>
                    <a:p>
                      <a:pPr algn="ctr" fontAlgn="b"/>
                      <a:r>
                        <a:rPr lang="en-US" sz="800" u="none" strike="noStrike">
                          <a:effectLst/>
                        </a:rPr>
                        <a:t>-4596.4</a:t>
                      </a:r>
                      <a:endParaRPr lang="en-US" sz="800" b="0" i="0" u="none" strike="noStrike">
                        <a:solidFill>
                          <a:srgbClr val="000000"/>
                        </a:solidFill>
                        <a:effectLst/>
                        <a:latin typeface="Calibri" panose="020F0502020204030204" pitchFamily="34" charset="0"/>
                      </a:endParaRPr>
                    </a:p>
                  </a:txBody>
                  <a:tcPr marL="6072" marR="6072" marT="6072" marB="0" anchor="b"/>
                </a:tc>
                <a:tc>
                  <a:txBody>
                    <a:bodyPr/>
                    <a:lstStyle/>
                    <a:p>
                      <a:pPr algn="ctr" fontAlgn="b"/>
                      <a:r>
                        <a:rPr lang="en-US" sz="800" u="none" strike="noStrike">
                          <a:effectLst/>
                        </a:rPr>
                        <a:t>42.4</a:t>
                      </a:r>
                      <a:endParaRPr lang="en-US" sz="800" b="0" i="0" u="none" strike="noStrike">
                        <a:solidFill>
                          <a:srgbClr val="000000"/>
                        </a:solidFill>
                        <a:effectLst/>
                        <a:latin typeface="Calibri" panose="020F0502020204030204" pitchFamily="34" charset="0"/>
                      </a:endParaRPr>
                    </a:p>
                  </a:txBody>
                  <a:tcPr marL="6072" marR="6072" marT="6072" marB="0" anchor="b"/>
                </a:tc>
                <a:tc>
                  <a:txBody>
                    <a:bodyPr/>
                    <a:lstStyle/>
                    <a:p>
                      <a:pPr algn="ctr" fontAlgn="b"/>
                      <a:r>
                        <a:rPr lang="en-US" sz="800" u="none" strike="noStrike">
                          <a:effectLst/>
                        </a:rPr>
                        <a:t>84.1</a:t>
                      </a:r>
                      <a:endParaRPr lang="en-US" sz="800" b="0" i="0" u="none" strike="noStrike">
                        <a:solidFill>
                          <a:srgbClr val="000000"/>
                        </a:solidFill>
                        <a:effectLst/>
                        <a:latin typeface="Calibri" panose="020F0502020204030204" pitchFamily="34" charset="0"/>
                      </a:endParaRPr>
                    </a:p>
                  </a:txBody>
                  <a:tcPr marL="6072" marR="6072" marT="6072" marB="0" anchor="b"/>
                </a:tc>
                <a:tc>
                  <a:txBody>
                    <a:bodyPr/>
                    <a:lstStyle/>
                    <a:p>
                      <a:pPr algn="ctr" fontAlgn="b"/>
                      <a:r>
                        <a:rPr lang="en-US" sz="800" u="none" strike="noStrike">
                          <a:effectLst/>
                        </a:rPr>
                        <a:t>70.7</a:t>
                      </a:r>
                      <a:endParaRPr lang="en-US" sz="800" b="0" i="0" u="none" strike="noStrike">
                        <a:solidFill>
                          <a:srgbClr val="000000"/>
                        </a:solidFill>
                        <a:effectLst/>
                        <a:latin typeface="Calibri" panose="020F0502020204030204" pitchFamily="34" charset="0"/>
                      </a:endParaRPr>
                    </a:p>
                  </a:txBody>
                  <a:tcPr marL="6072" marR="6072" marT="6072" marB="0" anchor="b"/>
                </a:tc>
                <a:tc>
                  <a:txBody>
                    <a:bodyPr/>
                    <a:lstStyle/>
                    <a:p>
                      <a:pPr algn="ctr" fontAlgn="b"/>
                      <a:r>
                        <a:rPr lang="en-US" sz="800" u="none" strike="noStrike">
                          <a:effectLst/>
                        </a:rPr>
                        <a:t>8.279</a:t>
                      </a:r>
                      <a:endParaRPr lang="en-US" sz="800" b="0" i="0" u="none" strike="noStrike">
                        <a:solidFill>
                          <a:srgbClr val="000000"/>
                        </a:solidFill>
                        <a:effectLst/>
                        <a:latin typeface="Calibri" panose="020F0502020204030204" pitchFamily="34" charset="0"/>
                      </a:endParaRPr>
                    </a:p>
                  </a:txBody>
                  <a:tcPr marL="6072" marR="6072" marT="6072" marB="0" anchor="b"/>
                </a:tc>
                <a:tc>
                  <a:txBody>
                    <a:bodyPr/>
                    <a:lstStyle/>
                    <a:p>
                      <a:pPr algn="ctr" fontAlgn="b"/>
                      <a:r>
                        <a:rPr lang="en-US" sz="800" u="none" strike="noStrike">
                          <a:effectLst/>
                        </a:rPr>
                        <a:t>68.541</a:t>
                      </a:r>
                      <a:endParaRPr lang="en-US" sz="800" b="0" i="0" u="none" strike="noStrike">
                        <a:solidFill>
                          <a:srgbClr val="000000"/>
                        </a:solidFill>
                        <a:effectLst/>
                        <a:latin typeface="Calibri" panose="020F0502020204030204" pitchFamily="34" charset="0"/>
                      </a:endParaRPr>
                    </a:p>
                  </a:txBody>
                  <a:tcPr marL="6072" marR="6072" marT="6072" marB="0" anchor="b"/>
                </a:tc>
                <a:extLst>
                  <a:ext uri="{0D108BD9-81ED-4DB2-BD59-A6C34878D82A}">
                    <a16:rowId xmlns:a16="http://schemas.microsoft.com/office/drawing/2014/main" val="404412468"/>
                  </a:ext>
                </a:extLst>
              </a:tr>
              <a:tr h="179976">
                <a:tc>
                  <a:txBody>
                    <a:bodyPr/>
                    <a:lstStyle/>
                    <a:p>
                      <a:pPr algn="ctr" fontAlgn="b"/>
                      <a:r>
                        <a:rPr lang="en-US" sz="800" u="none" strike="noStrike">
                          <a:effectLst/>
                        </a:rPr>
                        <a:t>11</a:t>
                      </a:r>
                      <a:endParaRPr lang="en-US" sz="800" b="0" i="0" u="none" strike="noStrike">
                        <a:solidFill>
                          <a:srgbClr val="000000"/>
                        </a:solidFill>
                        <a:effectLst/>
                        <a:latin typeface="Calibri" panose="020F0502020204030204" pitchFamily="34" charset="0"/>
                      </a:endParaRPr>
                    </a:p>
                  </a:txBody>
                  <a:tcPr marL="6072" marR="6072" marT="6072" marB="0" anchor="b"/>
                </a:tc>
                <a:tc>
                  <a:txBody>
                    <a:bodyPr/>
                    <a:lstStyle/>
                    <a:p>
                      <a:pPr algn="ctr" fontAlgn="b"/>
                      <a:r>
                        <a:rPr lang="en-US" sz="800" u="none" strike="noStrike">
                          <a:effectLst/>
                        </a:rPr>
                        <a:t>RIS</a:t>
                      </a:r>
                      <a:endParaRPr lang="en-US" sz="800" b="0" i="0" u="none" strike="noStrike">
                        <a:solidFill>
                          <a:srgbClr val="000000"/>
                        </a:solidFill>
                        <a:effectLst/>
                        <a:latin typeface="Calibri" panose="020F0502020204030204" pitchFamily="34" charset="0"/>
                      </a:endParaRPr>
                    </a:p>
                  </a:txBody>
                  <a:tcPr marL="6072" marR="6072" marT="6072" marB="0" anchor="b"/>
                </a:tc>
                <a:tc>
                  <a:txBody>
                    <a:bodyPr/>
                    <a:lstStyle/>
                    <a:p>
                      <a:pPr algn="ctr" fontAlgn="b"/>
                      <a:r>
                        <a:rPr lang="en-US" sz="800" u="none" strike="noStrike">
                          <a:effectLst/>
                        </a:rPr>
                        <a:t>Year</a:t>
                      </a:r>
                      <a:endParaRPr lang="en-US" sz="800" b="0" i="0" u="none" strike="noStrike">
                        <a:solidFill>
                          <a:srgbClr val="000000"/>
                        </a:solidFill>
                        <a:effectLst/>
                        <a:latin typeface="Calibri" panose="020F0502020204030204" pitchFamily="34" charset="0"/>
                      </a:endParaRPr>
                    </a:p>
                  </a:txBody>
                  <a:tcPr marL="6072" marR="6072" marT="6072" marB="0" anchor="b"/>
                </a:tc>
                <a:tc>
                  <a:txBody>
                    <a:bodyPr/>
                    <a:lstStyle/>
                    <a:p>
                      <a:pPr algn="ctr" fontAlgn="b"/>
                      <a:r>
                        <a:rPr lang="en-US" sz="800" u="none" strike="noStrike">
                          <a:effectLst/>
                        </a:rPr>
                        <a:t>Income_Composition</a:t>
                      </a:r>
                      <a:endParaRPr lang="en-US" sz="800" b="0" i="0" u="none" strike="noStrike">
                        <a:solidFill>
                          <a:srgbClr val="000000"/>
                        </a:solidFill>
                        <a:effectLst/>
                        <a:latin typeface="Calibri" panose="020F0502020204030204" pitchFamily="34" charset="0"/>
                      </a:endParaRPr>
                    </a:p>
                  </a:txBody>
                  <a:tcPr marL="6072" marR="6072" marT="6072" marB="0" anchor="b"/>
                </a:tc>
                <a:tc>
                  <a:txBody>
                    <a:bodyPr/>
                    <a:lstStyle/>
                    <a:p>
                      <a:pPr algn="ctr" fontAlgn="b"/>
                      <a:r>
                        <a:rPr lang="en-US" sz="800" u="none" strike="noStrike">
                          <a:effectLst/>
                        </a:rPr>
                        <a:t>1524.9</a:t>
                      </a:r>
                      <a:endParaRPr lang="en-US" sz="800" b="0" i="0" u="none" strike="noStrike">
                        <a:solidFill>
                          <a:srgbClr val="000000"/>
                        </a:solidFill>
                        <a:effectLst/>
                        <a:latin typeface="Calibri" panose="020F0502020204030204" pitchFamily="34" charset="0"/>
                      </a:endParaRPr>
                    </a:p>
                  </a:txBody>
                  <a:tcPr marL="6072" marR="6072" marT="6072" marB="0" anchor="b"/>
                </a:tc>
                <a:tc>
                  <a:txBody>
                    <a:bodyPr/>
                    <a:lstStyle/>
                    <a:p>
                      <a:pPr algn="ctr" fontAlgn="b"/>
                      <a:r>
                        <a:rPr lang="en-US" sz="800" u="none" strike="noStrike">
                          <a:effectLst/>
                        </a:rPr>
                        <a:t>1.485</a:t>
                      </a:r>
                      <a:endParaRPr lang="en-US" sz="800" b="0" i="0" u="none" strike="noStrike">
                        <a:solidFill>
                          <a:srgbClr val="000000"/>
                        </a:solidFill>
                        <a:effectLst/>
                        <a:latin typeface="Calibri" panose="020F0502020204030204" pitchFamily="34" charset="0"/>
                      </a:endParaRPr>
                    </a:p>
                  </a:txBody>
                  <a:tcPr marL="6072" marR="6072" marT="6072" marB="0" anchor="b"/>
                </a:tc>
                <a:tc>
                  <a:txBody>
                    <a:bodyPr/>
                    <a:lstStyle/>
                    <a:p>
                      <a:pPr algn="ctr" fontAlgn="b"/>
                      <a:r>
                        <a:rPr lang="en-US" sz="800" u="none" strike="noStrike">
                          <a:effectLst/>
                        </a:rPr>
                        <a:t>0.997</a:t>
                      </a:r>
                      <a:endParaRPr lang="en-US" sz="800" b="0" i="0" u="none" strike="noStrike">
                        <a:solidFill>
                          <a:srgbClr val="000000"/>
                        </a:solidFill>
                        <a:effectLst/>
                        <a:latin typeface="Calibri" panose="020F0502020204030204" pitchFamily="34" charset="0"/>
                      </a:endParaRPr>
                    </a:p>
                  </a:txBody>
                  <a:tcPr marL="6072" marR="6072" marT="6072" marB="0" anchor="b"/>
                </a:tc>
                <a:tc>
                  <a:txBody>
                    <a:bodyPr/>
                    <a:lstStyle/>
                    <a:p>
                      <a:pPr algn="ctr" fontAlgn="b"/>
                      <a:r>
                        <a:rPr lang="en-US" sz="800" u="none" strike="noStrike">
                          <a:effectLst/>
                        </a:rPr>
                        <a:t>-4634.5</a:t>
                      </a:r>
                      <a:endParaRPr lang="en-US" sz="800" b="0" i="0" u="none" strike="noStrike">
                        <a:solidFill>
                          <a:srgbClr val="000000"/>
                        </a:solidFill>
                        <a:effectLst/>
                        <a:latin typeface="Calibri" panose="020F0502020204030204" pitchFamily="34" charset="0"/>
                      </a:endParaRPr>
                    </a:p>
                  </a:txBody>
                  <a:tcPr marL="6072" marR="6072" marT="6072" marB="0" anchor="b"/>
                </a:tc>
                <a:tc>
                  <a:txBody>
                    <a:bodyPr/>
                    <a:lstStyle/>
                    <a:p>
                      <a:pPr algn="ctr" fontAlgn="b"/>
                      <a:r>
                        <a:rPr lang="en-US" sz="800" u="none" strike="noStrike">
                          <a:effectLst/>
                        </a:rPr>
                        <a:t>41.7</a:t>
                      </a:r>
                      <a:endParaRPr lang="en-US" sz="800" b="0" i="0" u="none" strike="noStrike">
                        <a:solidFill>
                          <a:srgbClr val="000000"/>
                        </a:solidFill>
                        <a:effectLst/>
                        <a:latin typeface="Calibri" panose="020F0502020204030204" pitchFamily="34" charset="0"/>
                      </a:endParaRPr>
                    </a:p>
                  </a:txBody>
                  <a:tcPr marL="6072" marR="6072" marT="6072" marB="0" anchor="b"/>
                </a:tc>
                <a:tc>
                  <a:txBody>
                    <a:bodyPr/>
                    <a:lstStyle/>
                    <a:p>
                      <a:pPr algn="ctr" fontAlgn="b"/>
                      <a:r>
                        <a:rPr lang="en-US" sz="800" u="none" strike="noStrike">
                          <a:effectLst/>
                        </a:rPr>
                        <a:t>85.3</a:t>
                      </a:r>
                      <a:endParaRPr lang="en-US" sz="800" b="0" i="0" u="none" strike="noStrike">
                        <a:solidFill>
                          <a:srgbClr val="000000"/>
                        </a:solidFill>
                        <a:effectLst/>
                        <a:latin typeface="Calibri" panose="020F0502020204030204" pitchFamily="34" charset="0"/>
                      </a:endParaRPr>
                    </a:p>
                  </a:txBody>
                  <a:tcPr marL="6072" marR="6072" marT="6072" marB="0" anchor="b"/>
                </a:tc>
                <a:tc>
                  <a:txBody>
                    <a:bodyPr/>
                    <a:lstStyle/>
                    <a:p>
                      <a:pPr algn="ctr" fontAlgn="b"/>
                      <a:r>
                        <a:rPr lang="en-US" sz="800" u="none" strike="noStrike">
                          <a:effectLst/>
                        </a:rPr>
                        <a:t>70.7</a:t>
                      </a:r>
                      <a:endParaRPr lang="en-US" sz="800" b="0" i="0" u="none" strike="noStrike">
                        <a:solidFill>
                          <a:srgbClr val="000000"/>
                        </a:solidFill>
                        <a:effectLst/>
                        <a:latin typeface="Calibri" panose="020F0502020204030204" pitchFamily="34" charset="0"/>
                      </a:endParaRPr>
                    </a:p>
                  </a:txBody>
                  <a:tcPr marL="6072" marR="6072" marT="6072" marB="0" anchor="b"/>
                </a:tc>
                <a:tc>
                  <a:txBody>
                    <a:bodyPr/>
                    <a:lstStyle/>
                    <a:p>
                      <a:pPr algn="ctr" fontAlgn="b"/>
                      <a:r>
                        <a:rPr lang="en-US" sz="800" u="none" strike="noStrike">
                          <a:effectLst/>
                        </a:rPr>
                        <a:t>8.277</a:t>
                      </a:r>
                      <a:endParaRPr lang="en-US" sz="800" b="0" i="0" u="none" strike="noStrike">
                        <a:solidFill>
                          <a:srgbClr val="000000"/>
                        </a:solidFill>
                        <a:effectLst/>
                        <a:latin typeface="Calibri" panose="020F0502020204030204" pitchFamily="34" charset="0"/>
                      </a:endParaRPr>
                    </a:p>
                  </a:txBody>
                  <a:tcPr marL="6072" marR="6072" marT="6072" marB="0" anchor="b"/>
                </a:tc>
                <a:tc>
                  <a:txBody>
                    <a:bodyPr/>
                    <a:lstStyle/>
                    <a:p>
                      <a:pPr algn="ctr" fontAlgn="b"/>
                      <a:r>
                        <a:rPr lang="en-US" sz="800" u="none" strike="noStrike">
                          <a:effectLst/>
                        </a:rPr>
                        <a:t>68.516</a:t>
                      </a:r>
                      <a:endParaRPr lang="en-US" sz="800" b="0" i="0" u="none" strike="noStrike">
                        <a:solidFill>
                          <a:srgbClr val="000000"/>
                        </a:solidFill>
                        <a:effectLst/>
                        <a:latin typeface="Calibri" panose="020F0502020204030204" pitchFamily="34" charset="0"/>
                      </a:endParaRPr>
                    </a:p>
                  </a:txBody>
                  <a:tcPr marL="6072" marR="6072" marT="6072" marB="0" anchor="b"/>
                </a:tc>
                <a:extLst>
                  <a:ext uri="{0D108BD9-81ED-4DB2-BD59-A6C34878D82A}">
                    <a16:rowId xmlns:a16="http://schemas.microsoft.com/office/drawing/2014/main" val="2258003896"/>
                  </a:ext>
                </a:extLst>
              </a:tr>
              <a:tr h="179976">
                <a:tc>
                  <a:txBody>
                    <a:bodyPr/>
                    <a:lstStyle/>
                    <a:p>
                      <a:pPr algn="ctr" fontAlgn="b"/>
                      <a:r>
                        <a:rPr lang="en-US" sz="800" u="none" strike="noStrike">
                          <a:effectLst/>
                        </a:rPr>
                        <a:t>12</a:t>
                      </a:r>
                      <a:endParaRPr lang="en-US" sz="800" b="0" i="0" u="none" strike="noStrike">
                        <a:solidFill>
                          <a:srgbClr val="000000"/>
                        </a:solidFill>
                        <a:effectLst/>
                        <a:latin typeface="Calibri" panose="020F0502020204030204" pitchFamily="34" charset="0"/>
                      </a:endParaRPr>
                    </a:p>
                  </a:txBody>
                  <a:tcPr marL="6072" marR="6072" marT="6072" marB="0" anchor="b"/>
                </a:tc>
                <a:tc>
                  <a:txBody>
                    <a:bodyPr/>
                    <a:lstStyle/>
                    <a:p>
                      <a:pPr algn="ctr" fontAlgn="b"/>
                      <a:r>
                        <a:rPr lang="en-US" sz="800" u="none" strike="noStrike">
                          <a:effectLst/>
                        </a:rPr>
                        <a:t>RIS</a:t>
                      </a:r>
                      <a:endParaRPr lang="en-US" sz="800" b="0" i="0" u="none" strike="noStrike">
                        <a:solidFill>
                          <a:srgbClr val="000000"/>
                        </a:solidFill>
                        <a:effectLst/>
                        <a:latin typeface="Calibri" panose="020F0502020204030204" pitchFamily="34" charset="0"/>
                      </a:endParaRPr>
                    </a:p>
                  </a:txBody>
                  <a:tcPr marL="6072" marR="6072" marT="6072" marB="0" anchor="b"/>
                </a:tc>
                <a:tc>
                  <a:txBody>
                    <a:bodyPr/>
                    <a:lstStyle/>
                    <a:p>
                      <a:pPr algn="ctr" fontAlgn="b"/>
                      <a:r>
                        <a:rPr lang="en-US" sz="800" u="none" strike="noStrike">
                          <a:effectLst/>
                        </a:rPr>
                        <a:t>Status</a:t>
                      </a:r>
                      <a:endParaRPr lang="en-US" sz="800" b="0" i="0" u="none" strike="noStrike">
                        <a:solidFill>
                          <a:srgbClr val="000000"/>
                        </a:solidFill>
                        <a:effectLst/>
                        <a:latin typeface="Calibri" panose="020F0502020204030204" pitchFamily="34" charset="0"/>
                      </a:endParaRPr>
                    </a:p>
                  </a:txBody>
                  <a:tcPr marL="6072" marR="6072" marT="6072" marB="0" anchor="b"/>
                </a:tc>
                <a:tc>
                  <a:txBody>
                    <a:bodyPr/>
                    <a:lstStyle/>
                    <a:p>
                      <a:pPr algn="ctr" fontAlgn="b"/>
                      <a:r>
                        <a:rPr lang="en-US" sz="800" u="none" strike="noStrike">
                          <a:effectLst/>
                        </a:rPr>
                        <a:t>Alcohol</a:t>
                      </a:r>
                      <a:endParaRPr lang="en-US" sz="800" b="0" i="0" u="none" strike="noStrike">
                        <a:solidFill>
                          <a:srgbClr val="000000"/>
                        </a:solidFill>
                        <a:effectLst/>
                        <a:latin typeface="Calibri" panose="020F0502020204030204" pitchFamily="34" charset="0"/>
                      </a:endParaRPr>
                    </a:p>
                  </a:txBody>
                  <a:tcPr marL="6072" marR="6072" marT="6072" marB="0" anchor="b"/>
                </a:tc>
                <a:tc>
                  <a:txBody>
                    <a:bodyPr/>
                    <a:lstStyle/>
                    <a:p>
                      <a:pPr algn="ctr" fontAlgn="b"/>
                      <a:r>
                        <a:rPr lang="en-US" sz="800" u="none" strike="noStrike">
                          <a:effectLst/>
                        </a:rPr>
                        <a:t>0.73</a:t>
                      </a:r>
                      <a:endParaRPr lang="en-US" sz="800" b="0" i="0" u="none" strike="noStrike">
                        <a:solidFill>
                          <a:srgbClr val="000000"/>
                        </a:solidFill>
                        <a:effectLst/>
                        <a:latin typeface="Calibri" panose="020F0502020204030204" pitchFamily="34" charset="0"/>
                      </a:endParaRPr>
                    </a:p>
                  </a:txBody>
                  <a:tcPr marL="6072" marR="6072" marT="6072" marB="0" anchor="b"/>
                </a:tc>
                <a:tc>
                  <a:txBody>
                    <a:bodyPr/>
                    <a:lstStyle/>
                    <a:p>
                      <a:pPr algn="ctr" fontAlgn="b"/>
                      <a:r>
                        <a:rPr lang="en-US" sz="800" u="none" strike="noStrike">
                          <a:effectLst/>
                        </a:rPr>
                        <a:t>1.993</a:t>
                      </a:r>
                      <a:endParaRPr lang="en-US" sz="800" b="0" i="0" u="none" strike="noStrike">
                        <a:solidFill>
                          <a:srgbClr val="000000"/>
                        </a:solidFill>
                        <a:effectLst/>
                        <a:latin typeface="Calibri" panose="020F0502020204030204" pitchFamily="34" charset="0"/>
                      </a:endParaRPr>
                    </a:p>
                  </a:txBody>
                  <a:tcPr marL="6072" marR="6072" marT="6072" marB="0" anchor="b"/>
                </a:tc>
                <a:tc>
                  <a:txBody>
                    <a:bodyPr/>
                    <a:lstStyle/>
                    <a:p>
                      <a:pPr algn="ctr" fontAlgn="b"/>
                      <a:r>
                        <a:rPr lang="en-US" sz="800" u="none" strike="noStrike">
                          <a:effectLst/>
                        </a:rPr>
                        <a:t>0.933</a:t>
                      </a:r>
                      <a:endParaRPr lang="en-US" sz="800" b="0" i="0" u="none" strike="noStrike">
                        <a:solidFill>
                          <a:srgbClr val="000000"/>
                        </a:solidFill>
                        <a:effectLst/>
                        <a:latin typeface="Calibri" panose="020F0502020204030204" pitchFamily="34" charset="0"/>
                      </a:endParaRPr>
                    </a:p>
                  </a:txBody>
                  <a:tcPr marL="6072" marR="6072" marT="6072" marB="0" anchor="b"/>
                </a:tc>
                <a:tc>
                  <a:txBody>
                    <a:bodyPr/>
                    <a:lstStyle/>
                    <a:p>
                      <a:pPr algn="ctr" fontAlgn="b"/>
                      <a:r>
                        <a:rPr lang="en-US" sz="800" u="none" strike="noStrike">
                          <a:effectLst/>
                        </a:rPr>
                        <a:t>-5199.1</a:t>
                      </a:r>
                      <a:endParaRPr lang="en-US" sz="800" b="0" i="0" u="none" strike="noStrike">
                        <a:solidFill>
                          <a:srgbClr val="000000"/>
                        </a:solidFill>
                        <a:effectLst/>
                        <a:latin typeface="Calibri" panose="020F0502020204030204" pitchFamily="34" charset="0"/>
                      </a:endParaRPr>
                    </a:p>
                  </a:txBody>
                  <a:tcPr marL="6072" marR="6072" marT="6072" marB="0" anchor="b"/>
                </a:tc>
                <a:tc>
                  <a:txBody>
                    <a:bodyPr/>
                    <a:lstStyle/>
                    <a:p>
                      <a:pPr algn="ctr" fontAlgn="b"/>
                      <a:r>
                        <a:rPr lang="en-US" sz="800" u="none" strike="noStrike">
                          <a:effectLst/>
                        </a:rPr>
                        <a:t>45.3</a:t>
                      </a:r>
                      <a:endParaRPr lang="en-US" sz="800" b="0" i="0" u="none" strike="noStrike">
                        <a:solidFill>
                          <a:srgbClr val="000000"/>
                        </a:solidFill>
                        <a:effectLst/>
                        <a:latin typeface="Calibri" panose="020F0502020204030204" pitchFamily="34" charset="0"/>
                      </a:endParaRPr>
                    </a:p>
                  </a:txBody>
                  <a:tcPr marL="6072" marR="6072" marT="6072" marB="0" anchor="b"/>
                </a:tc>
                <a:tc>
                  <a:txBody>
                    <a:bodyPr/>
                    <a:lstStyle/>
                    <a:p>
                      <a:pPr algn="ctr" fontAlgn="b"/>
                      <a:r>
                        <a:rPr lang="en-US" sz="800" u="none" strike="noStrike">
                          <a:effectLst/>
                        </a:rPr>
                        <a:t>83.6</a:t>
                      </a:r>
                      <a:endParaRPr lang="en-US" sz="800" b="0" i="0" u="none" strike="noStrike">
                        <a:solidFill>
                          <a:srgbClr val="000000"/>
                        </a:solidFill>
                        <a:effectLst/>
                        <a:latin typeface="Calibri" panose="020F0502020204030204" pitchFamily="34" charset="0"/>
                      </a:endParaRPr>
                    </a:p>
                  </a:txBody>
                  <a:tcPr marL="6072" marR="6072" marT="6072" marB="0" anchor="b"/>
                </a:tc>
                <a:tc>
                  <a:txBody>
                    <a:bodyPr/>
                    <a:lstStyle/>
                    <a:p>
                      <a:pPr algn="ctr" fontAlgn="b"/>
                      <a:r>
                        <a:rPr lang="en-US" sz="800" u="none" strike="noStrike">
                          <a:effectLst/>
                        </a:rPr>
                        <a:t>70.7</a:t>
                      </a:r>
                      <a:endParaRPr lang="en-US" sz="800" b="0" i="0" u="none" strike="noStrike">
                        <a:solidFill>
                          <a:srgbClr val="000000"/>
                        </a:solidFill>
                        <a:effectLst/>
                        <a:latin typeface="Calibri" panose="020F0502020204030204" pitchFamily="34" charset="0"/>
                      </a:endParaRPr>
                    </a:p>
                  </a:txBody>
                  <a:tcPr marL="6072" marR="6072" marT="6072" marB="0" anchor="b"/>
                </a:tc>
                <a:tc>
                  <a:txBody>
                    <a:bodyPr/>
                    <a:lstStyle/>
                    <a:p>
                      <a:pPr algn="ctr" fontAlgn="b"/>
                      <a:r>
                        <a:rPr lang="en-US" sz="800" u="none" strike="noStrike">
                          <a:effectLst/>
                        </a:rPr>
                        <a:t>8.148</a:t>
                      </a:r>
                      <a:endParaRPr lang="en-US" sz="800" b="0" i="0" u="none" strike="noStrike">
                        <a:solidFill>
                          <a:srgbClr val="000000"/>
                        </a:solidFill>
                        <a:effectLst/>
                        <a:latin typeface="Calibri" panose="020F0502020204030204" pitchFamily="34" charset="0"/>
                      </a:endParaRPr>
                    </a:p>
                  </a:txBody>
                  <a:tcPr marL="6072" marR="6072" marT="6072" marB="0" anchor="b"/>
                </a:tc>
                <a:tc>
                  <a:txBody>
                    <a:bodyPr/>
                    <a:lstStyle/>
                    <a:p>
                      <a:pPr algn="ctr" fontAlgn="b"/>
                      <a:r>
                        <a:rPr lang="en-US" sz="800" u="none" strike="noStrike">
                          <a:effectLst/>
                        </a:rPr>
                        <a:t>66.387</a:t>
                      </a:r>
                      <a:endParaRPr lang="en-US" sz="800" b="0" i="0" u="none" strike="noStrike">
                        <a:solidFill>
                          <a:srgbClr val="000000"/>
                        </a:solidFill>
                        <a:effectLst/>
                        <a:latin typeface="Calibri" panose="020F0502020204030204" pitchFamily="34" charset="0"/>
                      </a:endParaRPr>
                    </a:p>
                  </a:txBody>
                  <a:tcPr marL="6072" marR="6072" marT="6072" marB="0" anchor="b"/>
                </a:tc>
                <a:extLst>
                  <a:ext uri="{0D108BD9-81ED-4DB2-BD59-A6C34878D82A}">
                    <a16:rowId xmlns:a16="http://schemas.microsoft.com/office/drawing/2014/main" val="2145609734"/>
                  </a:ext>
                </a:extLst>
              </a:tr>
              <a:tr h="179976">
                <a:tc>
                  <a:txBody>
                    <a:bodyPr/>
                    <a:lstStyle/>
                    <a:p>
                      <a:pPr algn="ctr" fontAlgn="b"/>
                      <a:r>
                        <a:rPr lang="en-US" sz="800" u="none" strike="noStrike">
                          <a:effectLst/>
                        </a:rPr>
                        <a:t>13</a:t>
                      </a:r>
                      <a:endParaRPr lang="en-US" sz="800" b="0" i="0" u="none" strike="noStrike">
                        <a:solidFill>
                          <a:srgbClr val="000000"/>
                        </a:solidFill>
                        <a:effectLst/>
                        <a:latin typeface="Calibri" panose="020F0502020204030204" pitchFamily="34" charset="0"/>
                      </a:endParaRPr>
                    </a:p>
                  </a:txBody>
                  <a:tcPr marL="6072" marR="6072" marT="6072" marB="0" anchor="b"/>
                </a:tc>
                <a:tc>
                  <a:txBody>
                    <a:bodyPr/>
                    <a:lstStyle/>
                    <a:p>
                      <a:pPr algn="ctr" fontAlgn="b"/>
                      <a:r>
                        <a:rPr lang="en-US" sz="800" u="none" strike="noStrike">
                          <a:effectLst/>
                        </a:rPr>
                        <a:t>RIS</a:t>
                      </a:r>
                      <a:endParaRPr lang="en-US" sz="800" b="0" i="0" u="none" strike="noStrike">
                        <a:solidFill>
                          <a:srgbClr val="000000"/>
                        </a:solidFill>
                        <a:effectLst/>
                        <a:latin typeface="Calibri" panose="020F0502020204030204" pitchFamily="34" charset="0"/>
                      </a:endParaRPr>
                    </a:p>
                  </a:txBody>
                  <a:tcPr marL="6072" marR="6072" marT="6072" marB="0" anchor="b"/>
                </a:tc>
                <a:tc>
                  <a:txBody>
                    <a:bodyPr/>
                    <a:lstStyle/>
                    <a:p>
                      <a:pPr algn="ctr" fontAlgn="b"/>
                      <a:r>
                        <a:rPr lang="en-US" sz="800" u="none" strike="noStrike">
                          <a:effectLst/>
                        </a:rPr>
                        <a:t>world</a:t>
                      </a:r>
                      <a:endParaRPr lang="en-US" sz="800" b="0" i="0" u="none" strike="noStrike">
                        <a:solidFill>
                          <a:srgbClr val="000000"/>
                        </a:solidFill>
                        <a:effectLst/>
                        <a:latin typeface="Calibri" panose="020F0502020204030204" pitchFamily="34" charset="0"/>
                      </a:endParaRPr>
                    </a:p>
                  </a:txBody>
                  <a:tcPr marL="6072" marR="6072" marT="6072" marB="0" anchor="b"/>
                </a:tc>
                <a:tc>
                  <a:txBody>
                    <a:bodyPr/>
                    <a:lstStyle/>
                    <a:p>
                      <a:pPr algn="ctr" fontAlgn="b"/>
                      <a:r>
                        <a:rPr lang="en-US" sz="800" u="none" strike="noStrike">
                          <a:effectLst/>
                        </a:rPr>
                        <a:t>Alcohol</a:t>
                      </a:r>
                      <a:endParaRPr lang="en-US" sz="800" b="0" i="0" u="none" strike="noStrike">
                        <a:solidFill>
                          <a:srgbClr val="000000"/>
                        </a:solidFill>
                        <a:effectLst/>
                        <a:latin typeface="Calibri" panose="020F0502020204030204" pitchFamily="34" charset="0"/>
                      </a:endParaRPr>
                    </a:p>
                  </a:txBody>
                  <a:tcPr marL="6072" marR="6072" marT="6072" marB="0" anchor="b"/>
                </a:tc>
                <a:tc>
                  <a:txBody>
                    <a:bodyPr/>
                    <a:lstStyle/>
                    <a:p>
                      <a:pPr algn="ctr" fontAlgn="b"/>
                      <a:r>
                        <a:rPr lang="en-US" sz="800" u="none" strike="noStrike">
                          <a:effectLst/>
                        </a:rPr>
                        <a:t>0.45</a:t>
                      </a:r>
                      <a:endParaRPr lang="en-US" sz="800" b="0" i="0" u="none" strike="noStrike">
                        <a:solidFill>
                          <a:srgbClr val="000000"/>
                        </a:solidFill>
                        <a:effectLst/>
                        <a:latin typeface="Calibri" panose="020F0502020204030204" pitchFamily="34" charset="0"/>
                      </a:endParaRPr>
                    </a:p>
                  </a:txBody>
                  <a:tcPr marL="6072" marR="6072" marT="6072" marB="0" anchor="b"/>
                </a:tc>
                <a:tc>
                  <a:txBody>
                    <a:bodyPr/>
                    <a:lstStyle/>
                    <a:p>
                      <a:pPr algn="ctr" fontAlgn="b"/>
                      <a:r>
                        <a:rPr lang="en-US" sz="800" u="none" strike="noStrike">
                          <a:effectLst/>
                        </a:rPr>
                        <a:t>1.767</a:t>
                      </a:r>
                      <a:endParaRPr lang="en-US" sz="800" b="0" i="0" u="none" strike="noStrike">
                        <a:solidFill>
                          <a:srgbClr val="000000"/>
                        </a:solidFill>
                        <a:effectLst/>
                        <a:latin typeface="Calibri" panose="020F0502020204030204" pitchFamily="34" charset="0"/>
                      </a:endParaRPr>
                    </a:p>
                  </a:txBody>
                  <a:tcPr marL="6072" marR="6072" marT="6072" marB="0" anchor="b"/>
                </a:tc>
                <a:tc>
                  <a:txBody>
                    <a:bodyPr/>
                    <a:lstStyle/>
                    <a:p>
                      <a:pPr algn="ctr" fontAlgn="b"/>
                      <a:r>
                        <a:rPr lang="en-US" sz="800" u="none" strike="noStrike">
                          <a:effectLst/>
                        </a:rPr>
                        <a:t>0.929</a:t>
                      </a:r>
                      <a:endParaRPr lang="en-US" sz="800" b="0" i="0" u="none" strike="noStrike">
                        <a:solidFill>
                          <a:srgbClr val="000000"/>
                        </a:solidFill>
                        <a:effectLst/>
                        <a:latin typeface="Calibri" panose="020F0502020204030204" pitchFamily="34" charset="0"/>
                      </a:endParaRPr>
                    </a:p>
                  </a:txBody>
                  <a:tcPr marL="6072" marR="6072" marT="6072" marB="0" anchor="b"/>
                </a:tc>
                <a:tc>
                  <a:txBody>
                    <a:bodyPr/>
                    <a:lstStyle/>
                    <a:p>
                      <a:pPr algn="ctr" fontAlgn="b"/>
                      <a:r>
                        <a:rPr lang="en-US" sz="800" u="none" strike="noStrike">
                          <a:effectLst/>
                        </a:rPr>
                        <a:t>-4919</a:t>
                      </a:r>
                      <a:endParaRPr lang="en-US" sz="800" b="0" i="0" u="none" strike="noStrike">
                        <a:solidFill>
                          <a:srgbClr val="000000"/>
                        </a:solidFill>
                        <a:effectLst/>
                        <a:latin typeface="Calibri" panose="020F0502020204030204" pitchFamily="34" charset="0"/>
                      </a:endParaRPr>
                    </a:p>
                  </a:txBody>
                  <a:tcPr marL="6072" marR="6072" marT="6072" marB="0" anchor="b"/>
                </a:tc>
                <a:tc>
                  <a:txBody>
                    <a:bodyPr/>
                    <a:lstStyle/>
                    <a:p>
                      <a:pPr algn="ctr" fontAlgn="b"/>
                      <a:r>
                        <a:rPr lang="en-US" sz="800" u="none" strike="noStrike">
                          <a:effectLst/>
                        </a:rPr>
                        <a:t>45.4</a:t>
                      </a:r>
                      <a:endParaRPr lang="en-US" sz="800" b="0" i="0" u="none" strike="noStrike">
                        <a:solidFill>
                          <a:srgbClr val="000000"/>
                        </a:solidFill>
                        <a:effectLst/>
                        <a:latin typeface="Calibri" panose="020F0502020204030204" pitchFamily="34" charset="0"/>
                      </a:endParaRPr>
                    </a:p>
                  </a:txBody>
                  <a:tcPr marL="6072" marR="6072" marT="6072" marB="0" anchor="b"/>
                </a:tc>
                <a:tc>
                  <a:txBody>
                    <a:bodyPr/>
                    <a:lstStyle/>
                    <a:p>
                      <a:pPr algn="ctr" fontAlgn="b"/>
                      <a:r>
                        <a:rPr lang="en-US" sz="800" u="none" strike="noStrike">
                          <a:effectLst/>
                        </a:rPr>
                        <a:t>83.3</a:t>
                      </a:r>
                      <a:endParaRPr lang="en-US" sz="800" b="0" i="0" u="none" strike="noStrike">
                        <a:solidFill>
                          <a:srgbClr val="000000"/>
                        </a:solidFill>
                        <a:effectLst/>
                        <a:latin typeface="Calibri" panose="020F0502020204030204" pitchFamily="34" charset="0"/>
                      </a:endParaRPr>
                    </a:p>
                  </a:txBody>
                  <a:tcPr marL="6072" marR="6072" marT="6072" marB="0" anchor="b"/>
                </a:tc>
                <a:tc>
                  <a:txBody>
                    <a:bodyPr/>
                    <a:lstStyle/>
                    <a:p>
                      <a:pPr algn="ctr" fontAlgn="b"/>
                      <a:r>
                        <a:rPr lang="en-US" sz="800" u="none" strike="noStrike">
                          <a:effectLst/>
                        </a:rPr>
                        <a:t>70.7</a:t>
                      </a:r>
                      <a:endParaRPr lang="en-US" sz="800" b="0" i="0" u="none" strike="noStrike">
                        <a:solidFill>
                          <a:srgbClr val="000000"/>
                        </a:solidFill>
                        <a:effectLst/>
                        <a:latin typeface="Calibri" panose="020F0502020204030204" pitchFamily="34" charset="0"/>
                      </a:endParaRPr>
                    </a:p>
                  </a:txBody>
                  <a:tcPr marL="6072" marR="6072" marT="6072" marB="0" anchor="b"/>
                </a:tc>
                <a:tc>
                  <a:txBody>
                    <a:bodyPr/>
                    <a:lstStyle/>
                    <a:p>
                      <a:pPr algn="ctr" fontAlgn="b"/>
                      <a:r>
                        <a:rPr lang="en-US" sz="800" u="none" strike="noStrike">
                          <a:effectLst/>
                        </a:rPr>
                        <a:t>8.213</a:t>
                      </a:r>
                      <a:endParaRPr lang="en-US" sz="800" b="0" i="0" u="none" strike="noStrike">
                        <a:solidFill>
                          <a:srgbClr val="000000"/>
                        </a:solidFill>
                        <a:effectLst/>
                        <a:latin typeface="Calibri" panose="020F0502020204030204" pitchFamily="34" charset="0"/>
                      </a:endParaRPr>
                    </a:p>
                  </a:txBody>
                  <a:tcPr marL="6072" marR="6072" marT="6072" marB="0" anchor="b"/>
                </a:tc>
                <a:tc>
                  <a:txBody>
                    <a:bodyPr/>
                    <a:lstStyle/>
                    <a:p>
                      <a:pPr algn="ctr" fontAlgn="b"/>
                      <a:r>
                        <a:rPr lang="en-US" sz="800" u="none" strike="noStrike">
                          <a:effectLst/>
                        </a:rPr>
                        <a:t>67.46</a:t>
                      </a:r>
                      <a:endParaRPr lang="en-US" sz="800" b="0" i="0" u="none" strike="noStrike">
                        <a:solidFill>
                          <a:srgbClr val="000000"/>
                        </a:solidFill>
                        <a:effectLst/>
                        <a:latin typeface="Calibri" panose="020F0502020204030204" pitchFamily="34" charset="0"/>
                      </a:endParaRPr>
                    </a:p>
                  </a:txBody>
                  <a:tcPr marL="6072" marR="6072" marT="6072" marB="0" anchor="b"/>
                </a:tc>
                <a:extLst>
                  <a:ext uri="{0D108BD9-81ED-4DB2-BD59-A6C34878D82A}">
                    <a16:rowId xmlns:a16="http://schemas.microsoft.com/office/drawing/2014/main" val="3635893847"/>
                  </a:ext>
                </a:extLst>
              </a:tr>
              <a:tr h="179976">
                <a:tc>
                  <a:txBody>
                    <a:bodyPr/>
                    <a:lstStyle/>
                    <a:p>
                      <a:pPr algn="ctr" fontAlgn="b"/>
                      <a:r>
                        <a:rPr lang="en-US" sz="800" u="none" strike="noStrike">
                          <a:effectLst/>
                        </a:rPr>
                        <a:t>14</a:t>
                      </a:r>
                      <a:endParaRPr lang="en-US" sz="800" b="0" i="0" u="none" strike="noStrike">
                        <a:solidFill>
                          <a:srgbClr val="000000"/>
                        </a:solidFill>
                        <a:effectLst/>
                        <a:latin typeface="Calibri" panose="020F0502020204030204" pitchFamily="34" charset="0"/>
                      </a:endParaRPr>
                    </a:p>
                  </a:txBody>
                  <a:tcPr marL="6072" marR="6072" marT="6072" marB="0" anchor="b"/>
                </a:tc>
                <a:tc>
                  <a:txBody>
                    <a:bodyPr/>
                    <a:lstStyle/>
                    <a:p>
                      <a:pPr algn="ctr" fontAlgn="b"/>
                      <a:r>
                        <a:rPr lang="en-US" sz="800" u="none" strike="noStrike">
                          <a:effectLst/>
                        </a:rPr>
                        <a:t>RIS</a:t>
                      </a:r>
                      <a:endParaRPr lang="en-US" sz="800" b="0" i="0" u="none" strike="noStrike">
                        <a:solidFill>
                          <a:srgbClr val="000000"/>
                        </a:solidFill>
                        <a:effectLst/>
                        <a:latin typeface="Calibri" panose="020F0502020204030204" pitchFamily="34" charset="0"/>
                      </a:endParaRPr>
                    </a:p>
                  </a:txBody>
                  <a:tcPr marL="6072" marR="6072" marT="6072" marB="0" anchor="b"/>
                </a:tc>
                <a:tc>
                  <a:txBody>
                    <a:bodyPr/>
                    <a:lstStyle/>
                    <a:p>
                      <a:pPr algn="ctr" fontAlgn="b"/>
                      <a:r>
                        <a:rPr lang="en-US" sz="800" u="none" strike="noStrike">
                          <a:effectLst/>
                        </a:rPr>
                        <a:t>Year</a:t>
                      </a:r>
                      <a:endParaRPr lang="en-US" sz="800" b="0" i="0" u="none" strike="noStrike">
                        <a:solidFill>
                          <a:srgbClr val="000000"/>
                        </a:solidFill>
                        <a:effectLst/>
                        <a:latin typeface="Calibri" panose="020F0502020204030204" pitchFamily="34" charset="0"/>
                      </a:endParaRPr>
                    </a:p>
                  </a:txBody>
                  <a:tcPr marL="6072" marR="6072" marT="6072" marB="0" anchor="b"/>
                </a:tc>
                <a:tc>
                  <a:txBody>
                    <a:bodyPr/>
                    <a:lstStyle/>
                    <a:p>
                      <a:pPr algn="ctr" fontAlgn="b"/>
                      <a:r>
                        <a:rPr lang="en-US" sz="800" u="none" strike="noStrike">
                          <a:effectLst/>
                        </a:rPr>
                        <a:t>Alcohol</a:t>
                      </a:r>
                      <a:endParaRPr lang="en-US" sz="800" b="0" i="0" u="none" strike="noStrike">
                        <a:solidFill>
                          <a:srgbClr val="000000"/>
                        </a:solidFill>
                        <a:effectLst/>
                        <a:latin typeface="Calibri" panose="020F0502020204030204" pitchFamily="34" charset="0"/>
                      </a:endParaRPr>
                    </a:p>
                  </a:txBody>
                  <a:tcPr marL="6072" marR="6072" marT="6072" marB="0" anchor="b"/>
                </a:tc>
                <a:tc>
                  <a:txBody>
                    <a:bodyPr/>
                    <a:lstStyle/>
                    <a:p>
                      <a:pPr algn="ctr" fontAlgn="b"/>
                      <a:r>
                        <a:rPr lang="en-US" sz="800" u="none" strike="noStrike">
                          <a:effectLst/>
                        </a:rPr>
                        <a:t>0.54</a:t>
                      </a:r>
                      <a:endParaRPr lang="en-US" sz="800" b="0" i="0" u="none" strike="noStrike">
                        <a:solidFill>
                          <a:srgbClr val="000000"/>
                        </a:solidFill>
                        <a:effectLst/>
                        <a:latin typeface="Calibri" panose="020F0502020204030204" pitchFamily="34" charset="0"/>
                      </a:endParaRPr>
                    </a:p>
                  </a:txBody>
                  <a:tcPr marL="6072" marR="6072" marT="6072" marB="0" anchor="b"/>
                </a:tc>
                <a:tc>
                  <a:txBody>
                    <a:bodyPr/>
                    <a:lstStyle/>
                    <a:p>
                      <a:pPr algn="ctr" fontAlgn="b"/>
                      <a:r>
                        <a:rPr lang="en-US" sz="800" u="none" strike="noStrike">
                          <a:effectLst/>
                        </a:rPr>
                        <a:t>1.587</a:t>
                      </a:r>
                      <a:endParaRPr lang="en-US" sz="800" b="0" i="0" u="none" strike="noStrike">
                        <a:solidFill>
                          <a:srgbClr val="000000"/>
                        </a:solidFill>
                        <a:effectLst/>
                        <a:latin typeface="Calibri" panose="020F0502020204030204" pitchFamily="34" charset="0"/>
                      </a:endParaRPr>
                    </a:p>
                  </a:txBody>
                  <a:tcPr marL="6072" marR="6072" marT="6072" marB="0" anchor="b"/>
                </a:tc>
                <a:tc>
                  <a:txBody>
                    <a:bodyPr/>
                    <a:lstStyle/>
                    <a:p>
                      <a:pPr algn="ctr" fontAlgn="b"/>
                      <a:r>
                        <a:rPr lang="en-US" sz="800" u="none" strike="noStrike">
                          <a:effectLst/>
                        </a:rPr>
                        <a:t>0.966</a:t>
                      </a:r>
                      <a:endParaRPr lang="en-US" sz="800" b="0" i="0" u="none" strike="noStrike">
                        <a:solidFill>
                          <a:srgbClr val="000000"/>
                        </a:solidFill>
                        <a:effectLst/>
                        <a:latin typeface="Calibri" panose="020F0502020204030204" pitchFamily="34" charset="0"/>
                      </a:endParaRPr>
                    </a:p>
                  </a:txBody>
                  <a:tcPr marL="6072" marR="6072" marT="6072" marB="0" anchor="b"/>
                </a:tc>
                <a:tc>
                  <a:txBody>
                    <a:bodyPr/>
                    <a:lstStyle/>
                    <a:p>
                      <a:pPr algn="ctr" fontAlgn="b"/>
                      <a:r>
                        <a:rPr lang="en-US" sz="800" u="none" strike="noStrike">
                          <a:effectLst/>
                        </a:rPr>
                        <a:t>-4783.2</a:t>
                      </a:r>
                      <a:endParaRPr lang="en-US" sz="800" b="0" i="0" u="none" strike="noStrike">
                        <a:solidFill>
                          <a:srgbClr val="000000"/>
                        </a:solidFill>
                        <a:effectLst/>
                        <a:latin typeface="Calibri" panose="020F0502020204030204" pitchFamily="34" charset="0"/>
                      </a:endParaRPr>
                    </a:p>
                  </a:txBody>
                  <a:tcPr marL="6072" marR="6072" marT="6072" marB="0" anchor="b"/>
                </a:tc>
                <a:tc>
                  <a:txBody>
                    <a:bodyPr/>
                    <a:lstStyle/>
                    <a:p>
                      <a:pPr algn="ctr" fontAlgn="b"/>
                      <a:r>
                        <a:rPr lang="en-US" sz="800" u="none" strike="noStrike">
                          <a:effectLst/>
                        </a:rPr>
                        <a:t>43.7</a:t>
                      </a:r>
                      <a:endParaRPr lang="en-US" sz="800" b="0" i="0" u="none" strike="noStrike">
                        <a:solidFill>
                          <a:srgbClr val="000000"/>
                        </a:solidFill>
                        <a:effectLst/>
                        <a:latin typeface="Calibri" panose="020F0502020204030204" pitchFamily="34" charset="0"/>
                      </a:endParaRPr>
                    </a:p>
                  </a:txBody>
                  <a:tcPr marL="6072" marR="6072" marT="6072" marB="0" anchor="b"/>
                </a:tc>
                <a:tc>
                  <a:txBody>
                    <a:bodyPr/>
                    <a:lstStyle/>
                    <a:p>
                      <a:pPr algn="ctr" fontAlgn="b"/>
                      <a:r>
                        <a:rPr lang="en-US" sz="800" u="none" strike="noStrike">
                          <a:effectLst/>
                        </a:rPr>
                        <a:t>84.8</a:t>
                      </a:r>
                      <a:endParaRPr lang="en-US" sz="800" b="0" i="0" u="none" strike="noStrike">
                        <a:solidFill>
                          <a:srgbClr val="000000"/>
                        </a:solidFill>
                        <a:effectLst/>
                        <a:latin typeface="Calibri" panose="020F0502020204030204" pitchFamily="34" charset="0"/>
                      </a:endParaRPr>
                    </a:p>
                  </a:txBody>
                  <a:tcPr marL="6072" marR="6072" marT="6072" marB="0" anchor="b"/>
                </a:tc>
                <a:tc>
                  <a:txBody>
                    <a:bodyPr/>
                    <a:lstStyle/>
                    <a:p>
                      <a:pPr algn="ctr" fontAlgn="b"/>
                      <a:r>
                        <a:rPr lang="en-US" sz="800" u="none" strike="noStrike">
                          <a:effectLst/>
                        </a:rPr>
                        <a:t>70.7</a:t>
                      </a:r>
                      <a:endParaRPr lang="en-US" sz="800" b="0" i="0" u="none" strike="noStrike">
                        <a:solidFill>
                          <a:srgbClr val="000000"/>
                        </a:solidFill>
                        <a:effectLst/>
                        <a:latin typeface="Calibri" panose="020F0502020204030204" pitchFamily="34" charset="0"/>
                      </a:endParaRPr>
                    </a:p>
                  </a:txBody>
                  <a:tcPr marL="6072" marR="6072" marT="6072" marB="0" anchor="b"/>
                </a:tc>
                <a:tc>
                  <a:txBody>
                    <a:bodyPr/>
                    <a:lstStyle/>
                    <a:p>
                      <a:pPr algn="ctr" fontAlgn="b"/>
                      <a:r>
                        <a:rPr lang="en-US" sz="800" u="none" strike="noStrike">
                          <a:effectLst/>
                        </a:rPr>
                        <a:t>8.257</a:t>
                      </a:r>
                      <a:endParaRPr lang="en-US" sz="800" b="0" i="0" u="none" strike="noStrike">
                        <a:solidFill>
                          <a:srgbClr val="000000"/>
                        </a:solidFill>
                        <a:effectLst/>
                        <a:latin typeface="Calibri" panose="020F0502020204030204" pitchFamily="34" charset="0"/>
                      </a:endParaRPr>
                    </a:p>
                  </a:txBody>
                  <a:tcPr marL="6072" marR="6072" marT="6072" marB="0" anchor="b"/>
                </a:tc>
                <a:tc>
                  <a:txBody>
                    <a:bodyPr/>
                    <a:lstStyle/>
                    <a:p>
                      <a:pPr algn="ctr" fontAlgn="b"/>
                      <a:r>
                        <a:rPr lang="en-US" sz="800" u="none" strike="noStrike">
                          <a:effectLst/>
                        </a:rPr>
                        <a:t>68.184</a:t>
                      </a:r>
                      <a:endParaRPr lang="en-US" sz="800" b="0" i="0" u="none" strike="noStrike">
                        <a:solidFill>
                          <a:srgbClr val="000000"/>
                        </a:solidFill>
                        <a:effectLst/>
                        <a:latin typeface="Calibri" panose="020F0502020204030204" pitchFamily="34" charset="0"/>
                      </a:endParaRPr>
                    </a:p>
                  </a:txBody>
                  <a:tcPr marL="6072" marR="6072" marT="6072" marB="0" anchor="b"/>
                </a:tc>
                <a:extLst>
                  <a:ext uri="{0D108BD9-81ED-4DB2-BD59-A6C34878D82A}">
                    <a16:rowId xmlns:a16="http://schemas.microsoft.com/office/drawing/2014/main" val="2204856106"/>
                  </a:ext>
                </a:extLst>
              </a:tr>
              <a:tr h="179976">
                <a:tc>
                  <a:txBody>
                    <a:bodyPr/>
                    <a:lstStyle/>
                    <a:p>
                      <a:pPr algn="ctr" fontAlgn="b"/>
                      <a:r>
                        <a:rPr lang="en-US" sz="800" u="none" strike="noStrike">
                          <a:effectLst/>
                        </a:rPr>
                        <a:t>15</a:t>
                      </a:r>
                      <a:endParaRPr lang="en-US" sz="800" b="0" i="0" u="none" strike="noStrike">
                        <a:solidFill>
                          <a:srgbClr val="000000"/>
                        </a:solidFill>
                        <a:effectLst/>
                        <a:latin typeface="Calibri" panose="020F0502020204030204" pitchFamily="34" charset="0"/>
                      </a:endParaRPr>
                    </a:p>
                  </a:txBody>
                  <a:tcPr marL="6072" marR="6072" marT="6072" marB="0" anchor="b"/>
                </a:tc>
                <a:tc>
                  <a:txBody>
                    <a:bodyPr/>
                    <a:lstStyle/>
                    <a:p>
                      <a:pPr algn="ctr" fontAlgn="b"/>
                      <a:r>
                        <a:rPr lang="en-US" sz="800" u="none" strike="noStrike">
                          <a:effectLst/>
                        </a:rPr>
                        <a:t>RIS</a:t>
                      </a:r>
                      <a:endParaRPr lang="en-US" sz="800" b="0" i="0" u="none" strike="noStrike">
                        <a:solidFill>
                          <a:srgbClr val="000000"/>
                        </a:solidFill>
                        <a:effectLst/>
                        <a:latin typeface="Calibri" panose="020F0502020204030204" pitchFamily="34" charset="0"/>
                      </a:endParaRPr>
                    </a:p>
                  </a:txBody>
                  <a:tcPr marL="6072" marR="6072" marT="6072" marB="0" anchor="b"/>
                </a:tc>
                <a:tc>
                  <a:txBody>
                    <a:bodyPr/>
                    <a:lstStyle/>
                    <a:p>
                      <a:pPr algn="ctr" fontAlgn="b"/>
                      <a:r>
                        <a:rPr lang="en-US" sz="800" u="none" strike="noStrike">
                          <a:effectLst/>
                        </a:rPr>
                        <a:t>Status</a:t>
                      </a:r>
                      <a:endParaRPr lang="en-US" sz="800" b="0" i="0" u="none" strike="noStrike">
                        <a:solidFill>
                          <a:srgbClr val="000000"/>
                        </a:solidFill>
                        <a:effectLst/>
                        <a:latin typeface="Calibri" panose="020F0502020204030204" pitchFamily="34" charset="0"/>
                      </a:endParaRPr>
                    </a:p>
                  </a:txBody>
                  <a:tcPr marL="6072" marR="6072" marT="6072" marB="0" anchor="b"/>
                </a:tc>
                <a:tc>
                  <a:txBody>
                    <a:bodyPr/>
                    <a:lstStyle/>
                    <a:p>
                      <a:pPr algn="ctr" fontAlgn="b"/>
                      <a:r>
                        <a:rPr lang="en-US" sz="800" u="none" strike="noStrike">
                          <a:effectLst/>
                        </a:rPr>
                        <a:t>U_5_Deaths</a:t>
                      </a:r>
                      <a:endParaRPr lang="en-US" sz="800" b="0" i="0" u="none" strike="noStrike">
                        <a:solidFill>
                          <a:srgbClr val="000000"/>
                        </a:solidFill>
                        <a:effectLst/>
                        <a:latin typeface="Calibri" panose="020F0502020204030204" pitchFamily="34" charset="0"/>
                      </a:endParaRPr>
                    </a:p>
                  </a:txBody>
                  <a:tcPr marL="6072" marR="6072" marT="6072" marB="0" anchor="b"/>
                </a:tc>
                <a:tc>
                  <a:txBody>
                    <a:bodyPr/>
                    <a:lstStyle/>
                    <a:p>
                      <a:pPr algn="ctr" fontAlgn="b"/>
                      <a:r>
                        <a:rPr lang="en-US" sz="800" u="none" strike="noStrike">
                          <a:effectLst/>
                        </a:rPr>
                        <a:t>0.88</a:t>
                      </a:r>
                      <a:endParaRPr lang="en-US" sz="800" b="0" i="0" u="none" strike="noStrike">
                        <a:solidFill>
                          <a:srgbClr val="000000"/>
                        </a:solidFill>
                        <a:effectLst/>
                        <a:latin typeface="Calibri" panose="020F0502020204030204" pitchFamily="34" charset="0"/>
                      </a:endParaRPr>
                    </a:p>
                  </a:txBody>
                  <a:tcPr marL="6072" marR="6072" marT="6072" marB="0" anchor="b"/>
                </a:tc>
                <a:tc>
                  <a:txBody>
                    <a:bodyPr/>
                    <a:lstStyle/>
                    <a:p>
                      <a:pPr algn="ctr" fontAlgn="b"/>
                      <a:r>
                        <a:rPr lang="en-US" sz="800" u="none" strike="noStrike">
                          <a:effectLst/>
                        </a:rPr>
                        <a:t>1.717</a:t>
                      </a:r>
                      <a:endParaRPr lang="en-US" sz="800" b="0" i="0" u="none" strike="noStrike">
                        <a:solidFill>
                          <a:srgbClr val="000000"/>
                        </a:solidFill>
                        <a:effectLst/>
                        <a:latin typeface="Calibri" panose="020F0502020204030204" pitchFamily="34" charset="0"/>
                      </a:endParaRPr>
                    </a:p>
                  </a:txBody>
                  <a:tcPr marL="6072" marR="6072" marT="6072" marB="0" anchor="b"/>
                </a:tc>
                <a:tc>
                  <a:txBody>
                    <a:bodyPr/>
                    <a:lstStyle/>
                    <a:p>
                      <a:pPr algn="ctr" fontAlgn="b"/>
                      <a:r>
                        <a:rPr lang="en-US" sz="800" u="none" strike="noStrike">
                          <a:effectLst/>
                        </a:rPr>
                        <a:t>0.903</a:t>
                      </a:r>
                      <a:endParaRPr lang="en-US" sz="800" b="0" i="0" u="none" strike="noStrike">
                        <a:solidFill>
                          <a:srgbClr val="000000"/>
                        </a:solidFill>
                        <a:effectLst/>
                        <a:latin typeface="Calibri" panose="020F0502020204030204" pitchFamily="34" charset="0"/>
                      </a:endParaRPr>
                    </a:p>
                  </a:txBody>
                  <a:tcPr marL="6072" marR="6072" marT="6072" marB="0" anchor="b"/>
                </a:tc>
                <a:tc>
                  <a:txBody>
                    <a:bodyPr/>
                    <a:lstStyle/>
                    <a:p>
                      <a:pPr algn="ctr" fontAlgn="b"/>
                      <a:r>
                        <a:rPr lang="en-US" sz="800" u="none" strike="noStrike">
                          <a:effectLst/>
                        </a:rPr>
                        <a:t>-4921.5</a:t>
                      </a:r>
                      <a:endParaRPr lang="en-US" sz="800" b="0" i="0" u="none" strike="noStrike">
                        <a:solidFill>
                          <a:srgbClr val="000000"/>
                        </a:solidFill>
                        <a:effectLst/>
                        <a:latin typeface="Calibri" panose="020F0502020204030204" pitchFamily="34" charset="0"/>
                      </a:endParaRPr>
                    </a:p>
                  </a:txBody>
                  <a:tcPr marL="6072" marR="6072" marT="6072" marB="0" anchor="b"/>
                </a:tc>
                <a:tc>
                  <a:txBody>
                    <a:bodyPr/>
                    <a:lstStyle/>
                    <a:p>
                      <a:pPr algn="ctr" fontAlgn="b"/>
                      <a:r>
                        <a:rPr lang="en-US" sz="800" u="none" strike="noStrike">
                          <a:effectLst/>
                        </a:rPr>
                        <a:t>43.2</a:t>
                      </a:r>
                      <a:endParaRPr lang="en-US" sz="800" b="0" i="0" u="none" strike="noStrike">
                        <a:solidFill>
                          <a:srgbClr val="000000"/>
                        </a:solidFill>
                        <a:effectLst/>
                        <a:latin typeface="Calibri" panose="020F0502020204030204" pitchFamily="34" charset="0"/>
                      </a:endParaRPr>
                    </a:p>
                  </a:txBody>
                  <a:tcPr marL="6072" marR="6072" marT="6072" marB="0" anchor="b"/>
                </a:tc>
                <a:tc>
                  <a:txBody>
                    <a:bodyPr/>
                    <a:lstStyle/>
                    <a:p>
                      <a:pPr algn="ctr" fontAlgn="b"/>
                      <a:r>
                        <a:rPr lang="en-US" sz="800" u="none" strike="noStrike">
                          <a:effectLst/>
                        </a:rPr>
                        <a:t>83.1</a:t>
                      </a:r>
                      <a:endParaRPr lang="en-US" sz="800" b="0" i="0" u="none" strike="noStrike">
                        <a:solidFill>
                          <a:srgbClr val="000000"/>
                        </a:solidFill>
                        <a:effectLst/>
                        <a:latin typeface="Calibri" panose="020F0502020204030204" pitchFamily="34" charset="0"/>
                      </a:endParaRPr>
                    </a:p>
                  </a:txBody>
                  <a:tcPr marL="6072" marR="6072" marT="6072" marB="0" anchor="b"/>
                </a:tc>
                <a:tc>
                  <a:txBody>
                    <a:bodyPr/>
                    <a:lstStyle/>
                    <a:p>
                      <a:pPr algn="ctr" fontAlgn="b"/>
                      <a:r>
                        <a:rPr lang="en-US" sz="800" u="none" strike="noStrike">
                          <a:effectLst/>
                        </a:rPr>
                        <a:t>70.7</a:t>
                      </a:r>
                      <a:endParaRPr lang="en-US" sz="800" b="0" i="0" u="none" strike="noStrike">
                        <a:solidFill>
                          <a:srgbClr val="000000"/>
                        </a:solidFill>
                        <a:effectLst/>
                        <a:latin typeface="Calibri" panose="020F0502020204030204" pitchFamily="34" charset="0"/>
                      </a:endParaRPr>
                    </a:p>
                  </a:txBody>
                  <a:tcPr marL="6072" marR="6072" marT="6072" marB="0" anchor="b"/>
                </a:tc>
                <a:tc>
                  <a:txBody>
                    <a:bodyPr/>
                    <a:lstStyle/>
                    <a:p>
                      <a:pPr algn="ctr" fontAlgn="b"/>
                      <a:r>
                        <a:rPr lang="en-US" sz="800" u="none" strike="noStrike">
                          <a:effectLst/>
                        </a:rPr>
                        <a:t>8.228</a:t>
                      </a:r>
                      <a:endParaRPr lang="en-US" sz="800" b="0" i="0" u="none" strike="noStrike">
                        <a:solidFill>
                          <a:srgbClr val="000000"/>
                        </a:solidFill>
                        <a:effectLst/>
                        <a:latin typeface="Calibri" panose="020F0502020204030204" pitchFamily="34" charset="0"/>
                      </a:endParaRPr>
                    </a:p>
                  </a:txBody>
                  <a:tcPr marL="6072" marR="6072" marT="6072" marB="0" anchor="b"/>
                </a:tc>
                <a:tc>
                  <a:txBody>
                    <a:bodyPr/>
                    <a:lstStyle/>
                    <a:p>
                      <a:pPr algn="ctr" fontAlgn="b"/>
                      <a:r>
                        <a:rPr lang="en-US" sz="800" u="none" strike="noStrike">
                          <a:effectLst/>
                        </a:rPr>
                        <a:t>67.703</a:t>
                      </a:r>
                      <a:endParaRPr lang="en-US" sz="800" b="0" i="0" u="none" strike="noStrike">
                        <a:solidFill>
                          <a:srgbClr val="000000"/>
                        </a:solidFill>
                        <a:effectLst/>
                        <a:latin typeface="Calibri" panose="020F0502020204030204" pitchFamily="34" charset="0"/>
                      </a:endParaRPr>
                    </a:p>
                  </a:txBody>
                  <a:tcPr marL="6072" marR="6072" marT="6072" marB="0" anchor="b"/>
                </a:tc>
                <a:extLst>
                  <a:ext uri="{0D108BD9-81ED-4DB2-BD59-A6C34878D82A}">
                    <a16:rowId xmlns:a16="http://schemas.microsoft.com/office/drawing/2014/main" val="3614035988"/>
                  </a:ext>
                </a:extLst>
              </a:tr>
              <a:tr h="179976">
                <a:tc>
                  <a:txBody>
                    <a:bodyPr/>
                    <a:lstStyle/>
                    <a:p>
                      <a:pPr algn="ctr" fontAlgn="b"/>
                      <a:r>
                        <a:rPr lang="en-US" sz="800" u="none" strike="noStrike">
                          <a:effectLst/>
                        </a:rPr>
                        <a:t>16</a:t>
                      </a:r>
                      <a:endParaRPr lang="en-US" sz="800" b="0" i="0" u="none" strike="noStrike">
                        <a:solidFill>
                          <a:srgbClr val="000000"/>
                        </a:solidFill>
                        <a:effectLst/>
                        <a:latin typeface="Calibri" panose="020F0502020204030204" pitchFamily="34" charset="0"/>
                      </a:endParaRPr>
                    </a:p>
                  </a:txBody>
                  <a:tcPr marL="6072" marR="6072" marT="6072" marB="0" anchor="b"/>
                </a:tc>
                <a:tc>
                  <a:txBody>
                    <a:bodyPr/>
                    <a:lstStyle/>
                    <a:p>
                      <a:pPr algn="ctr" fontAlgn="b"/>
                      <a:r>
                        <a:rPr lang="en-US" sz="800" u="none" strike="noStrike">
                          <a:effectLst/>
                        </a:rPr>
                        <a:t>RIS</a:t>
                      </a:r>
                      <a:endParaRPr lang="en-US" sz="800" b="0" i="0" u="none" strike="noStrike">
                        <a:solidFill>
                          <a:srgbClr val="000000"/>
                        </a:solidFill>
                        <a:effectLst/>
                        <a:latin typeface="Calibri" panose="020F0502020204030204" pitchFamily="34" charset="0"/>
                      </a:endParaRPr>
                    </a:p>
                  </a:txBody>
                  <a:tcPr marL="6072" marR="6072" marT="6072" marB="0" anchor="b"/>
                </a:tc>
                <a:tc>
                  <a:txBody>
                    <a:bodyPr/>
                    <a:lstStyle/>
                    <a:p>
                      <a:pPr algn="ctr" fontAlgn="b"/>
                      <a:r>
                        <a:rPr lang="en-US" sz="800" u="none" strike="noStrike">
                          <a:effectLst/>
                        </a:rPr>
                        <a:t>world</a:t>
                      </a:r>
                      <a:endParaRPr lang="en-US" sz="800" b="0" i="0" u="none" strike="noStrike">
                        <a:solidFill>
                          <a:srgbClr val="000000"/>
                        </a:solidFill>
                        <a:effectLst/>
                        <a:latin typeface="Calibri" panose="020F0502020204030204" pitchFamily="34" charset="0"/>
                      </a:endParaRPr>
                    </a:p>
                  </a:txBody>
                  <a:tcPr marL="6072" marR="6072" marT="6072" marB="0" anchor="b"/>
                </a:tc>
                <a:tc>
                  <a:txBody>
                    <a:bodyPr/>
                    <a:lstStyle/>
                    <a:p>
                      <a:pPr algn="ctr" fontAlgn="b"/>
                      <a:r>
                        <a:rPr lang="en-US" sz="800" u="none" strike="noStrike">
                          <a:effectLst/>
                        </a:rPr>
                        <a:t>U_5_Deaths</a:t>
                      </a:r>
                      <a:endParaRPr lang="en-US" sz="800" b="0" i="0" u="none" strike="noStrike">
                        <a:solidFill>
                          <a:srgbClr val="000000"/>
                        </a:solidFill>
                        <a:effectLst/>
                        <a:latin typeface="Calibri" panose="020F0502020204030204" pitchFamily="34" charset="0"/>
                      </a:endParaRPr>
                    </a:p>
                  </a:txBody>
                  <a:tcPr marL="6072" marR="6072" marT="6072" marB="0" anchor="b"/>
                </a:tc>
                <a:tc>
                  <a:txBody>
                    <a:bodyPr/>
                    <a:lstStyle/>
                    <a:p>
                      <a:pPr algn="ctr" fontAlgn="b"/>
                      <a:r>
                        <a:rPr lang="en-US" sz="800" u="none" strike="noStrike">
                          <a:effectLst/>
                        </a:rPr>
                        <a:t>0.37</a:t>
                      </a:r>
                      <a:endParaRPr lang="en-US" sz="800" b="0" i="0" u="none" strike="noStrike">
                        <a:solidFill>
                          <a:srgbClr val="000000"/>
                        </a:solidFill>
                        <a:effectLst/>
                        <a:latin typeface="Calibri" panose="020F0502020204030204" pitchFamily="34" charset="0"/>
                      </a:endParaRPr>
                    </a:p>
                  </a:txBody>
                  <a:tcPr marL="6072" marR="6072" marT="6072" marB="0" anchor="b"/>
                </a:tc>
                <a:tc>
                  <a:txBody>
                    <a:bodyPr/>
                    <a:lstStyle/>
                    <a:p>
                      <a:pPr algn="ctr" fontAlgn="b"/>
                      <a:r>
                        <a:rPr lang="en-US" sz="800" u="none" strike="noStrike">
                          <a:effectLst/>
                        </a:rPr>
                        <a:t>1.606</a:t>
                      </a:r>
                      <a:endParaRPr lang="en-US" sz="800" b="0" i="0" u="none" strike="noStrike">
                        <a:solidFill>
                          <a:srgbClr val="000000"/>
                        </a:solidFill>
                        <a:effectLst/>
                        <a:latin typeface="Calibri" panose="020F0502020204030204" pitchFamily="34" charset="0"/>
                      </a:endParaRPr>
                    </a:p>
                  </a:txBody>
                  <a:tcPr marL="6072" marR="6072" marT="6072" marB="0" anchor="b"/>
                </a:tc>
                <a:tc>
                  <a:txBody>
                    <a:bodyPr/>
                    <a:lstStyle/>
                    <a:p>
                      <a:pPr algn="ctr" fontAlgn="b"/>
                      <a:r>
                        <a:rPr lang="en-US" sz="800" u="none" strike="noStrike">
                          <a:effectLst/>
                        </a:rPr>
                        <a:t>0.896</a:t>
                      </a:r>
                      <a:endParaRPr lang="en-US" sz="800" b="0" i="0" u="none" strike="noStrike">
                        <a:solidFill>
                          <a:srgbClr val="000000"/>
                        </a:solidFill>
                        <a:effectLst/>
                        <a:latin typeface="Calibri" panose="020F0502020204030204" pitchFamily="34" charset="0"/>
                      </a:endParaRPr>
                    </a:p>
                  </a:txBody>
                  <a:tcPr marL="6072" marR="6072" marT="6072" marB="0" anchor="b"/>
                </a:tc>
                <a:tc>
                  <a:txBody>
                    <a:bodyPr/>
                    <a:lstStyle/>
                    <a:p>
                      <a:pPr algn="ctr" fontAlgn="b"/>
                      <a:r>
                        <a:rPr lang="en-US" sz="800" u="none" strike="noStrike">
                          <a:effectLst/>
                        </a:rPr>
                        <a:t>-4740</a:t>
                      </a:r>
                      <a:endParaRPr lang="en-US" sz="800" b="0" i="0" u="none" strike="noStrike">
                        <a:solidFill>
                          <a:srgbClr val="000000"/>
                        </a:solidFill>
                        <a:effectLst/>
                        <a:latin typeface="Calibri" panose="020F0502020204030204" pitchFamily="34" charset="0"/>
                      </a:endParaRPr>
                    </a:p>
                  </a:txBody>
                  <a:tcPr marL="6072" marR="6072" marT="6072" marB="0" anchor="b"/>
                </a:tc>
                <a:tc>
                  <a:txBody>
                    <a:bodyPr/>
                    <a:lstStyle/>
                    <a:p>
                      <a:pPr algn="ctr" fontAlgn="b"/>
                      <a:r>
                        <a:rPr lang="en-US" sz="800" u="none" strike="noStrike">
                          <a:effectLst/>
                        </a:rPr>
                        <a:t>43.4</a:t>
                      </a:r>
                      <a:endParaRPr lang="en-US" sz="800" b="0" i="0" u="none" strike="noStrike">
                        <a:solidFill>
                          <a:srgbClr val="000000"/>
                        </a:solidFill>
                        <a:effectLst/>
                        <a:latin typeface="Calibri" panose="020F0502020204030204" pitchFamily="34" charset="0"/>
                      </a:endParaRPr>
                    </a:p>
                  </a:txBody>
                  <a:tcPr marL="6072" marR="6072" marT="6072" marB="0" anchor="b"/>
                </a:tc>
                <a:tc>
                  <a:txBody>
                    <a:bodyPr/>
                    <a:lstStyle/>
                    <a:p>
                      <a:pPr algn="ctr" fontAlgn="b"/>
                      <a:r>
                        <a:rPr lang="en-US" sz="800" u="none" strike="noStrike">
                          <a:effectLst/>
                        </a:rPr>
                        <a:t>82.9</a:t>
                      </a:r>
                      <a:endParaRPr lang="en-US" sz="800" b="0" i="0" u="none" strike="noStrike">
                        <a:solidFill>
                          <a:srgbClr val="000000"/>
                        </a:solidFill>
                        <a:effectLst/>
                        <a:latin typeface="Calibri" panose="020F0502020204030204" pitchFamily="34" charset="0"/>
                      </a:endParaRPr>
                    </a:p>
                  </a:txBody>
                  <a:tcPr marL="6072" marR="6072" marT="6072" marB="0" anchor="b"/>
                </a:tc>
                <a:tc>
                  <a:txBody>
                    <a:bodyPr/>
                    <a:lstStyle/>
                    <a:p>
                      <a:pPr algn="ctr" fontAlgn="b"/>
                      <a:r>
                        <a:rPr lang="en-US" sz="800" u="none" strike="noStrike">
                          <a:effectLst/>
                        </a:rPr>
                        <a:t>70.7</a:t>
                      </a:r>
                      <a:endParaRPr lang="en-US" sz="800" b="0" i="0" u="none" strike="noStrike">
                        <a:solidFill>
                          <a:srgbClr val="000000"/>
                        </a:solidFill>
                        <a:effectLst/>
                        <a:latin typeface="Calibri" panose="020F0502020204030204" pitchFamily="34" charset="0"/>
                      </a:endParaRPr>
                    </a:p>
                  </a:txBody>
                  <a:tcPr marL="6072" marR="6072" marT="6072" marB="0" anchor="b"/>
                </a:tc>
                <a:tc>
                  <a:txBody>
                    <a:bodyPr/>
                    <a:lstStyle/>
                    <a:p>
                      <a:pPr algn="ctr" fontAlgn="b"/>
                      <a:r>
                        <a:rPr lang="en-US" sz="800" u="none" strike="noStrike">
                          <a:effectLst/>
                        </a:rPr>
                        <a:t>8.257</a:t>
                      </a:r>
                      <a:endParaRPr lang="en-US" sz="800" b="0" i="0" u="none" strike="noStrike">
                        <a:solidFill>
                          <a:srgbClr val="000000"/>
                        </a:solidFill>
                        <a:effectLst/>
                        <a:latin typeface="Calibri" panose="020F0502020204030204" pitchFamily="34" charset="0"/>
                      </a:endParaRPr>
                    </a:p>
                  </a:txBody>
                  <a:tcPr marL="6072" marR="6072" marT="6072" marB="0" anchor="b"/>
                </a:tc>
                <a:tc>
                  <a:txBody>
                    <a:bodyPr/>
                    <a:lstStyle/>
                    <a:p>
                      <a:pPr algn="ctr" fontAlgn="b"/>
                      <a:r>
                        <a:rPr lang="en-US" sz="800" u="none" strike="noStrike">
                          <a:effectLst/>
                        </a:rPr>
                        <a:t>68.178</a:t>
                      </a:r>
                      <a:endParaRPr lang="en-US" sz="800" b="0" i="0" u="none" strike="noStrike">
                        <a:solidFill>
                          <a:srgbClr val="000000"/>
                        </a:solidFill>
                        <a:effectLst/>
                        <a:latin typeface="Calibri" panose="020F0502020204030204" pitchFamily="34" charset="0"/>
                      </a:endParaRPr>
                    </a:p>
                  </a:txBody>
                  <a:tcPr marL="6072" marR="6072" marT="6072" marB="0" anchor="b"/>
                </a:tc>
                <a:extLst>
                  <a:ext uri="{0D108BD9-81ED-4DB2-BD59-A6C34878D82A}">
                    <a16:rowId xmlns:a16="http://schemas.microsoft.com/office/drawing/2014/main" val="2628746589"/>
                  </a:ext>
                </a:extLst>
              </a:tr>
              <a:tr h="179976">
                <a:tc>
                  <a:txBody>
                    <a:bodyPr/>
                    <a:lstStyle/>
                    <a:p>
                      <a:pPr algn="ctr" fontAlgn="b"/>
                      <a:r>
                        <a:rPr lang="en-US" sz="800" u="none" strike="noStrike">
                          <a:effectLst/>
                        </a:rPr>
                        <a:t>17</a:t>
                      </a:r>
                      <a:endParaRPr lang="en-US" sz="800" b="0" i="0" u="none" strike="noStrike">
                        <a:solidFill>
                          <a:srgbClr val="000000"/>
                        </a:solidFill>
                        <a:effectLst/>
                        <a:latin typeface="Calibri" panose="020F0502020204030204" pitchFamily="34" charset="0"/>
                      </a:endParaRPr>
                    </a:p>
                  </a:txBody>
                  <a:tcPr marL="6072" marR="6072" marT="6072" marB="0" anchor="b"/>
                </a:tc>
                <a:tc>
                  <a:txBody>
                    <a:bodyPr/>
                    <a:lstStyle/>
                    <a:p>
                      <a:pPr algn="ctr" fontAlgn="b"/>
                      <a:r>
                        <a:rPr lang="en-US" sz="800" u="none" strike="noStrike">
                          <a:effectLst/>
                        </a:rPr>
                        <a:t>RIS</a:t>
                      </a:r>
                      <a:endParaRPr lang="en-US" sz="800" b="0" i="0" u="none" strike="noStrike">
                        <a:solidFill>
                          <a:srgbClr val="000000"/>
                        </a:solidFill>
                        <a:effectLst/>
                        <a:latin typeface="Calibri" panose="020F0502020204030204" pitchFamily="34" charset="0"/>
                      </a:endParaRPr>
                    </a:p>
                  </a:txBody>
                  <a:tcPr marL="6072" marR="6072" marT="6072" marB="0" anchor="b"/>
                </a:tc>
                <a:tc>
                  <a:txBody>
                    <a:bodyPr/>
                    <a:lstStyle/>
                    <a:p>
                      <a:pPr algn="ctr" fontAlgn="b"/>
                      <a:r>
                        <a:rPr lang="en-US" sz="800" u="none" strike="noStrike">
                          <a:effectLst/>
                        </a:rPr>
                        <a:t>Year</a:t>
                      </a:r>
                      <a:endParaRPr lang="en-US" sz="800" b="0" i="0" u="none" strike="noStrike">
                        <a:solidFill>
                          <a:srgbClr val="000000"/>
                        </a:solidFill>
                        <a:effectLst/>
                        <a:latin typeface="Calibri" panose="020F0502020204030204" pitchFamily="34" charset="0"/>
                      </a:endParaRPr>
                    </a:p>
                  </a:txBody>
                  <a:tcPr marL="6072" marR="6072" marT="6072" marB="0" anchor="b"/>
                </a:tc>
                <a:tc>
                  <a:txBody>
                    <a:bodyPr/>
                    <a:lstStyle/>
                    <a:p>
                      <a:pPr algn="ctr" fontAlgn="b"/>
                      <a:r>
                        <a:rPr lang="en-US" sz="800" u="none" strike="noStrike">
                          <a:effectLst/>
                        </a:rPr>
                        <a:t>U_5_Deaths</a:t>
                      </a:r>
                      <a:endParaRPr lang="en-US" sz="800" b="0" i="0" u="none" strike="noStrike">
                        <a:solidFill>
                          <a:srgbClr val="000000"/>
                        </a:solidFill>
                        <a:effectLst/>
                        <a:latin typeface="Calibri" panose="020F0502020204030204" pitchFamily="34" charset="0"/>
                      </a:endParaRPr>
                    </a:p>
                  </a:txBody>
                  <a:tcPr marL="6072" marR="6072" marT="6072" marB="0" anchor="b"/>
                </a:tc>
                <a:tc>
                  <a:txBody>
                    <a:bodyPr/>
                    <a:lstStyle/>
                    <a:p>
                      <a:pPr algn="ctr" fontAlgn="b"/>
                      <a:r>
                        <a:rPr lang="en-US" sz="800" u="none" strike="noStrike">
                          <a:effectLst/>
                        </a:rPr>
                        <a:t>0.28</a:t>
                      </a:r>
                      <a:endParaRPr lang="en-US" sz="800" b="0" i="0" u="none" strike="noStrike">
                        <a:solidFill>
                          <a:srgbClr val="000000"/>
                        </a:solidFill>
                        <a:effectLst/>
                        <a:latin typeface="Calibri" panose="020F0502020204030204" pitchFamily="34" charset="0"/>
                      </a:endParaRPr>
                    </a:p>
                  </a:txBody>
                  <a:tcPr marL="6072" marR="6072" marT="6072" marB="0" anchor="b"/>
                </a:tc>
                <a:tc>
                  <a:txBody>
                    <a:bodyPr/>
                    <a:lstStyle/>
                    <a:p>
                      <a:pPr algn="ctr" fontAlgn="b"/>
                      <a:r>
                        <a:rPr lang="en-US" sz="800" u="none" strike="noStrike">
                          <a:effectLst/>
                        </a:rPr>
                        <a:t>1.497</a:t>
                      </a:r>
                      <a:endParaRPr lang="en-US" sz="800" b="0" i="0" u="none" strike="noStrike">
                        <a:solidFill>
                          <a:srgbClr val="000000"/>
                        </a:solidFill>
                        <a:effectLst/>
                        <a:latin typeface="Calibri" panose="020F0502020204030204" pitchFamily="34" charset="0"/>
                      </a:endParaRPr>
                    </a:p>
                  </a:txBody>
                  <a:tcPr marL="6072" marR="6072" marT="6072" marB="0" anchor="b"/>
                </a:tc>
                <a:tc>
                  <a:txBody>
                    <a:bodyPr/>
                    <a:lstStyle/>
                    <a:p>
                      <a:pPr algn="ctr" fontAlgn="b"/>
                      <a:r>
                        <a:rPr lang="en-US" sz="800" u="none" strike="noStrike">
                          <a:effectLst/>
                        </a:rPr>
                        <a:t>0.944</a:t>
                      </a:r>
                      <a:endParaRPr lang="en-US" sz="800" b="0" i="0" u="none" strike="noStrike">
                        <a:solidFill>
                          <a:srgbClr val="000000"/>
                        </a:solidFill>
                        <a:effectLst/>
                        <a:latin typeface="Calibri" panose="020F0502020204030204" pitchFamily="34" charset="0"/>
                      </a:endParaRPr>
                    </a:p>
                  </a:txBody>
                  <a:tcPr marL="6072" marR="6072" marT="6072" marB="0" anchor="b"/>
                </a:tc>
                <a:tc>
                  <a:txBody>
                    <a:bodyPr/>
                    <a:lstStyle/>
                    <a:p>
                      <a:pPr algn="ctr" fontAlgn="b"/>
                      <a:r>
                        <a:rPr lang="en-US" sz="800" u="none" strike="noStrike">
                          <a:effectLst/>
                        </a:rPr>
                        <a:t>-4643.1</a:t>
                      </a:r>
                      <a:endParaRPr lang="en-US" sz="800" b="0" i="0" u="none" strike="noStrike">
                        <a:solidFill>
                          <a:srgbClr val="000000"/>
                        </a:solidFill>
                        <a:effectLst/>
                        <a:latin typeface="Calibri" panose="020F0502020204030204" pitchFamily="34" charset="0"/>
                      </a:endParaRPr>
                    </a:p>
                  </a:txBody>
                  <a:tcPr marL="6072" marR="6072" marT="6072" marB="0" anchor="b"/>
                </a:tc>
                <a:tc>
                  <a:txBody>
                    <a:bodyPr/>
                    <a:lstStyle/>
                    <a:p>
                      <a:pPr algn="ctr" fontAlgn="b"/>
                      <a:r>
                        <a:rPr lang="en-US" sz="800" u="none" strike="noStrike">
                          <a:effectLst/>
                        </a:rPr>
                        <a:t>42.6</a:t>
                      </a:r>
                      <a:endParaRPr lang="en-US" sz="800" b="0" i="0" u="none" strike="noStrike">
                        <a:solidFill>
                          <a:srgbClr val="000000"/>
                        </a:solidFill>
                        <a:effectLst/>
                        <a:latin typeface="Calibri" panose="020F0502020204030204" pitchFamily="34" charset="0"/>
                      </a:endParaRPr>
                    </a:p>
                  </a:txBody>
                  <a:tcPr marL="6072" marR="6072" marT="6072" marB="0" anchor="b"/>
                </a:tc>
                <a:tc>
                  <a:txBody>
                    <a:bodyPr/>
                    <a:lstStyle/>
                    <a:p>
                      <a:pPr algn="ctr" fontAlgn="b"/>
                      <a:r>
                        <a:rPr lang="en-US" sz="800" u="none" strike="noStrike">
                          <a:effectLst/>
                        </a:rPr>
                        <a:t>84.5</a:t>
                      </a:r>
                      <a:endParaRPr lang="en-US" sz="800" b="0" i="0" u="none" strike="noStrike">
                        <a:solidFill>
                          <a:srgbClr val="000000"/>
                        </a:solidFill>
                        <a:effectLst/>
                        <a:latin typeface="Calibri" panose="020F0502020204030204" pitchFamily="34" charset="0"/>
                      </a:endParaRPr>
                    </a:p>
                  </a:txBody>
                  <a:tcPr marL="6072" marR="6072" marT="6072" marB="0" anchor="b"/>
                </a:tc>
                <a:tc>
                  <a:txBody>
                    <a:bodyPr/>
                    <a:lstStyle/>
                    <a:p>
                      <a:pPr algn="ctr" fontAlgn="b"/>
                      <a:r>
                        <a:rPr lang="en-US" sz="800" u="none" strike="noStrike">
                          <a:effectLst/>
                        </a:rPr>
                        <a:t>70.7</a:t>
                      </a:r>
                      <a:endParaRPr lang="en-US" sz="800" b="0" i="0" u="none" strike="noStrike">
                        <a:solidFill>
                          <a:srgbClr val="000000"/>
                        </a:solidFill>
                        <a:effectLst/>
                        <a:latin typeface="Calibri" panose="020F0502020204030204" pitchFamily="34" charset="0"/>
                      </a:endParaRPr>
                    </a:p>
                  </a:txBody>
                  <a:tcPr marL="6072" marR="6072" marT="6072" marB="0" anchor="b"/>
                </a:tc>
                <a:tc>
                  <a:txBody>
                    <a:bodyPr/>
                    <a:lstStyle/>
                    <a:p>
                      <a:pPr algn="ctr" fontAlgn="b"/>
                      <a:r>
                        <a:rPr lang="en-US" sz="800" u="none" strike="noStrike">
                          <a:effectLst/>
                        </a:rPr>
                        <a:t>8.281</a:t>
                      </a:r>
                      <a:endParaRPr lang="en-US" sz="800" b="0" i="0" u="none" strike="noStrike">
                        <a:solidFill>
                          <a:srgbClr val="000000"/>
                        </a:solidFill>
                        <a:effectLst/>
                        <a:latin typeface="Calibri" panose="020F0502020204030204" pitchFamily="34" charset="0"/>
                      </a:endParaRPr>
                    </a:p>
                  </a:txBody>
                  <a:tcPr marL="6072" marR="6072" marT="6072" marB="0" anchor="b"/>
                </a:tc>
                <a:tc>
                  <a:txBody>
                    <a:bodyPr/>
                    <a:lstStyle/>
                    <a:p>
                      <a:pPr algn="ctr" fontAlgn="b"/>
                      <a:r>
                        <a:rPr lang="en-US" sz="800" u="none" strike="noStrike" dirty="0">
                          <a:effectLst/>
                        </a:rPr>
                        <a:t>68.582</a:t>
                      </a:r>
                      <a:endParaRPr lang="en-US" sz="800" b="0" i="0" u="none" strike="noStrike" dirty="0">
                        <a:solidFill>
                          <a:srgbClr val="000000"/>
                        </a:solidFill>
                        <a:effectLst/>
                        <a:latin typeface="Calibri" panose="020F0502020204030204" pitchFamily="34" charset="0"/>
                      </a:endParaRPr>
                    </a:p>
                  </a:txBody>
                  <a:tcPr marL="6072" marR="6072" marT="6072" marB="0" anchor="b"/>
                </a:tc>
                <a:extLst>
                  <a:ext uri="{0D108BD9-81ED-4DB2-BD59-A6C34878D82A}">
                    <a16:rowId xmlns:a16="http://schemas.microsoft.com/office/drawing/2014/main" val="3686542870"/>
                  </a:ext>
                </a:extLst>
              </a:tr>
            </a:tbl>
          </a:graphicData>
        </a:graphic>
      </p:graphicFrame>
    </p:spTree>
    <p:extLst>
      <p:ext uri="{BB962C8B-B14F-4D97-AF65-F5344CB8AC3E}">
        <p14:creationId xmlns:p14="http://schemas.microsoft.com/office/powerpoint/2010/main" val="41695311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2">
            <a:lumMod val="60000"/>
            <a:lumOff val="4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ACCBA5-482B-CE4D-99D1-C085F3442CF2}"/>
              </a:ext>
            </a:extLst>
          </p:cNvPr>
          <p:cNvSpPr>
            <a:spLocks noGrp="1"/>
          </p:cNvSpPr>
          <p:nvPr>
            <p:ph type="title"/>
          </p:nvPr>
        </p:nvSpPr>
        <p:spPr/>
        <p:txBody>
          <a:bodyPr/>
          <a:lstStyle/>
          <a:p>
            <a:r>
              <a:rPr lang="en-US" dirty="0"/>
              <a:t>Data set</a:t>
            </a:r>
          </a:p>
        </p:txBody>
      </p:sp>
    </p:spTree>
    <p:extLst>
      <p:ext uri="{BB962C8B-B14F-4D97-AF65-F5344CB8AC3E}">
        <p14:creationId xmlns:p14="http://schemas.microsoft.com/office/powerpoint/2010/main" val="396768721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accent2">
            <a:lumMod val="60000"/>
            <a:lumOff val="4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D4B31-F0C3-1443-8BEA-34AC05085CE6}"/>
              </a:ext>
            </a:extLst>
          </p:cNvPr>
          <p:cNvSpPr>
            <a:spLocks noGrp="1"/>
          </p:cNvSpPr>
          <p:nvPr>
            <p:ph type="title"/>
          </p:nvPr>
        </p:nvSpPr>
        <p:spPr>
          <a:xfrm>
            <a:off x="4074668" y="0"/>
            <a:ext cx="4068064" cy="457708"/>
          </a:xfrm>
        </p:spPr>
        <p:txBody>
          <a:bodyPr>
            <a:normAutofit fontScale="90000"/>
          </a:bodyPr>
          <a:lstStyle/>
          <a:p>
            <a:r>
              <a:rPr lang="en-US" dirty="0"/>
              <a:t>Model results</a:t>
            </a:r>
          </a:p>
        </p:txBody>
      </p:sp>
      <p:pic>
        <p:nvPicPr>
          <p:cNvPr id="13" name="Picture 12">
            <a:extLst>
              <a:ext uri="{FF2B5EF4-FFF2-40B4-BE49-F238E27FC236}">
                <a16:creationId xmlns:a16="http://schemas.microsoft.com/office/drawing/2014/main" id="{EF91D13F-6897-394D-9D02-4EE15A458FAE}"/>
              </a:ext>
            </a:extLst>
          </p:cNvPr>
          <p:cNvPicPr>
            <a:picLocks noChangeAspect="1"/>
          </p:cNvPicPr>
          <p:nvPr/>
        </p:nvPicPr>
        <p:blipFill>
          <a:blip r:embed="rId2"/>
          <a:stretch>
            <a:fillRect/>
          </a:stretch>
        </p:blipFill>
        <p:spPr>
          <a:xfrm>
            <a:off x="6096000" y="856174"/>
            <a:ext cx="5042641" cy="4007925"/>
          </a:xfrm>
          <a:prstGeom prst="rect">
            <a:avLst/>
          </a:prstGeom>
        </p:spPr>
      </p:pic>
      <p:pic>
        <p:nvPicPr>
          <p:cNvPr id="19" name="Picture 18">
            <a:extLst>
              <a:ext uri="{FF2B5EF4-FFF2-40B4-BE49-F238E27FC236}">
                <a16:creationId xmlns:a16="http://schemas.microsoft.com/office/drawing/2014/main" id="{556C7279-0893-7D49-995A-8CC82C741EBA}"/>
              </a:ext>
            </a:extLst>
          </p:cNvPr>
          <p:cNvPicPr>
            <a:picLocks noChangeAspect="1"/>
          </p:cNvPicPr>
          <p:nvPr/>
        </p:nvPicPr>
        <p:blipFill>
          <a:blip r:embed="rId3"/>
          <a:stretch>
            <a:fillRect/>
          </a:stretch>
        </p:blipFill>
        <p:spPr>
          <a:xfrm>
            <a:off x="443759" y="856174"/>
            <a:ext cx="4977169" cy="4007925"/>
          </a:xfrm>
          <a:prstGeom prst="rect">
            <a:avLst/>
          </a:prstGeom>
        </p:spPr>
      </p:pic>
    </p:spTree>
    <p:extLst>
      <p:ext uri="{BB962C8B-B14F-4D97-AF65-F5344CB8AC3E}">
        <p14:creationId xmlns:p14="http://schemas.microsoft.com/office/powerpoint/2010/main" val="370332266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accent2">
            <a:lumMod val="60000"/>
            <a:lumOff val="4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D4B31-F0C3-1443-8BEA-34AC05085CE6}"/>
              </a:ext>
            </a:extLst>
          </p:cNvPr>
          <p:cNvSpPr>
            <a:spLocks noGrp="1"/>
          </p:cNvSpPr>
          <p:nvPr>
            <p:ph type="title"/>
          </p:nvPr>
        </p:nvSpPr>
        <p:spPr>
          <a:xfrm>
            <a:off x="4074668" y="0"/>
            <a:ext cx="4068064" cy="356941"/>
          </a:xfrm>
        </p:spPr>
        <p:txBody>
          <a:bodyPr>
            <a:normAutofit fontScale="90000"/>
          </a:bodyPr>
          <a:lstStyle/>
          <a:p>
            <a:r>
              <a:rPr lang="en-US" dirty="0"/>
              <a:t>Model results</a:t>
            </a:r>
          </a:p>
        </p:txBody>
      </p:sp>
      <p:pic>
        <p:nvPicPr>
          <p:cNvPr id="17" name="Content Placeholder 16">
            <a:extLst>
              <a:ext uri="{FF2B5EF4-FFF2-40B4-BE49-F238E27FC236}">
                <a16:creationId xmlns:a16="http://schemas.microsoft.com/office/drawing/2014/main" id="{0FFD4D24-EAC9-0A4E-900D-DC6C208133C9}"/>
              </a:ext>
            </a:extLst>
          </p:cNvPr>
          <p:cNvPicPr>
            <a:picLocks noGrp="1" noChangeAspect="1"/>
          </p:cNvPicPr>
          <p:nvPr>
            <p:ph idx="1"/>
          </p:nvPr>
        </p:nvPicPr>
        <p:blipFill>
          <a:blip r:embed="rId2"/>
          <a:stretch>
            <a:fillRect/>
          </a:stretch>
        </p:blipFill>
        <p:spPr>
          <a:xfrm>
            <a:off x="1042205" y="798584"/>
            <a:ext cx="3469678" cy="2794000"/>
          </a:xfrm>
        </p:spPr>
      </p:pic>
      <p:pic>
        <p:nvPicPr>
          <p:cNvPr id="21" name="Picture 20">
            <a:extLst>
              <a:ext uri="{FF2B5EF4-FFF2-40B4-BE49-F238E27FC236}">
                <a16:creationId xmlns:a16="http://schemas.microsoft.com/office/drawing/2014/main" id="{AEF3811D-9F12-E643-8D8E-C72BDD134362}"/>
              </a:ext>
            </a:extLst>
          </p:cNvPr>
          <p:cNvPicPr>
            <a:picLocks noChangeAspect="1"/>
          </p:cNvPicPr>
          <p:nvPr/>
        </p:nvPicPr>
        <p:blipFill>
          <a:blip r:embed="rId3"/>
          <a:stretch>
            <a:fillRect/>
          </a:stretch>
        </p:blipFill>
        <p:spPr>
          <a:xfrm>
            <a:off x="6794500" y="3721100"/>
            <a:ext cx="3484579" cy="2798064"/>
          </a:xfrm>
          <a:prstGeom prst="rect">
            <a:avLst/>
          </a:prstGeom>
        </p:spPr>
      </p:pic>
      <p:pic>
        <p:nvPicPr>
          <p:cNvPr id="4" name="Picture 3">
            <a:extLst>
              <a:ext uri="{FF2B5EF4-FFF2-40B4-BE49-F238E27FC236}">
                <a16:creationId xmlns:a16="http://schemas.microsoft.com/office/drawing/2014/main" id="{4CA67534-13CE-AA4F-9158-7EE52A82F58A}"/>
              </a:ext>
            </a:extLst>
          </p:cNvPr>
          <p:cNvPicPr>
            <a:picLocks noChangeAspect="1"/>
          </p:cNvPicPr>
          <p:nvPr/>
        </p:nvPicPr>
        <p:blipFill>
          <a:blip r:embed="rId4"/>
          <a:stretch>
            <a:fillRect/>
          </a:stretch>
        </p:blipFill>
        <p:spPr>
          <a:xfrm>
            <a:off x="6794500" y="794520"/>
            <a:ext cx="3484840" cy="2798064"/>
          </a:xfrm>
          <a:prstGeom prst="rect">
            <a:avLst/>
          </a:prstGeom>
        </p:spPr>
      </p:pic>
      <p:pic>
        <p:nvPicPr>
          <p:cNvPr id="8" name="Picture 7">
            <a:extLst>
              <a:ext uri="{FF2B5EF4-FFF2-40B4-BE49-F238E27FC236}">
                <a16:creationId xmlns:a16="http://schemas.microsoft.com/office/drawing/2014/main" id="{7DC2CC12-D8CB-E64C-83D4-E2F190E2F987}"/>
              </a:ext>
            </a:extLst>
          </p:cNvPr>
          <p:cNvPicPr>
            <a:picLocks noChangeAspect="1"/>
          </p:cNvPicPr>
          <p:nvPr/>
        </p:nvPicPr>
        <p:blipFill>
          <a:blip r:embed="rId5"/>
          <a:stretch>
            <a:fillRect/>
          </a:stretch>
        </p:blipFill>
        <p:spPr>
          <a:xfrm>
            <a:off x="1032225" y="3733475"/>
            <a:ext cx="3403810" cy="2743200"/>
          </a:xfrm>
          <a:prstGeom prst="rect">
            <a:avLst/>
          </a:prstGeom>
        </p:spPr>
      </p:pic>
      <p:sp>
        <p:nvSpPr>
          <p:cNvPr id="9" name="TextBox 8">
            <a:extLst>
              <a:ext uri="{FF2B5EF4-FFF2-40B4-BE49-F238E27FC236}">
                <a16:creationId xmlns:a16="http://schemas.microsoft.com/office/drawing/2014/main" id="{690DA80E-0280-FD48-BD68-82DAAD5D9078}"/>
              </a:ext>
            </a:extLst>
          </p:cNvPr>
          <p:cNvSpPr txBox="1"/>
          <p:nvPr/>
        </p:nvSpPr>
        <p:spPr>
          <a:xfrm>
            <a:off x="1584780" y="356941"/>
            <a:ext cx="2298700" cy="369332"/>
          </a:xfrm>
          <a:prstGeom prst="rect">
            <a:avLst/>
          </a:prstGeom>
          <a:noFill/>
          <a:ln>
            <a:solidFill>
              <a:schemeClr val="tx1"/>
            </a:solidFill>
          </a:ln>
        </p:spPr>
        <p:txBody>
          <a:bodyPr wrap="square" rtlCol="0">
            <a:spAutoFit/>
          </a:bodyPr>
          <a:lstStyle/>
          <a:p>
            <a:pPr algn="ctr"/>
            <a:r>
              <a:rPr lang="en-US" dirty="0"/>
              <a:t>Between Variance</a:t>
            </a:r>
          </a:p>
        </p:txBody>
      </p:sp>
      <p:sp>
        <p:nvSpPr>
          <p:cNvPr id="14" name="TextBox 13">
            <a:extLst>
              <a:ext uri="{FF2B5EF4-FFF2-40B4-BE49-F238E27FC236}">
                <a16:creationId xmlns:a16="http://schemas.microsoft.com/office/drawing/2014/main" id="{97D9FF39-FF52-FF4C-A308-D5851319C041}"/>
              </a:ext>
            </a:extLst>
          </p:cNvPr>
          <p:cNvSpPr txBox="1"/>
          <p:nvPr/>
        </p:nvSpPr>
        <p:spPr>
          <a:xfrm>
            <a:off x="7477580" y="391064"/>
            <a:ext cx="2298700" cy="369332"/>
          </a:xfrm>
          <a:prstGeom prst="rect">
            <a:avLst/>
          </a:prstGeom>
          <a:noFill/>
          <a:ln>
            <a:solidFill>
              <a:schemeClr val="tx1"/>
            </a:solidFill>
          </a:ln>
        </p:spPr>
        <p:txBody>
          <a:bodyPr wrap="square" rtlCol="0">
            <a:spAutoFit/>
          </a:bodyPr>
          <a:lstStyle/>
          <a:p>
            <a:pPr algn="ctr"/>
            <a:r>
              <a:rPr lang="en-US" dirty="0"/>
              <a:t>Residual</a:t>
            </a:r>
          </a:p>
        </p:txBody>
      </p:sp>
    </p:spTree>
    <p:extLst>
      <p:ext uri="{BB962C8B-B14F-4D97-AF65-F5344CB8AC3E}">
        <p14:creationId xmlns:p14="http://schemas.microsoft.com/office/powerpoint/2010/main" val="45480724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accent2">
            <a:lumMod val="60000"/>
            <a:lumOff val="4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D4B31-F0C3-1443-8BEA-34AC05085CE6}"/>
              </a:ext>
            </a:extLst>
          </p:cNvPr>
          <p:cNvSpPr>
            <a:spLocks noGrp="1"/>
          </p:cNvSpPr>
          <p:nvPr>
            <p:ph type="title"/>
          </p:nvPr>
        </p:nvSpPr>
        <p:spPr>
          <a:xfrm>
            <a:off x="4061968" y="101092"/>
            <a:ext cx="4068064" cy="457708"/>
          </a:xfrm>
        </p:spPr>
        <p:txBody>
          <a:bodyPr>
            <a:normAutofit fontScale="90000"/>
          </a:bodyPr>
          <a:lstStyle/>
          <a:p>
            <a:r>
              <a:rPr lang="en-US" dirty="0"/>
              <a:t>findings</a:t>
            </a:r>
          </a:p>
        </p:txBody>
      </p:sp>
      <p:pic>
        <p:nvPicPr>
          <p:cNvPr id="4" name="Content Placeholder 3">
            <a:extLst>
              <a:ext uri="{FF2B5EF4-FFF2-40B4-BE49-F238E27FC236}">
                <a16:creationId xmlns:a16="http://schemas.microsoft.com/office/drawing/2014/main" id="{F6D78BA6-1D71-A34F-90FD-B1BB6593F23F}"/>
              </a:ext>
            </a:extLst>
          </p:cNvPr>
          <p:cNvPicPr>
            <a:picLocks noGrp="1" noChangeAspect="1"/>
          </p:cNvPicPr>
          <p:nvPr>
            <p:ph idx="1"/>
          </p:nvPr>
        </p:nvPicPr>
        <p:blipFill>
          <a:blip r:embed="rId2"/>
          <a:stretch>
            <a:fillRect/>
          </a:stretch>
        </p:blipFill>
        <p:spPr>
          <a:xfrm>
            <a:off x="465835" y="798512"/>
            <a:ext cx="4549790" cy="4483100"/>
          </a:xfrm>
        </p:spPr>
      </p:pic>
      <p:pic>
        <p:nvPicPr>
          <p:cNvPr id="5" name="Picture 4">
            <a:extLst>
              <a:ext uri="{FF2B5EF4-FFF2-40B4-BE49-F238E27FC236}">
                <a16:creationId xmlns:a16="http://schemas.microsoft.com/office/drawing/2014/main" id="{6417DBBB-FE19-9E46-9065-902294BD7AA6}"/>
              </a:ext>
            </a:extLst>
          </p:cNvPr>
          <p:cNvPicPr>
            <a:picLocks noChangeAspect="1"/>
          </p:cNvPicPr>
          <p:nvPr/>
        </p:nvPicPr>
        <p:blipFill>
          <a:blip r:embed="rId3"/>
          <a:stretch>
            <a:fillRect/>
          </a:stretch>
        </p:blipFill>
        <p:spPr>
          <a:xfrm>
            <a:off x="6857790" y="798512"/>
            <a:ext cx="4547213" cy="4480560"/>
          </a:xfrm>
          <a:prstGeom prst="rect">
            <a:avLst/>
          </a:prstGeom>
        </p:spPr>
      </p:pic>
      <p:graphicFrame>
        <p:nvGraphicFramePr>
          <p:cNvPr id="8" name="Table 7">
            <a:extLst>
              <a:ext uri="{FF2B5EF4-FFF2-40B4-BE49-F238E27FC236}">
                <a16:creationId xmlns:a16="http://schemas.microsoft.com/office/drawing/2014/main" id="{AB915B2E-25D5-454B-8CCC-AF7E15CFBA35}"/>
              </a:ext>
            </a:extLst>
          </p:cNvPr>
          <p:cNvGraphicFramePr>
            <a:graphicFrameLocks noGrp="1"/>
          </p:cNvGraphicFramePr>
          <p:nvPr>
            <p:extLst>
              <p:ext uri="{D42A27DB-BD31-4B8C-83A1-F6EECF244321}">
                <p14:modId xmlns:p14="http://schemas.microsoft.com/office/powerpoint/2010/main" val="3071212101"/>
              </p:ext>
            </p:extLst>
          </p:nvPr>
        </p:nvGraphicFramePr>
        <p:xfrm>
          <a:off x="2247899" y="5731510"/>
          <a:ext cx="7696201" cy="850900"/>
        </p:xfrm>
        <a:graphic>
          <a:graphicData uri="http://schemas.openxmlformats.org/drawingml/2006/table">
            <a:tbl>
              <a:tblPr>
                <a:tableStyleId>{5C22544A-7EE6-4342-B048-85BDC9FD1C3A}</a:tableStyleId>
              </a:tblPr>
              <a:tblGrid>
                <a:gridCol w="1254196">
                  <a:extLst>
                    <a:ext uri="{9D8B030D-6E8A-4147-A177-3AD203B41FA5}">
                      <a16:colId xmlns:a16="http://schemas.microsoft.com/office/drawing/2014/main" val="667625693"/>
                    </a:ext>
                  </a:extLst>
                </a:gridCol>
                <a:gridCol w="826629">
                  <a:extLst>
                    <a:ext uri="{9D8B030D-6E8A-4147-A177-3AD203B41FA5}">
                      <a16:colId xmlns:a16="http://schemas.microsoft.com/office/drawing/2014/main" val="1932664878"/>
                    </a:ext>
                  </a:extLst>
                </a:gridCol>
                <a:gridCol w="826629">
                  <a:extLst>
                    <a:ext uri="{9D8B030D-6E8A-4147-A177-3AD203B41FA5}">
                      <a16:colId xmlns:a16="http://schemas.microsoft.com/office/drawing/2014/main" val="3336979129"/>
                    </a:ext>
                  </a:extLst>
                </a:gridCol>
                <a:gridCol w="826629">
                  <a:extLst>
                    <a:ext uri="{9D8B030D-6E8A-4147-A177-3AD203B41FA5}">
                      <a16:colId xmlns:a16="http://schemas.microsoft.com/office/drawing/2014/main" val="244864310"/>
                    </a:ext>
                  </a:extLst>
                </a:gridCol>
                <a:gridCol w="826629">
                  <a:extLst>
                    <a:ext uri="{9D8B030D-6E8A-4147-A177-3AD203B41FA5}">
                      <a16:colId xmlns:a16="http://schemas.microsoft.com/office/drawing/2014/main" val="3240209127"/>
                    </a:ext>
                  </a:extLst>
                </a:gridCol>
                <a:gridCol w="988154">
                  <a:extLst>
                    <a:ext uri="{9D8B030D-6E8A-4147-A177-3AD203B41FA5}">
                      <a16:colId xmlns:a16="http://schemas.microsoft.com/office/drawing/2014/main" val="1671302500"/>
                    </a:ext>
                  </a:extLst>
                </a:gridCol>
                <a:gridCol w="826629">
                  <a:extLst>
                    <a:ext uri="{9D8B030D-6E8A-4147-A177-3AD203B41FA5}">
                      <a16:colId xmlns:a16="http://schemas.microsoft.com/office/drawing/2014/main" val="3654846713"/>
                    </a:ext>
                  </a:extLst>
                </a:gridCol>
                <a:gridCol w="1320706">
                  <a:extLst>
                    <a:ext uri="{9D8B030D-6E8A-4147-A177-3AD203B41FA5}">
                      <a16:colId xmlns:a16="http://schemas.microsoft.com/office/drawing/2014/main" val="1072468112"/>
                    </a:ext>
                  </a:extLst>
                </a:gridCol>
              </a:tblGrid>
              <a:tr h="241300">
                <a:tc>
                  <a:txBody>
                    <a:bodyPr/>
                    <a:lstStyle/>
                    <a:p>
                      <a:pPr algn="ctr" fontAlgn="ctr"/>
                      <a:r>
                        <a:rPr lang="en-US" sz="1200" u="none" strike="noStrike">
                          <a:effectLst/>
                        </a:rPr>
                        <a:t>Method</a:t>
                      </a:r>
                      <a:endParaRPr lang="en-US" sz="12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200" u="none" strike="noStrike">
                          <a:effectLst/>
                        </a:rPr>
                        <a:t>RMSE</a:t>
                      </a:r>
                      <a:endParaRPr lang="en-US" sz="12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200" u="none" strike="noStrike">
                          <a:effectLst/>
                        </a:rPr>
                        <a:t>R</a:t>
                      </a:r>
                      <a:r>
                        <a:rPr lang="en-US" sz="1200" u="none" strike="noStrike" baseline="30000">
                          <a:effectLst/>
                        </a:rPr>
                        <a:t>2</a:t>
                      </a:r>
                      <a:r>
                        <a:rPr lang="en-US" sz="1200" u="none" strike="noStrike">
                          <a:effectLst/>
                        </a:rPr>
                        <a:t>/ICC</a:t>
                      </a:r>
                      <a:endParaRPr lang="en-US" sz="12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200" u="none" strike="noStrike">
                          <a:effectLst/>
                        </a:rPr>
                        <a:t>LE Min</a:t>
                      </a:r>
                      <a:endParaRPr lang="en-US" sz="12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200" u="none" strike="noStrike">
                          <a:effectLst/>
                        </a:rPr>
                        <a:t>LE Max</a:t>
                      </a:r>
                      <a:endParaRPr lang="en-US" sz="12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200" u="none" strike="noStrike">
                          <a:effectLst/>
                        </a:rPr>
                        <a:t>Mean  LE</a:t>
                      </a:r>
                      <a:endParaRPr lang="en-US" sz="12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200" u="none" strike="noStrike">
                          <a:effectLst/>
                        </a:rPr>
                        <a:t>LE Std</a:t>
                      </a:r>
                      <a:endParaRPr lang="en-US" sz="12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200" u="none" strike="noStrike">
                          <a:effectLst/>
                        </a:rPr>
                        <a:t>LE Var</a:t>
                      </a:r>
                      <a:endParaRPr lang="en-US" sz="12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279722811"/>
                  </a:ext>
                </a:extLst>
              </a:tr>
              <a:tr h="203200">
                <a:tc>
                  <a:txBody>
                    <a:bodyPr/>
                    <a:lstStyle/>
                    <a:p>
                      <a:pPr algn="ctr" fontAlgn="ctr"/>
                      <a:r>
                        <a:rPr lang="en-US" sz="1200" u="none" strike="noStrike">
                          <a:effectLst/>
                        </a:rPr>
                        <a:t>Gradient Boosting</a:t>
                      </a:r>
                      <a:endParaRPr lang="en-US" sz="12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200" u="none" strike="noStrike">
                          <a:effectLst/>
                        </a:rPr>
                        <a:t>1.688</a:t>
                      </a:r>
                      <a:endParaRPr lang="en-US" sz="12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200" u="none" strike="noStrike">
                          <a:effectLst/>
                        </a:rPr>
                        <a:t>0.9601</a:t>
                      </a:r>
                      <a:endParaRPr lang="en-US" sz="12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200" u="none" strike="noStrike">
                          <a:effectLst/>
                        </a:rPr>
                        <a:t>42.0</a:t>
                      </a:r>
                      <a:endParaRPr lang="en-US" sz="12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200" u="none" strike="noStrike">
                          <a:effectLst/>
                        </a:rPr>
                        <a:t>85.0</a:t>
                      </a:r>
                      <a:endParaRPr lang="en-US" sz="12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200" u="none" strike="noStrike">
                          <a:effectLst/>
                        </a:rPr>
                        <a:t>70.7</a:t>
                      </a:r>
                      <a:endParaRPr lang="en-US" sz="12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200" u="none" strike="noStrike">
                          <a:effectLst/>
                        </a:rPr>
                        <a:t>8.147</a:t>
                      </a:r>
                      <a:endParaRPr lang="en-US" sz="12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200" u="none" strike="noStrike">
                          <a:effectLst/>
                        </a:rPr>
                        <a:t>66.366</a:t>
                      </a:r>
                      <a:endParaRPr lang="en-US" sz="12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326708825"/>
                  </a:ext>
                </a:extLst>
              </a:tr>
              <a:tr h="203200">
                <a:tc>
                  <a:txBody>
                    <a:bodyPr/>
                    <a:lstStyle/>
                    <a:p>
                      <a:pPr algn="ctr" fontAlgn="ctr"/>
                      <a:r>
                        <a:rPr lang="en-US" sz="1200" u="none" strike="noStrike">
                          <a:effectLst/>
                        </a:rPr>
                        <a:t>RIS</a:t>
                      </a:r>
                      <a:endParaRPr lang="en-US" sz="12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200" u="none" strike="noStrike">
                          <a:effectLst/>
                        </a:rPr>
                        <a:t>1.370</a:t>
                      </a:r>
                      <a:endParaRPr lang="en-US" sz="12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200" u="none" strike="noStrike">
                          <a:effectLst/>
                        </a:rPr>
                        <a:t>0.983</a:t>
                      </a:r>
                      <a:endParaRPr lang="en-US" sz="12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200" u="none" strike="noStrike">
                          <a:effectLst/>
                        </a:rPr>
                        <a:t>41.9</a:t>
                      </a:r>
                      <a:endParaRPr lang="en-US" sz="12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200" u="none" strike="noStrike">
                          <a:effectLst/>
                        </a:rPr>
                        <a:t>85.9</a:t>
                      </a:r>
                      <a:endParaRPr lang="en-US" sz="12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200" u="none" strike="noStrike">
                          <a:effectLst/>
                        </a:rPr>
                        <a:t>70.7</a:t>
                      </a:r>
                      <a:endParaRPr lang="en-US" sz="12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200" u="none" strike="noStrike">
                          <a:effectLst/>
                        </a:rPr>
                        <a:t>8.295</a:t>
                      </a:r>
                      <a:endParaRPr lang="en-US" sz="12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200" u="none" strike="noStrike">
                          <a:effectLst/>
                        </a:rPr>
                        <a:t>68.809</a:t>
                      </a:r>
                      <a:endParaRPr lang="en-US" sz="12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65633563"/>
                  </a:ext>
                </a:extLst>
              </a:tr>
              <a:tr h="203200">
                <a:tc>
                  <a:txBody>
                    <a:bodyPr/>
                    <a:lstStyle/>
                    <a:p>
                      <a:pPr algn="ctr" fontAlgn="ctr"/>
                      <a:r>
                        <a:rPr lang="en-US" sz="1200" u="none" strike="noStrike">
                          <a:effectLst/>
                        </a:rPr>
                        <a:t>Data </a:t>
                      </a:r>
                      <a:endParaRPr lang="en-US" sz="12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200" u="none" strike="noStrike">
                          <a:effectLst/>
                        </a:rPr>
                        <a:t>-</a:t>
                      </a:r>
                      <a:endParaRPr lang="en-US" sz="12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200" u="none" strike="noStrike">
                          <a:effectLst/>
                        </a:rPr>
                        <a:t>1</a:t>
                      </a:r>
                      <a:endParaRPr lang="en-US" sz="12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200" u="none" strike="noStrike">
                          <a:effectLst/>
                        </a:rPr>
                        <a:t>41.0</a:t>
                      </a:r>
                      <a:endParaRPr lang="en-US" sz="12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200" u="none" strike="noStrike">
                          <a:effectLst/>
                        </a:rPr>
                        <a:t>89.0</a:t>
                      </a:r>
                      <a:endParaRPr lang="en-US" sz="12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1200" u="none" strike="noStrike">
                          <a:effectLst/>
                        </a:rPr>
                        <a:t>70.7</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none" strike="noStrike">
                          <a:effectLst/>
                        </a:rPr>
                        <a:t>8.447</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ctr"/>
                      <a:r>
                        <a:rPr lang="en-US" sz="1200" u="none" strike="noStrike" dirty="0">
                          <a:effectLst/>
                        </a:rPr>
                        <a:t>71.356</a:t>
                      </a:r>
                      <a:endParaRPr lang="en-US" sz="12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252177137"/>
                  </a:ext>
                </a:extLst>
              </a:tr>
            </a:tbl>
          </a:graphicData>
        </a:graphic>
      </p:graphicFrame>
    </p:spTree>
    <p:extLst>
      <p:ext uri="{BB962C8B-B14F-4D97-AF65-F5344CB8AC3E}">
        <p14:creationId xmlns:p14="http://schemas.microsoft.com/office/powerpoint/2010/main" val="133940877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accent2">
            <a:lumMod val="60000"/>
            <a:lumOff val="4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9E7D2A-34DB-F64A-A0DB-2A13FEA8CE45}"/>
              </a:ext>
            </a:extLst>
          </p:cNvPr>
          <p:cNvSpPr>
            <a:spLocks noGrp="1"/>
          </p:cNvSpPr>
          <p:nvPr>
            <p:ph type="title"/>
          </p:nvPr>
        </p:nvSpPr>
        <p:spPr>
          <a:xfrm>
            <a:off x="4127500" y="243619"/>
            <a:ext cx="3937000" cy="531081"/>
          </a:xfrm>
        </p:spPr>
        <p:txBody>
          <a:bodyPr>
            <a:normAutofit fontScale="90000"/>
          </a:bodyPr>
          <a:lstStyle/>
          <a:p>
            <a:r>
              <a:rPr lang="en-US" dirty="0"/>
              <a:t>Takeaways</a:t>
            </a:r>
          </a:p>
        </p:txBody>
      </p:sp>
      <p:sp>
        <p:nvSpPr>
          <p:cNvPr id="3" name="TextBox 2">
            <a:extLst>
              <a:ext uri="{FF2B5EF4-FFF2-40B4-BE49-F238E27FC236}">
                <a16:creationId xmlns:a16="http://schemas.microsoft.com/office/drawing/2014/main" id="{935AC689-6219-BA4F-A618-F364A7E3C3A9}"/>
              </a:ext>
            </a:extLst>
          </p:cNvPr>
          <p:cNvSpPr txBox="1"/>
          <p:nvPr/>
        </p:nvSpPr>
        <p:spPr>
          <a:xfrm>
            <a:off x="1341437" y="2273300"/>
            <a:ext cx="9313863" cy="4247317"/>
          </a:xfrm>
          <a:prstGeom prst="rect">
            <a:avLst/>
          </a:prstGeom>
          <a:noFill/>
          <a:ln>
            <a:solidFill>
              <a:schemeClr val="bg2"/>
            </a:solidFill>
          </a:ln>
        </p:spPr>
        <p:txBody>
          <a:bodyPr wrap="square" rtlCol="0">
            <a:spAutoFit/>
          </a:bodyPr>
          <a:lstStyle/>
          <a:p>
            <a:pPr marL="285750" indent="-285750">
              <a:buFont typeface="Arial" panose="020B0604020202020204" pitchFamily="34" charset="0"/>
              <a:buChar char="•"/>
            </a:pPr>
            <a:r>
              <a:rPr lang="en-US" dirty="0">
                <a:solidFill>
                  <a:schemeClr val="bg1"/>
                </a:solidFill>
              </a:rPr>
              <a:t>Life Expectancy Ranges: Developed :70 to 89</a:t>
            </a:r>
          </a:p>
          <a:p>
            <a:pPr marL="285750" indent="-285750">
              <a:buFont typeface="Arial" panose="020B0604020202020204" pitchFamily="34" charset="0"/>
              <a:buChar char="•"/>
            </a:pPr>
            <a:r>
              <a:rPr lang="en-US" dirty="0">
                <a:solidFill>
                  <a:schemeClr val="bg1"/>
                </a:solidFill>
              </a:rPr>
              <a:t>Developing: 41 to 86 years</a:t>
            </a:r>
          </a:p>
          <a:p>
            <a:pPr marL="285750" indent="-285750">
              <a:buFont typeface="Arial" panose="020B0604020202020204" pitchFamily="34" charset="0"/>
              <a:buChar char="•"/>
            </a:pPr>
            <a:r>
              <a:rPr lang="en-US" dirty="0">
                <a:solidFill>
                  <a:schemeClr val="bg1"/>
                </a:solidFill>
              </a:rPr>
              <a:t>1</a:t>
            </a:r>
            <a:r>
              <a:rPr lang="en-US" baseline="30000" dirty="0">
                <a:solidFill>
                  <a:schemeClr val="bg1"/>
                </a:solidFill>
              </a:rPr>
              <a:t>st</a:t>
            </a:r>
            <a:r>
              <a:rPr lang="en-US" dirty="0">
                <a:solidFill>
                  <a:schemeClr val="bg1"/>
                </a:solidFill>
              </a:rPr>
              <a:t> World: 78 to 88 years</a:t>
            </a:r>
          </a:p>
          <a:p>
            <a:pPr marL="285750" indent="-285750">
              <a:buFont typeface="Arial" panose="020B0604020202020204" pitchFamily="34" charset="0"/>
              <a:buChar char="•"/>
            </a:pPr>
            <a:r>
              <a:rPr lang="en-US" dirty="0">
                <a:solidFill>
                  <a:schemeClr val="bg1"/>
                </a:solidFill>
              </a:rPr>
              <a:t>2</a:t>
            </a:r>
            <a:r>
              <a:rPr lang="en-US" baseline="30000" dirty="0">
                <a:solidFill>
                  <a:schemeClr val="bg1"/>
                </a:solidFill>
              </a:rPr>
              <a:t>nd</a:t>
            </a:r>
            <a:r>
              <a:rPr lang="en-US" dirty="0">
                <a:solidFill>
                  <a:schemeClr val="bg1"/>
                </a:solidFill>
              </a:rPr>
              <a:t> World: 65 to 78</a:t>
            </a:r>
          </a:p>
          <a:p>
            <a:pPr marL="285750" indent="-285750">
              <a:buFont typeface="Arial" panose="020B0604020202020204" pitchFamily="34" charset="0"/>
              <a:buChar char="•"/>
            </a:pPr>
            <a:r>
              <a:rPr lang="en-US" dirty="0">
                <a:solidFill>
                  <a:schemeClr val="bg1"/>
                </a:solidFill>
              </a:rPr>
              <a:t>3</a:t>
            </a:r>
            <a:r>
              <a:rPr lang="en-US" baseline="30000" dirty="0">
                <a:solidFill>
                  <a:schemeClr val="bg1"/>
                </a:solidFill>
              </a:rPr>
              <a:t>rd</a:t>
            </a:r>
            <a:r>
              <a:rPr lang="en-US" dirty="0">
                <a:solidFill>
                  <a:schemeClr val="bg1"/>
                </a:solidFill>
              </a:rPr>
              <a:t> World: 41 to 65</a:t>
            </a: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r>
              <a:rPr lang="en-US" dirty="0">
                <a:solidFill>
                  <a:schemeClr val="bg1"/>
                </a:solidFill>
              </a:rPr>
              <a:t>The developed and developing status don’t fully cover the different categories of countries. </a:t>
            </a: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r>
              <a:rPr lang="en-US" dirty="0">
                <a:solidFill>
                  <a:schemeClr val="bg1"/>
                </a:solidFill>
              </a:rPr>
              <a:t>Testing Data averaged much higher across all groupings than the training groups. Most generally, life span is increasing every year about .3 years of added life. </a:t>
            </a: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r>
              <a:rPr lang="en-US" dirty="0">
                <a:solidFill>
                  <a:schemeClr val="bg1"/>
                </a:solidFill>
              </a:rPr>
              <a:t>Disease and hunger relief are an universal key to improving life expectancy. </a:t>
            </a: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r>
              <a:rPr lang="en-US" dirty="0">
                <a:solidFill>
                  <a:schemeClr val="bg1"/>
                </a:solidFill>
              </a:rPr>
              <a:t>Mixed Models are effective , but  still need to keep improving. </a:t>
            </a:r>
          </a:p>
          <a:p>
            <a:pPr marL="285750" indent="-285750">
              <a:buFont typeface="Arial" panose="020B0604020202020204" pitchFamily="34" charset="0"/>
              <a:buChar char="•"/>
            </a:pPr>
            <a:endParaRPr lang="en-US" b="1" dirty="0"/>
          </a:p>
        </p:txBody>
      </p:sp>
      <p:graphicFrame>
        <p:nvGraphicFramePr>
          <p:cNvPr id="5" name="Table 4">
            <a:extLst>
              <a:ext uri="{FF2B5EF4-FFF2-40B4-BE49-F238E27FC236}">
                <a16:creationId xmlns:a16="http://schemas.microsoft.com/office/drawing/2014/main" id="{36045B3E-3613-AA40-8DA1-CC11E0043411}"/>
              </a:ext>
            </a:extLst>
          </p:cNvPr>
          <p:cNvGraphicFramePr>
            <a:graphicFrameLocks noGrp="1"/>
          </p:cNvGraphicFramePr>
          <p:nvPr>
            <p:extLst>
              <p:ext uri="{D42A27DB-BD31-4B8C-83A1-F6EECF244321}">
                <p14:modId xmlns:p14="http://schemas.microsoft.com/office/powerpoint/2010/main" val="765599214"/>
              </p:ext>
            </p:extLst>
          </p:nvPr>
        </p:nvGraphicFramePr>
        <p:xfrm>
          <a:off x="1773238" y="1222126"/>
          <a:ext cx="8259761" cy="880410"/>
        </p:xfrm>
        <a:graphic>
          <a:graphicData uri="http://schemas.openxmlformats.org/drawingml/2006/table">
            <a:tbl>
              <a:tblPr>
                <a:tableStyleId>{5C22544A-7EE6-4342-B048-85BDC9FD1C3A}</a:tableStyleId>
              </a:tblPr>
              <a:tblGrid>
                <a:gridCol w="1028796">
                  <a:extLst>
                    <a:ext uri="{9D8B030D-6E8A-4147-A177-3AD203B41FA5}">
                      <a16:colId xmlns:a16="http://schemas.microsoft.com/office/drawing/2014/main" val="378334087"/>
                    </a:ext>
                  </a:extLst>
                </a:gridCol>
                <a:gridCol w="1028796">
                  <a:extLst>
                    <a:ext uri="{9D8B030D-6E8A-4147-A177-3AD203B41FA5}">
                      <a16:colId xmlns:a16="http://schemas.microsoft.com/office/drawing/2014/main" val="2563326017"/>
                    </a:ext>
                  </a:extLst>
                </a:gridCol>
                <a:gridCol w="1028796">
                  <a:extLst>
                    <a:ext uri="{9D8B030D-6E8A-4147-A177-3AD203B41FA5}">
                      <a16:colId xmlns:a16="http://schemas.microsoft.com/office/drawing/2014/main" val="988658128"/>
                    </a:ext>
                  </a:extLst>
                </a:gridCol>
                <a:gridCol w="1028796">
                  <a:extLst>
                    <a:ext uri="{9D8B030D-6E8A-4147-A177-3AD203B41FA5}">
                      <a16:colId xmlns:a16="http://schemas.microsoft.com/office/drawing/2014/main" val="643316503"/>
                    </a:ext>
                  </a:extLst>
                </a:gridCol>
                <a:gridCol w="1028796">
                  <a:extLst>
                    <a:ext uri="{9D8B030D-6E8A-4147-A177-3AD203B41FA5}">
                      <a16:colId xmlns:a16="http://schemas.microsoft.com/office/drawing/2014/main" val="3514430238"/>
                    </a:ext>
                  </a:extLst>
                </a:gridCol>
                <a:gridCol w="1028796">
                  <a:extLst>
                    <a:ext uri="{9D8B030D-6E8A-4147-A177-3AD203B41FA5}">
                      <a16:colId xmlns:a16="http://schemas.microsoft.com/office/drawing/2014/main" val="1174278618"/>
                    </a:ext>
                  </a:extLst>
                </a:gridCol>
                <a:gridCol w="1058189">
                  <a:extLst>
                    <a:ext uri="{9D8B030D-6E8A-4147-A177-3AD203B41FA5}">
                      <a16:colId xmlns:a16="http://schemas.microsoft.com/office/drawing/2014/main" val="2033541530"/>
                    </a:ext>
                  </a:extLst>
                </a:gridCol>
                <a:gridCol w="1028796">
                  <a:extLst>
                    <a:ext uri="{9D8B030D-6E8A-4147-A177-3AD203B41FA5}">
                      <a16:colId xmlns:a16="http://schemas.microsoft.com/office/drawing/2014/main" val="3095437781"/>
                    </a:ext>
                  </a:extLst>
                </a:gridCol>
              </a:tblGrid>
              <a:tr h="146735">
                <a:tc>
                  <a:txBody>
                    <a:bodyPr/>
                    <a:lstStyle/>
                    <a:p>
                      <a:pPr algn="ctr" fontAlgn="b"/>
                      <a:r>
                        <a:rPr lang="en-US" sz="900" u="none" strike="noStrike" dirty="0">
                          <a:effectLst/>
                        </a:rPr>
                        <a:t>Developed </a:t>
                      </a:r>
                      <a:endParaRPr lang="en-US" sz="900" b="0" i="0" u="none" strike="noStrike" dirty="0">
                        <a:solidFill>
                          <a:srgbClr val="000000"/>
                        </a:solidFill>
                        <a:effectLst/>
                        <a:latin typeface="Calibri" panose="020F0502020204030204" pitchFamily="34" charset="0"/>
                      </a:endParaRPr>
                    </a:p>
                  </a:txBody>
                  <a:tcPr marL="6878" marR="6878" marT="6878" marB="0" anchor="b"/>
                </a:tc>
                <a:tc>
                  <a:txBody>
                    <a:bodyPr/>
                    <a:lstStyle/>
                    <a:p>
                      <a:pPr algn="ctr" fontAlgn="b"/>
                      <a:r>
                        <a:rPr lang="en-US" sz="900" u="none" strike="noStrike">
                          <a:effectLst/>
                        </a:rPr>
                        <a:t>Developing</a:t>
                      </a:r>
                      <a:endParaRPr lang="en-US" sz="900" b="0" i="0" u="none" strike="noStrike">
                        <a:solidFill>
                          <a:srgbClr val="000000"/>
                        </a:solidFill>
                        <a:effectLst/>
                        <a:latin typeface="Calibri" panose="020F0502020204030204" pitchFamily="34" charset="0"/>
                      </a:endParaRPr>
                    </a:p>
                  </a:txBody>
                  <a:tcPr marL="6878" marR="6878" marT="6878" marB="0" anchor="b"/>
                </a:tc>
                <a:tc>
                  <a:txBody>
                    <a:bodyPr/>
                    <a:lstStyle/>
                    <a:p>
                      <a:pPr algn="ctr" fontAlgn="b"/>
                      <a:r>
                        <a:rPr lang="en-US" sz="900" u="none" strike="noStrike">
                          <a:effectLst/>
                        </a:rPr>
                        <a:t>1st World</a:t>
                      </a:r>
                      <a:endParaRPr lang="en-US" sz="900" b="0" i="0" u="none" strike="noStrike">
                        <a:solidFill>
                          <a:srgbClr val="000000"/>
                        </a:solidFill>
                        <a:effectLst/>
                        <a:latin typeface="Calibri" panose="020F0502020204030204" pitchFamily="34" charset="0"/>
                      </a:endParaRPr>
                    </a:p>
                  </a:txBody>
                  <a:tcPr marL="6878" marR="6878" marT="6878" marB="0" anchor="b"/>
                </a:tc>
                <a:tc>
                  <a:txBody>
                    <a:bodyPr/>
                    <a:lstStyle/>
                    <a:p>
                      <a:pPr algn="ctr" fontAlgn="b"/>
                      <a:r>
                        <a:rPr lang="en-US" sz="900" u="none" strike="noStrike">
                          <a:effectLst/>
                        </a:rPr>
                        <a:t>2nd World</a:t>
                      </a:r>
                      <a:endParaRPr lang="en-US" sz="900" b="0" i="0" u="none" strike="noStrike">
                        <a:solidFill>
                          <a:srgbClr val="000000"/>
                        </a:solidFill>
                        <a:effectLst/>
                        <a:latin typeface="Calibri" panose="020F0502020204030204" pitchFamily="34" charset="0"/>
                      </a:endParaRPr>
                    </a:p>
                  </a:txBody>
                  <a:tcPr marL="6878" marR="6878" marT="6878" marB="0" anchor="b"/>
                </a:tc>
                <a:tc>
                  <a:txBody>
                    <a:bodyPr/>
                    <a:lstStyle/>
                    <a:p>
                      <a:pPr algn="ctr" fontAlgn="b"/>
                      <a:r>
                        <a:rPr lang="en-US" sz="900" u="none" strike="noStrike">
                          <a:effectLst/>
                        </a:rPr>
                        <a:t>3rd world</a:t>
                      </a:r>
                      <a:endParaRPr lang="en-US" sz="900" b="0" i="0" u="none" strike="noStrike">
                        <a:solidFill>
                          <a:srgbClr val="000000"/>
                        </a:solidFill>
                        <a:effectLst/>
                        <a:latin typeface="Calibri" panose="020F0502020204030204" pitchFamily="34" charset="0"/>
                      </a:endParaRPr>
                    </a:p>
                  </a:txBody>
                  <a:tcPr marL="6878" marR="6878" marT="6878" marB="0" anchor="b"/>
                </a:tc>
                <a:tc>
                  <a:txBody>
                    <a:bodyPr/>
                    <a:lstStyle/>
                    <a:p>
                      <a:pPr algn="ctr" fontAlgn="b"/>
                      <a:r>
                        <a:rPr lang="en-US" sz="900" u="none" strike="noStrike" dirty="0" err="1">
                          <a:effectLst/>
                        </a:rPr>
                        <a:t>Xtrain</a:t>
                      </a:r>
                      <a:endParaRPr lang="en-US" sz="900" b="0" i="0" u="none" strike="noStrike" dirty="0">
                        <a:solidFill>
                          <a:srgbClr val="000000"/>
                        </a:solidFill>
                        <a:effectLst/>
                        <a:latin typeface="Calibri" panose="020F0502020204030204" pitchFamily="34" charset="0"/>
                      </a:endParaRPr>
                    </a:p>
                  </a:txBody>
                  <a:tcPr marL="6878" marR="6878" marT="6878" marB="0" anchor="b"/>
                </a:tc>
                <a:tc>
                  <a:txBody>
                    <a:bodyPr/>
                    <a:lstStyle/>
                    <a:p>
                      <a:pPr algn="ctr" fontAlgn="b"/>
                      <a:r>
                        <a:rPr lang="en-US" sz="900" u="none" strike="noStrike">
                          <a:effectLst/>
                        </a:rPr>
                        <a:t>X</a:t>
                      </a:r>
                      <a:endParaRPr lang="en-US" sz="900" b="0" i="0" u="none" strike="noStrike">
                        <a:solidFill>
                          <a:srgbClr val="000000"/>
                        </a:solidFill>
                        <a:effectLst/>
                        <a:latin typeface="Calibri" panose="020F0502020204030204" pitchFamily="34" charset="0"/>
                      </a:endParaRPr>
                    </a:p>
                  </a:txBody>
                  <a:tcPr marL="6878" marR="6878" marT="6878" marB="0" anchor="b"/>
                </a:tc>
                <a:tc>
                  <a:txBody>
                    <a:bodyPr/>
                    <a:lstStyle/>
                    <a:p>
                      <a:pPr algn="ctr" fontAlgn="b"/>
                      <a:r>
                        <a:rPr lang="en-US" sz="900" u="none" strike="noStrike">
                          <a:effectLst/>
                        </a:rPr>
                        <a:t>AVG</a:t>
                      </a:r>
                      <a:endParaRPr lang="en-US" sz="900" b="0" i="0" u="none" strike="noStrike">
                        <a:solidFill>
                          <a:srgbClr val="000000"/>
                        </a:solidFill>
                        <a:effectLst/>
                        <a:latin typeface="Calibri" panose="020F0502020204030204" pitchFamily="34" charset="0"/>
                      </a:endParaRPr>
                    </a:p>
                  </a:txBody>
                  <a:tcPr marL="6878" marR="6878" marT="6878" marB="0" anchor="b"/>
                </a:tc>
                <a:extLst>
                  <a:ext uri="{0D108BD9-81ED-4DB2-BD59-A6C34878D82A}">
                    <a16:rowId xmlns:a16="http://schemas.microsoft.com/office/drawing/2014/main" val="1909307552"/>
                  </a:ext>
                </a:extLst>
              </a:tr>
              <a:tr h="146735">
                <a:tc>
                  <a:txBody>
                    <a:bodyPr/>
                    <a:lstStyle/>
                    <a:p>
                      <a:pPr algn="ctr" fontAlgn="ctr"/>
                      <a:r>
                        <a:rPr lang="en-US" sz="900" u="none" strike="noStrike" dirty="0">
                          <a:effectLst/>
                        </a:rPr>
                        <a:t>Adult Mortality</a:t>
                      </a:r>
                      <a:endParaRPr lang="en-US" sz="900" b="0" i="0" u="none" strike="noStrike" dirty="0">
                        <a:solidFill>
                          <a:srgbClr val="000000"/>
                        </a:solidFill>
                        <a:effectLst/>
                        <a:latin typeface="Calibri" panose="020F0502020204030204" pitchFamily="34" charset="0"/>
                      </a:endParaRPr>
                    </a:p>
                  </a:txBody>
                  <a:tcPr marL="6878" marR="6878" marT="6878" marB="0" anchor="ctr"/>
                </a:tc>
                <a:tc>
                  <a:txBody>
                    <a:bodyPr/>
                    <a:lstStyle/>
                    <a:p>
                      <a:pPr algn="ctr" fontAlgn="ctr"/>
                      <a:r>
                        <a:rPr lang="en-US" sz="900" u="none" strike="noStrike" dirty="0">
                          <a:effectLst/>
                        </a:rPr>
                        <a:t>HIVAIDS</a:t>
                      </a:r>
                      <a:endParaRPr lang="en-US" sz="900" b="0" i="0" u="none" strike="noStrike" dirty="0">
                        <a:solidFill>
                          <a:srgbClr val="000000"/>
                        </a:solidFill>
                        <a:effectLst/>
                        <a:latin typeface="Calibri" panose="020F0502020204030204" pitchFamily="34" charset="0"/>
                      </a:endParaRPr>
                    </a:p>
                  </a:txBody>
                  <a:tcPr marL="6878" marR="6878" marT="6878" marB="0" anchor="ctr"/>
                </a:tc>
                <a:tc>
                  <a:txBody>
                    <a:bodyPr/>
                    <a:lstStyle/>
                    <a:p>
                      <a:pPr algn="ctr" fontAlgn="ctr"/>
                      <a:r>
                        <a:rPr lang="en-US" sz="900" u="none" strike="noStrike" dirty="0">
                          <a:effectLst/>
                        </a:rPr>
                        <a:t>Adult Mortality</a:t>
                      </a:r>
                      <a:endParaRPr lang="en-US" sz="900" b="0" i="0" u="none" strike="noStrike" dirty="0">
                        <a:solidFill>
                          <a:srgbClr val="000000"/>
                        </a:solidFill>
                        <a:effectLst/>
                        <a:latin typeface="Calibri" panose="020F0502020204030204" pitchFamily="34" charset="0"/>
                      </a:endParaRPr>
                    </a:p>
                  </a:txBody>
                  <a:tcPr marL="6878" marR="6878" marT="6878" marB="0" anchor="ctr"/>
                </a:tc>
                <a:tc>
                  <a:txBody>
                    <a:bodyPr/>
                    <a:lstStyle/>
                    <a:p>
                      <a:pPr algn="ctr" fontAlgn="b"/>
                      <a:r>
                        <a:rPr lang="en-US" sz="900" u="none" strike="noStrike" dirty="0">
                          <a:effectLst/>
                        </a:rPr>
                        <a:t>Adult Mortality</a:t>
                      </a:r>
                      <a:endParaRPr lang="en-US" sz="900" b="0" i="0" u="none" strike="noStrike" dirty="0">
                        <a:solidFill>
                          <a:srgbClr val="000000"/>
                        </a:solidFill>
                        <a:effectLst/>
                        <a:latin typeface="Calibri" panose="020F0502020204030204" pitchFamily="34" charset="0"/>
                      </a:endParaRPr>
                    </a:p>
                  </a:txBody>
                  <a:tcPr marL="6878" marR="6878" marT="6878" marB="0" anchor="b"/>
                </a:tc>
                <a:tc>
                  <a:txBody>
                    <a:bodyPr/>
                    <a:lstStyle/>
                    <a:p>
                      <a:pPr algn="ctr" fontAlgn="ctr"/>
                      <a:r>
                        <a:rPr lang="en-US" sz="900" u="none" strike="noStrike" dirty="0">
                          <a:effectLst/>
                        </a:rPr>
                        <a:t>Adult Mortality</a:t>
                      </a:r>
                      <a:endParaRPr lang="en-US" sz="900" b="0" i="0" u="none" strike="noStrike" dirty="0">
                        <a:solidFill>
                          <a:srgbClr val="000000"/>
                        </a:solidFill>
                        <a:effectLst/>
                        <a:latin typeface="Calibri" panose="020F0502020204030204" pitchFamily="34" charset="0"/>
                      </a:endParaRPr>
                    </a:p>
                  </a:txBody>
                  <a:tcPr marL="6878" marR="6878" marT="6878" marB="0" anchor="ctr"/>
                </a:tc>
                <a:tc>
                  <a:txBody>
                    <a:bodyPr/>
                    <a:lstStyle/>
                    <a:p>
                      <a:pPr algn="ctr" fontAlgn="b"/>
                      <a:r>
                        <a:rPr lang="en-US" sz="900" u="none" strike="noStrike" dirty="0">
                          <a:effectLst/>
                        </a:rPr>
                        <a:t>Income Composition</a:t>
                      </a:r>
                      <a:endParaRPr lang="en-US" sz="900" b="0" i="0" u="none" strike="noStrike" dirty="0">
                        <a:solidFill>
                          <a:srgbClr val="000000"/>
                        </a:solidFill>
                        <a:effectLst/>
                        <a:latin typeface="Calibri" panose="020F0502020204030204" pitchFamily="34" charset="0"/>
                      </a:endParaRPr>
                    </a:p>
                  </a:txBody>
                  <a:tcPr marL="6878" marR="6878" marT="6878" marB="0" anchor="b"/>
                </a:tc>
                <a:tc>
                  <a:txBody>
                    <a:bodyPr/>
                    <a:lstStyle/>
                    <a:p>
                      <a:pPr algn="ctr" fontAlgn="b"/>
                      <a:r>
                        <a:rPr lang="en-US" sz="900" u="none" strike="noStrike">
                          <a:effectLst/>
                        </a:rPr>
                        <a:t>Income Composition</a:t>
                      </a:r>
                      <a:endParaRPr lang="en-US" sz="900" b="0" i="0" u="none" strike="noStrike">
                        <a:solidFill>
                          <a:srgbClr val="000000"/>
                        </a:solidFill>
                        <a:effectLst/>
                        <a:latin typeface="Calibri" panose="020F0502020204030204" pitchFamily="34" charset="0"/>
                      </a:endParaRPr>
                    </a:p>
                  </a:txBody>
                  <a:tcPr marL="6878" marR="6878" marT="6878" marB="0" anchor="b"/>
                </a:tc>
                <a:tc>
                  <a:txBody>
                    <a:bodyPr/>
                    <a:lstStyle/>
                    <a:p>
                      <a:pPr algn="ctr" fontAlgn="ctr"/>
                      <a:r>
                        <a:rPr lang="en-US" sz="900" u="none" strike="noStrike" dirty="0">
                          <a:effectLst/>
                        </a:rPr>
                        <a:t>Income Composition</a:t>
                      </a:r>
                      <a:endParaRPr lang="en-US" sz="900" b="0" i="0" u="none" strike="noStrike" dirty="0">
                        <a:solidFill>
                          <a:srgbClr val="000000"/>
                        </a:solidFill>
                        <a:effectLst/>
                        <a:latin typeface="Calibri" panose="020F0502020204030204" pitchFamily="34" charset="0"/>
                      </a:endParaRPr>
                    </a:p>
                  </a:txBody>
                  <a:tcPr marL="6878" marR="6878" marT="6878" marB="0" anchor="ctr"/>
                </a:tc>
                <a:extLst>
                  <a:ext uri="{0D108BD9-81ED-4DB2-BD59-A6C34878D82A}">
                    <a16:rowId xmlns:a16="http://schemas.microsoft.com/office/drawing/2014/main" val="2039760080"/>
                  </a:ext>
                </a:extLst>
              </a:tr>
              <a:tr h="146735">
                <a:tc>
                  <a:txBody>
                    <a:bodyPr/>
                    <a:lstStyle/>
                    <a:p>
                      <a:pPr algn="ctr" fontAlgn="ctr"/>
                      <a:r>
                        <a:rPr lang="en-US" sz="900" u="none" strike="noStrike" dirty="0">
                          <a:effectLst/>
                        </a:rPr>
                        <a:t>Income Composition</a:t>
                      </a:r>
                      <a:endParaRPr lang="en-US" sz="900" b="0" i="0" u="none" strike="noStrike" dirty="0">
                        <a:solidFill>
                          <a:srgbClr val="000000"/>
                        </a:solidFill>
                        <a:effectLst/>
                        <a:latin typeface="Calibri" panose="020F0502020204030204" pitchFamily="34" charset="0"/>
                      </a:endParaRPr>
                    </a:p>
                  </a:txBody>
                  <a:tcPr marL="6878" marR="6878" marT="6878" marB="0" anchor="ctr"/>
                </a:tc>
                <a:tc>
                  <a:txBody>
                    <a:bodyPr/>
                    <a:lstStyle/>
                    <a:p>
                      <a:pPr algn="ctr" fontAlgn="ctr"/>
                      <a:r>
                        <a:rPr lang="en-US" sz="900" u="none" strike="noStrike" dirty="0">
                          <a:effectLst/>
                        </a:rPr>
                        <a:t>Income Composition</a:t>
                      </a:r>
                      <a:endParaRPr lang="en-US" sz="900" b="0" i="0" u="none" strike="noStrike" dirty="0">
                        <a:solidFill>
                          <a:srgbClr val="000000"/>
                        </a:solidFill>
                        <a:effectLst/>
                        <a:latin typeface="Calibri" panose="020F0502020204030204" pitchFamily="34" charset="0"/>
                      </a:endParaRPr>
                    </a:p>
                  </a:txBody>
                  <a:tcPr marL="6878" marR="6878" marT="6878" marB="0" anchor="ctr"/>
                </a:tc>
                <a:tc>
                  <a:txBody>
                    <a:bodyPr/>
                    <a:lstStyle/>
                    <a:p>
                      <a:pPr algn="ctr" fontAlgn="ctr"/>
                      <a:r>
                        <a:rPr lang="en-US" sz="900" u="none" strike="noStrike" dirty="0">
                          <a:effectLst/>
                        </a:rPr>
                        <a:t>Income Composition</a:t>
                      </a:r>
                      <a:endParaRPr lang="en-US" sz="900" b="0" i="0" u="none" strike="noStrike" dirty="0">
                        <a:solidFill>
                          <a:srgbClr val="000000"/>
                        </a:solidFill>
                        <a:effectLst/>
                        <a:latin typeface="Calibri" panose="020F0502020204030204" pitchFamily="34" charset="0"/>
                      </a:endParaRPr>
                    </a:p>
                  </a:txBody>
                  <a:tcPr marL="6878" marR="6878" marT="6878" marB="0" anchor="ctr"/>
                </a:tc>
                <a:tc>
                  <a:txBody>
                    <a:bodyPr/>
                    <a:lstStyle/>
                    <a:p>
                      <a:pPr algn="ctr" fontAlgn="b"/>
                      <a:r>
                        <a:rPr lang="en-US" sz="900" u="none" strike="noStrike" dirty="0">
                          <a:effectLst/>
                        </a:rPr>
                        <a:t>Income Composition</a:t>
                      </a:r>
                      <a:endParaRPr lang="en-US" sz="900" b="0" i="0" u="none" strike="noStrike" dirty="0">
                        <a:solidFill>
                          <a:srgbClr val="000000"/>
                        </a:solidFill>
                        <a:effectLst/>
                        <a:latin typeface="Calibri" panose="020F0502020204030204" pitchFamily="34" charset="0"/>
                      </a:endParaRPr>
                    </a:p>
                  </a:txBody>
                  <a:tcPr marL="6878" marR="6878" marT="6878" marB="0" anchor="b"/>
                </a:tc>
                <a:tc>
                  <a:txBody>
                    <a:bodyPr/>
                    <a:lstStyle/>
                    <a:p>
                      <a:pPr algn="ctr" fontAlgn="ctr"/>
                      <a:r>
                        <a:rPr lang="en-US" sz="900" u="none" strike="noStrike" dirty="0">
                          <a:effectLst/>
                        </a:rPr>
                        <a:t>HIVAIDS</a:t>
                      </a:r>
                      <a:endParaRPr lang="en-US" sz="900" b="0" i="0" u="none" strike="noStrike" dirty="0">
                        <a:solidFill>
                          <a:srgbClr val="000000"/>
                        </a:solidFill>
                        <a:effectLst/>
                        <a:latin typeface="Calibri" panose="020F0502020204030204" pitchFamily="34" charset="0"/>
                      </a:endParaRPr>
                    </a:p>
                  </a:txBody>
                  <a:tcPr marL="6878" marR="6878" marT="6878" marB="0" anchor="ctr"/>
                </a:tc>
                <a:tc>
                  <a:txBody>
                    <a:bodyPr/>
                    <a:lstStyle/>
                    <a:p>
                      <a:pPr algn="ctr" fontAlgn="b"/>
                      <a:r>
                        <a:rPr lang="en-US" sz="900" u="none" strike="noStrike" dirty="0">
                          <a:effectLst/>
                        </a:rPr>
                        <a:t>HIVAIDS</a:t>
                      </a:r>
                      <a:endParaRPr lang="en-US" sz="900" b="0" i="0" u="none" strike="noStrike" dirty="0">
                        <a:solidFill>
                          <a:srgbClr val="000000"/>
                        </a:solidFill>
                        <a:effectLst/>
                        <a:latin typeface="Calibri" panose="020F0502020204030204" pitchFamily="34" charset="0"/>
                      </a:endParaRPr>
                    </a:p>
                  </a:txBody>
                  <a:tcPr marL="6878" marR="6878" marT="6878" marB="0" anchor="b"/>
                </a:tc>
                <a:tc>
                  <a:txBody>
                    <a:bodyPr/>
                    <a:lstStyle/>
                    <a:p>
                      <a:pPr algn="ctr" fontAlgn="b"/>
                      <a:r>
                        <a:rPr lang="en-US" sz="900" u="none" strike="noStrike">
                          <a:effectLst/>
                        </a:rPr>
                        <a:t>HIVAIDS</a:t>
                      </a:r>
                      <a:endParaRPr lang="en-US" sz="900" b="0" i="0" u="none" strike="noStrike">
                        <a:solidFill>
                          <a:srgbClr val="000000"/>
                        </a:solidFill>
                        <a:effectLst/>
                        <a:latin typeface="Calibri" panose="020F0502020204030204" pitchFamily="34" charset="0"/>
                      </a:endParaRPr>
                    </a:p>
                  </a:txBody>
                  <a:tcPr marL="6878" marR="6878" marT="6878" marB="0" anchor="b"/>
                </a:tc>
                <a:tc>
                  <a:txBody>
                    <a:bodyPr/>
                    <a:lstStyle/>
                    <a:p>
                      <a:pPr algn="ctr" fontAlgn="ctr"/>
                      <a:r>
                        <a:rPr lang="en-US" sz="900" u="none" strike="noStrike" dirty="0">
                          <a:effectLst/>
                        </a:rPr>
                        <a:t>Adult Mortality</a:t>
                      </a:r>
                      <a:endParaRPr lang="en-US" sz="900" b="0" i="0" u="none" strike="noStrike" dirty="0">
                        <a:solidFill>
                          <a:srgbClr val="000000"/>
                        </a:solidFill>
                        <a:effectLst/>
                        <a:latin typeface="Calibri" panose="020F0502020204030204" pitchFamily="34" charset="0"/>
                      </a:endParaRPr>
                    </a:p>
                  </a:txBody>
                  <a:tcPr marL="6878" marR="6878" marT="6878" marB="0" anchor="ctr"/>
                </a:tc>
                <a:extLst>
                  <a:ext uri="{0D108BD9-81ED-4DB2-BD59-A6C34878D82A}">
                    <a16:rowId xmlns:a16="http://schemas.microsoft.com/office/drawing/2014/main" val="2180464110"/>
                  </a:ext>
                </a:extLst>
              </a:tr>
              <a:tr h="146735">
                <a:tc>
                  <a:txBody>
                    <a:bodyPr/>
                    <a:lstStyle/>
                    <a:p>
                      <a:pPr algn="ctr" fontAlgn="ctr"/>
                      <a:r>
                        <a:rPr lang="en-US" sz="900" u="none" strike="noStrike">
                          <a:effectLst/>
                        </a:rPr>
                        <a:t>Thinness 5-9</a:t>
                      </a:r>
                      <a:endParaRPr lang="en-US" sz="900" b="0" i="0" u="none" strike="noStrike">
                        <a:solidFill>
                          <a:srgbClr val="000000"/>
                        </a:solidFill>
                        <a:effectLst/>
                        <a:latin typeface="Calibri" panose="020F0502020204030204" pitchFamily="34" charset="0"/>
                      </a:endParaRPr>
                    </a:p>
                  </a:txBody>
                  <a:tcPr marL="6878" marR="6878" marT="6878" marB="0" anchor="ctr"/>
                </a:tc>
                <a:tc>
                  <a:txBody>
                    <a:bodyPr/>
                    <a:lstStyle/>
                    <a:p>
                      <a:pPr algn="ctr" fontAlgn="ctr"/>
                      <a:r>
                        <a:rPr lang="en-US" sz="900" u="none" strike="noStrike" dirty="0">
                          <a:effectLst/>
                        </a:rPr>
                        <a:t>Adult Mortality</a:t>
                      </a:r>
                      <a:endParaRPr lang="en-US" sz="900" b="0" i="0" u="none" strike="noStrike" dirty="0">
                        <a:solidFill>
                          <a:srgbClr val="000000"/>
                        </a:solidFill>
                        <a:effectLst/>
                        <a:latin typeface="Calibri" panose="020F0502020204030204" pitchFamily="34" charset="0"/>
                      </a:endParaRPr>
                    </a:p>
                  </a:txBody>
                  <a:tcPr marL="6878" marR="6878" marT="6878" marB="0" anchor="ctr"/>
                </a:tc>
                <a:tc>
                  <a:txBody>
                    <a:bodyPr/>
                    <a:lstStyle/>
                    <a:p>
                      <a:pPr algn="ctr" fontAlgn="ctr"/>
                      <a:r>
                        <a:rPr lang="en-US" sz="900" u="none" strike="noStrike">
                          <a:effectLst/>
                        </a:rPr>
                        <a:t>Thinness 10-19</a:t>
                      </a:r>
                      <a:endParaRPr lang="en-US" sz="900" b="0" i="0" u="none" strike="noStrike">
                        <a:solidFill>
                          <a:srgbClr val="000000"/>
                        </a:solidFill>
                        <a:effectLst/>
                        <a:latin typeface="Calibri" panose="020F0502020204030204" pitchFamily="34" charset="0"/>
                      </a:endParaRPr>
                    </a:p>
                  </a:txBody>
                  <a:tcPr marL="6878" marR="6878" marT="6878" marB="0" anchor="ctr"/>
                </a:tc>
                <a:tc>
                  <a:txBody>
                    <a:bodyPr/>
                    <a:lstStyle/>
                    <a:p>
                      <a:pPr algn="ctr" fontAlgn="b"/>
                      <a:r>
                        <a:rPr lang="en-US" sz="900" u="none" strike="noStrike" dirty="0">
                          <a:effectLst/>
                        </a:rPr>
                        <a:t>Schooling</a:t>
                      </a:r>
                      <a:endParaRPr lang="en-US" sz="900" b="0" i="0" u="none" strike="noStrike" dirty="0">
                        <a:solidFill>
                          <a:srgbClr val="000000"/>
                        </a:solidFill>
                        <a:effectLst/>
                        <a:latin typeface="Calibri" panose="020F0502020204030204" pitchFamily="34" charset="0"/>
                      </a:endParaRPr>
                    </a:p>
                  </a:txBody>
                  <a:tcPr marL="6878" marR="6878" marT="6878" marB="0" anchor="b"/>
                </a:tc>
                <a:tc>
                  <a:txBody>
                    <a:bodyPr/>
                    <a:lstStyle/>
                    <a:p>
                      <a:pPr algn="ctr" fontAlgn="ctr"/>
                      <a:r>
                        <a:rPr lang="en-US" sz="900" u="none" strike="noStrike" dirty="0" err="1">
                          <a:effectLst/>
                        </a:rPr>
                        <a:t>country_code</a:t>
                      </a:r>
                      <a:endParaRPr lang="en-US" sz="900" b="0" i="0" u="none" strike="noStrike" dirty="0">
                        <a:solidFill>
                          <a:srgbClr val="000000"/>
                        </a:solidFill>
                        <a:effectLst/>
                        <a:latin typeface="Calibri" panose="020F0502020204030204" pitchFamily="34" charset="0"/>
                      </a:endParaRPr>
                    </a:p>
                  </a:txBody>
                  <a:tcPr marL="6878" marR="6878" marT="6878" marB="0" anchor="ctr"/>
                </a:tc>
                <a:tc>
                  <a:txBody>
                    <a:bodyPr/>
                    <a:lstStyle/>
                    <a:p>
                      <a:pPr algn="ctr" fontAlgn="b"/>
                      <a:r>
                        <a:rPr lang="en-US" sz="900" u="none" strike="noStrike" dirty="0">
                          <a:effectLst/>
                        </a:rPr>
                        <a:t>Adult Mortality</a:t>
                      </a:r>
                      <a:endParaRPr lang="en-US" sz="900" b="0" i="0" u="none" strike="noStrike" dirty="0">
                        <a:solidFill>
                          <a:srgbClr val="000000"/>
                        </a:solidFill>
                        <a:effectLst/>
                        <a:latin typeface="Calibri" panose="020F0502020204030204" pitchFamily="34" charset="0"/>
                      </a:endParaRPr>
                    </a:p>
                  </a:txBody>
                  <a:tcPr marL="6878" marR="6878" marT="6878" marB="0" anchor="b"/>
                </a:tc>
                <a:tc>
                  <a:txBody>
                    <a:bodyPr/>
                    <a:lstStyle/>
                    <a:p>
                      <a:pPr algn="ctr" fontAlgn="b"/>
                      <a:r>
                        <a:rPr lang="en-US" sz="900" u="none" strike="noStrike">
                          <a:effectLst/>
                        </a:rPr>
                        <a:t>AdultMortality</a:t>
                      </a:r>
                      <a:endParaRPr lang="en-US" sz="900" b="0" i="0" u="none" strike="noStrike">
                        <a:solidFill>
                          <a:srgbClr val="000000"/>
                        </a:solidFill>
                        <a:effectLst/>
                        <a:latin typeface="Calibri" panose="020F0502020204030204" pitchFamily="34" charset="0"/>
                      </a:endParaRPr>
                    </a:p>
                  </a:txBody>
                  <a:tcPr marL="6878" marR="6878" marT="6878" marB="0" anchor="b"/>
                </a:tc>
                <a:tc>
                  <a:txBody>
                    <a:bodyPr/>
                    <a:lstStyle/>
                    <a:p>
                      <a:pPr algn="ctr" fontAlgn="ctr"/>
                      <a:r>
                        <a:rPr lang="en-US" sz="900" u="none" strike="noStrike" dirty="0">
                          <a:effectLst/>
                        </a:rPr>
                        <a:t>HIVAIDS</a:t>
                      </a:r>
                      <a:endParaRPr lang="en-US" sz="900" b="0" i="0" u="none" strike="noStrike" dirty="0">
                        <a:solidFill>
                          <a:srgbClr val="000000"/>
                        </a:solidFill>
                        <a:effectLst/>
                        <a:latin typeface="Calibri" panose="020F0502020204030204" pitchFamily="34" charset="0"/>
                      </a:endParaRPr>
                    </a:p>
                  </a:txBody>
                  <a:tcPr marL="6878" marR="6878" marT="6878" marB="0" anchor="ctr"/>
                </a:tc>
                <a:extLst>
                  <a:ext uri="{0D108BD9-81ED-4DB2-BD59-A6C34878D82A}">
                    <a16:rowId xmlns:a16="http://schemas.microsoft.com/office/drawing/2014/main" val="3907348996"/>
                  </a:ext>
                </a:extLst>
              </a:tr>
              <a:tr h="146735">
                <a:tc>
                  <a:txBody>
                    <a:bodyPr/>
                    <a:lstStyle/>
                    <a:p>
                      <a:pPr algn="ctr" fontAlgn="ctr"/>
                      <a:r>
                        <a:rPr lang="en-US" sz="900" u="none" strike="noStrike">
                          <a:effectLst/>
                        </a:rPr>
                        <a:t>TotalExpenditure</a:t>
                      </a:r>
                      <a:endParaRPr lang="en-US" sz="900" b="0" i="0" u="none" strike="noStrike">
                        <a:solidFill>
                          <a:srgbClr val="000000"/>
                        </a:solidFill>
                        <a:effectLst/>
                        <a:latin typeface="Calibri" panose="020F0502020204030204" pitchFamily="34" charset="0"/>
                      </a:endParaRPr>
                    </a:p>
                  </a:txBody>
                  <a:tcPr marL="6878" marR="6878" marT="6878" marB="0" anchor="ctr"/>
                </a:tc>
                <a:tc>
                  <a:txBody>
                    <a:bodyPr/>
                    <a:lstStyle/>
                    <a:p>
                      <a:pPr algn="ctr" fontAlgn="ctr"/>
                      <a:r>
                        <a:rPr lang="en-US" sz="900" u="none" strike="noStrike">
                          <a:effectLst/>
                        </a:rPr>
                        <a:t>Schooling</a:t>
                      </a:r>
                      <a:endParaRPr lang="en-US" sz="900" b="0" i="0" u="none" strike="noStrike">
                        <a:solidFill>
                          <a:srgbClr val="000000"/>
                        </a:solidFill>
                        <a:effectLst/>
                        <a:latin typeface="Calibri" panose="020F0502020204030204" pitchFamily="34" charset="0"/>
                      </a:endParaRPr>
                    </a:p>
                  </a:txBody>
                  <a:tcPr marL="6878" marR="6878" marT="6878" marB="0" anchor="ctr"/>
                </a:tc>
                <a:tc>
                  <a:txBody>
                    <a:bodyPr/>
                    <a:lstStyle/>
                    <a:p>
                      <a:pPr algn="ctr" fontAlgn="ctr"/>
                      <a:r>
                        <a:rPr lang="en-US" sz="900" u="none" strike="noStrike">
                          <a:effectLst/>
                        </a:rPr>
                        <a:t>Year</a:t>
                      </a:r>
                      <a:endParaRPr lang="en-US" sz="900" b="0" i="0" u="none" strike="noStrike">
                        <a:solidFill>
                          <a:srgbClr val="000000"/>
                        </a:solidFill>
                        <a:effectLst/>
                        <a:latin typeface="Calibri" panose="020F0502020204030204" pitchFamily="34" charset="0"/>
                      </a:endParaRPr>
                    </a:p>
                  </a:txBody>
                  <a:tcPr marL="6878" marR="6878" marT="6878" marB="0" anchor="ctr"/>
                </a:tc>
                <a:tc>
                  <a:txBody>
                    <a:bodyPr/>
                    <a:lstStyle/>
                    <a:p>
                      <a:pPr algn="ctr" fontAlgn="b"/>
                      <a:r>
                        <a:rPr lang="en-US" sz="900" u="none" strike="noStrike">
                          <a:effectLst/>
                        </a:rPr>
                        <a:t>HIVAIDS</a:t>
                      </a:r>
                      <a:endParaRPr lang="en-US" sz="900" b="0" i="0" u="none" strike="noStrike">
                        <a:solidFill>
                          <a:srgbClr val="000000"/>
                        </a:solidFill>
                        <a:effectLst/>
                        <a:latin typeface="Calibri" panose="020F0502020204030204" pitchFamily="34" charset="0"/>
                      </a:endParaRPr>
                    </a:p>
                  </a:txBody>
                  <a:tcPr marL="6878" marR="6878" marT="6878" marB="0" anchor="b"/>
                </a:tc>
                <a:tc>
                  <a:txBody>
                    <a:bodyPr/>
                    <a:lstStyle/>
                    <a:p>
                      <a:pPr algn="ctr" fontAlgn="ctr"/>
                      <a:r>
                        <a:rPr lang="en-US" sz="900" u="none" strike="noStrike" dirty="0">
                          <a:effectLst/>
                        </a:rPr>
                        <a:t>Income Composition</a:t>
                      </a:r>
                      <a:endParaRPr lang="en-US" sz="900" b="0" i="0" u="none" strike="noStrike" dirty="0">
                        <a:solidFill>
                          <a:srgbClr val="000000"/>
                        </a:solidFill>
                        <a:effectLst/>
                        <a:latin typeface="Calibri" panose="020F0502020204030204" pitchFamily="34" charset="0"/>
                      </a:endParaRPr>
                    </a:p>
                  </a:txBody>
                  <a:tcPr marL="6878" marR="6878" marT="6878" marB="0" anchor="ctr"/>
                </a:tc>
                <a:tc>
                  <a:txBody>
                    <a:bodyPr/>
                    <a:lstStyle/>
                    <a:p>
                      <a:pPr algn="ctr" fontAlgn="b"/>
                      <a:r>
                        <a:rPr lang="en-US" sz="900" u="none" strike="noStrike" dirty="0">
                          <a:effectLst/>
                        </a:rPr>
                        <a:t>Schooling</a:t>
                      </a:r>
                      <a:endParaRPr lang="en-US" sz="900" b="0" i="0" u="none" strike="noStrike" dirty="0">
                        <a:solidFill>
                          <a:srgbClr val="000000"/>
                        </a:solidFill>
                        <a:effectLst/>
                        <a:latin typeface="Calibri" panose="020F0502020204030204" pitchFamily="34" charset="0"/>
                      </a:endParaRPr>
                    </a:p>
                  </a:txBody>
                  <a:tcPr marL="6878" marR="6878" marT="6878" marB="0" anchor="b"/>
                </a:tc>
                <a:tc>
                  <a:txBody>
                    <a:bodyPr/>
                    <a:lstStyle/>
                    <a:p>
                      <a:pPr algn="ctr" fontAlgn="b"/>
                      <a:r>
                        <a:rPr lang="en-US" sz="900" u="none" strike="noStrike" dirty="0">
                          <a:effectLst/>
                        </a:rPr>
                        <a:t>Thinness 5-9</a:t>
                      </a:r>
                      <a:endParaRPr lang="en-US" sz="900" b="0" i="0" u="none" strike="noStrike" dirty="0">
                        <a:solidFill>
                          <a:srgbClr val="000000"/>
                        </a:solidFill>
                        <a:effectLst/>
                        <a:latin typeface="Calibri" panose="020F0502020204030204" pitchFamily="34" charset="0"/>
                      </a:endParaRPr>
                    </a:p>
                  </a:txBody>
                  <a:tcPr marL="6878" marR="6878" marT="6878" marB="0" anchor="b"/>
                </a:tc>
                <a:tc>
                  <a:txBody>
                    <a:bodyPr/>
                    <a:lstStyle/>
                    <a:p>
                      <a:pPr algn="ctr" fontAlgn="ctr"/>
                      <a:r>
                        <a:rPr lang="en-US" sz="900" u="none" strike="noStrike" dirty="0">
                          <a:effectLst/>
                        </a:rPr>
                        <a:t>Schooling</a:t>
                      </a:r>
                      <a:endParaRPr lang="en-US" sz="900" b="0" i="0" u="none" strike="noStrike" dirty="0">
                        <a:solidFill>
                          <a:srgbClr val="000000"/>
                        </a:solidFill>
                        <a:effectLst/>
                        <a:latin typeface="Calibri" panose="020F0502020204030204" pitchFamily="34" charset="0"/>
                      </a:endParaRPr>
                    </a:p>
                  </a:txBody>
                  <a:tcPr marL="6878" marR="6878" marT="6878" marB="0" anchor="ctr"/>
                </a:tc>
                <a:extLst>
                  <a:ext uri="{0D108BD9-81ED-4DB2-BD59-A6C34878D82A}">
                    <a16:rowId xmlns:a16="http://schemas.microsoft.com/office/drawing/2014/main" val="2201223331"/>
                  </a:ext>
                </a:extLst>
              </a:tr>
              <a:tr h="146735">
                <a:tc>
                  <a:txBody>
                    <a:bodyPr/>
                    <a:lstStyle/>
                    <a:p>
                      <a:pPr algn="ctr" fontAlgn="ctr"/>
                      <a:r>
                        <a:rPr lang="en-US" sz="900" u="none" strike="noStrike">
                          <a:effectLst/>
                        </a:rPr>
                        <a:t>Alcohol</a:t>
                      </a:r>
                      <a:endParaRPr lang="en-US" sz="900" b="0" i="0" u="none" strike="noStrike">
                        <a:solidFill>
                          <a:srgbClr val="000000"/>
                        </a:solidFill>
                        <a:effectLst/>
                        <a:latin typeface="Calibri" panose="020F0502020204030204" pitchFamily="34" charset="0"/>
                      </a:endParaRPr>
                    </a:p>
                  </a:txBody>
                  <a:tcPr marL="6878" marR="6878" marT="6878" marB="0" anchor="ctr"/>
                </a:tc>
                <a:tc>
                  <a:txBody>
                    <a:bodyPr/>
                    <a:lstStyle/>
                    <a:p>
                      <a:pPr algn="ctr" fontAlgn="ctr"/>
                      <a:r>
                        <a:rPr lang="en-US" sz="900" u="none" strike="noStrike">
                          <a:effectLst/>
                        </a:rPr>
                        <a:t>Polio</a:t>
                      </a:r>
                      <a:endParaRPr lang="en-US" sz="900" b="0" i="0" u="none" strike="noStrike">
                        <a:solidFill>
                          <a:srgbClr val="000000"/>
                        </a:solidFill>
                        <a:effectLst/>
                        <a:latin typeface="Calibri" panose="020F0502020204030204" pitchFamily="34" charset="0"/>
                      </a:endParaRPr>
                    </a:p>
                  </a:txBody>
                  <a:tcPr marL="6878" marR="6878" marT="6878" marB="0" anchor="ctr"/>
                </a:tc>
                <a:tc>
                  <a:txBody>
                    <a:bodyPr/>
                    <a:lstStyle/>
                    <a:p>
                      <a:pPr algn="ctr" fontAlgn="ctr"/>
                      <a:r>
                        <a:rPr lang="en-US" sz="900" u="none" strike="noStrike">
                          <a:effectLst/>
                        </a:rPr>
                        <a:t>Schooling</a:t>
                      </a:r>
                      <a:endParaRPr lang="en-US" sz="900" b="0" i="0" u="none" strike="noStrike">
                        <a:solidFill>
                          <a:srgbClr val="000000"/>
                        </a:solidFill>
                        <a:effectLst/>
                        <a:latin typeface="Calibri" panose="020F0502020204030204" pitchFamily="34" charset="0"/>
                      </a:endParaRPr>
                    </a:p>
                  </a:txBody>
                  <a:tcPr marL="6878" marR="6878" marT="6878" marB="0" anchor="ctr"/>
                </a:tc>
                <a:tc>
                  <a:txBody>
                    <a:bodyPr/>
                    <a:lstStyle/>
                    <a:p>
                      <a:pPr algn="ctr" fontAlgn="b"/>
                      <a:r>
                        <a:rPr lang="en-US" sz="900" u="none" strike="noStrike">
                          <a:effectLst/>
                        </a:rPr>
                        <a:t>Thinness 5-9</a:t>
                      </a:r>
                      <a:endParaRPr lang="en-US" sz="900" b="0" i="0" u="none" strike="noStrike">
                        <a:solidFill>
                          <a:srgbClr val="000000"/>
                        </a:solidFill>
                        <a:effectLst/>
                        <a:latin typeface="Calibri" panose="020F0502020204030204" pitchFamily="34" charset="0"/>
                      </a:endParaRPr>
                    </a:p>
                  </a:txBody>
                  <a:tcPr marL="6878" marR="6878" marT="6878" marB="0" anchor="b"/>
                </a:tc>
                <a:tc>
                  <a:txBody>
                    <a:bodyPr/>
                    <a:lstStyle/>
                    <a:p>
                      <a:pPr algn="ctr" fontAlgn="ctr"/>
                      <a:r>
                        <a:rPr lang="en-US" sz="900" u="none" strike="noStrike" dirty="0">
                          <a:effectLst/>
                        </a:rPr>
                        <a:t>U-5 Deaths</a:t>
                      </a:r>
                      <a:endParaRPr lang="en-US" sz="900" b="0" i="0" u="none" strike="noStrike" dirty="0">
                        <a:solidFill>
                          <a:srgbClr val="000000"/>
                        </a:solidFill>
                        <a:effectLst/>
                        <a:latin typeface="Calibri" panose="020F0502020204030204" pitchFamily="34" charset="0"/>
                      </a:endParaRPr>
                    </a:p>
                  </a:txBody>
                  <a:tcPr marL="6878" marR="6878" marT="6878" marB="0" anchor="ctr"/>
                </a:tc>
                <a:tc>
                  <a:txBody>
                    <a:bodyPr/>
                    <a:lstStyle/>
                    <a:p>
                      <a:pPr algn="ctr" fontAlgn="b"/>
                      <a:r>
                        <a:rPr lang="en-US" sz="900" u="none" strike="noStrike" dirty="0">
                          <a:effectLst/>
                        </a:rPr>
                        <a:t>Thinness 5-9</a:t>
                      </a:r>
                      <a:endParaRPr lang="en-US" sz="900" b="0" i="0" u="none" strike="noStrike" dirty="0">
                        <a:solidFill>
                          <a:srgbClr val="000000"/>
                        </a:solidFill>
                        <a:effectLst/>
                        <a:latin typeface="Calibri" panose="020F0502020204030204" pitchFamily="34" charset="0"/>
                      </a:endParaRPr>
                    </a:p>
                  </a:txBody>
                  <a:tcPr marL="6878" marR="6878" marT="6878" marB="0" anchor="b"/>
                </a:tc>
                <a:tc>
                  <a:txBody>
                    <a:bodyPr/>
                    <a:lstStyle/>
                    <a:p>
                      <a:pPr algn="ctr" fontAlgn="b"/>
                      <a:r>
                        <a:rPr lang="en-US" sz="900" u="none" strike="noStrike" dirty="0">
                          <a:effectLst/>
                        </a:rPr>
                        <a:t>U-5 Deaths</a:t>
                      </a:r>
                      <a:endParaRPr lang="en-US" sz="900" b="0" i="0" u="none" strike="noStrike" dirty="0">
                        <a:solidFill>
                          <a:srgbClr val="000000"/>
                        </a:solidFill>
                        <a:effectLst/>
                        <a:latin typeface="Calibri" panose="020F0502020204030204" pitchFamily="34" charset="0"/>
                      </a:endParaRPr>
                    </a:p>
                  </a:txBody>
                  <a:tcPr marL="6878" marR="6878" marT="6878" marB="0" anchor="b"/>
                </a:tc>
                <a:tc>
                  <a:txBody>
                    <a:bodyPr/>
                    <a:lstStyle/>
                    <a:p>
                      <a:pPr algn="ctr" fontAlgn="ctr"/>
                      <a:r>
                        <a:rPr lang="en-US" sz="900" u="none" strike="noStrike" dirty="0">
                          <a:effectLst/>
                        </a:rPr>
                        <a:t>Thinness 5-9</a:t>
                      </a:r>
                      <a:endParaRPr lang="en-US" sz="900" b="0" i="0" u="none" strike="noStrike" dirty="0">
                        <a:solidFill>
                          <a:srgbClr val="000000"/>
                        </a:solidFill>
                        <a:effectLst/>
                        <a:latin typeface="Calibri" panose="020F0502020204030204" pitchFamily="34" charset="0"/>
                      </a:endParaRPr>
                    </a:p>
                  </a:txBody>
                  <a:tcPr marL="6878" marR="6878" marT="6878" marB="0" anchor="ctr"/>
                </a:tc>
                <a:extLst>
                  <a:ext uri="{0D108BD9-81ED-4DB2-BD59-A6C34878D82A}">
                    <a16:rowId xmlns:a16="http://schemas.microsoft.com/office/drawing/2014/main" val="952639088"/>
                  </a:ext>
                </a:extLst>
              </a:tr>
            </a:tbl>
          </a:graphicData>
        </a:graphic>
      </p:graphicFrame>
    </p:spTree>
    <p:extLst>
      <p:ext uri="{BB962C8B-B14F-4D97-AF65-F5344CB8AC3E}">
        <p14:creationId xmlns:p14="http://schemas.microsoft.com/office/powerpoint/2010/main" val="42286938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accent2">
            <a:lumMod val="60000"/>
            <a:lumOff val="4000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086557F-F87B-3349-9A8E-F20761594343}"/>
              </a:ext>
            </a:extLst>
          </p:cNvPr>
          <p:cNvSpPr>
            <a:spLocks noGrp="1"/>
          </p:cNvSpPr>
          <p:nvPr>
            <p:ph type="title"/>
          </p:nvPr>
        </p:nvSpPr>
        <p:spPr/>
        <p:txBody>
          <a:bodyPr/>
          <a:lstStyle/>
          <a:p>
            <a:r>
              <a:rPr lang="en-US" dirty="0"/>
              <a:t>Future work</a:t>
            </a:r>
          </a:p>
        </p:txBody>
      </p:sp>
      <p:sp>
        <p:nvSpPr>
          <p:cNvPr id="5" name="Content Placeholder 4">
            <a:extLst>
              <a:ext uri="{FF2B5EF4-FFF2-40B4-BE49-F238E27FC236}">
                <a16:creationId xmlns:a16="http://schemas.microsoft.com/office/drawing/2014/main" id="{0738F5BD-FE04-FE49-AAAA-0A46C43F276E}"/>
              </a:ext>
            </a:extLst>
          </p:cNvPr>
          <p:cNvSpPr>
            <a:spLocks noGrp="1"/>
          </p:cNvSpPr>
          <p:nvPr>
            <p:ph idx="1"/>
          </p:nvPr>
        </p:nvSpPr>
        <p:spPr>
          <a:ln>
            <a:solidFill>
              <a:schemeClr val="tx2"/>
            </a:solidFill>
          </a:ln>
        </p:spPr>
        <p:txBody>
          <a:bodyPr/>
          <a:lstStyle/>
          <a:p>
            <a:r>
              <a:rPr lang="en-US" dirty="0"/>
              <a:t>Look at class within a particular country and see if these same factors are same in determining life expectancy for an individual. </a:t>
            </a:r>
          </a:p>
          <a:p>
            <a:endParaRPr lang="en-US" dirty="0"/>
          </a:p>
          <a:p>
            <a:r>
              <a:rPr lang="en-US" dirty="0"/>
              <a:t>Increase the dataset size with continuing UN and Global Data data to incorporate new added features like population, GDP,  environmental, and </a:t>
            </a:r>
            <a:r>
              <a:rPr lang="en-US" dirty="0" err="1"/>
              <a:t>etc</a:t>
            </a:r>
            <a:r>
              <a:rPr lang="en-US" dirty="0"/>
              <a:t> in order to test and clarify country groupings.  </a:t>
            </a:r>
          </a:p>
          <a:p>
            <a:r>
              <a:rPr lang="en-US" dirty="0"/>
              <a:t>Mental Health versus Life Expectancy</a:t>
            </a:r>
          </a:p>
          <a:p>
            <a:pPr marL="0" indent="0">
              <a:buNone/>
            </a:pPr>
            <a:endParaRPr lang="en-US" dirty="0"/>
          </a:p>
          <a:p>
            <a:endParaRPr lang="en-US" dirty="0"/>
          </a:p>
          <a:p>
            <a:endParaRPr lang="en-US" dirty="0"/>
          </a:p>
          <a:p>
            <a:endParaRPr lang="en-US" dirty="0"/>
          </a:p>
          <a:p>
            <a:endParaRPr lang="en-US" dirty="0"/>
          </a:p>
          <a:p>
            <a:pPr marL="0" indent="0">
              <a:buNone/>
            </a:pPr>
            <a:endParaRPr lang="en-US" dirty="0"/>
          </a:p>
        </p:txBody>
      </p:sp>
    </p:spTree>
    <p:extLst>
      <p:ext uri="{BB962C8B-B14F-4D97-AF65-F5344CB8AC3E}">
        <p14:creationId xmlns:p14="http://schemas.microsoft.com/office/powerpoint/2010/main" val="7647678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2">
            <a:lumMod val="40000"/>
            <a:lumOff val="6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A64679-E6CA-CD49-AEAE-9A10263968F9}"/>
              </a:ext>
            </a:extLst>
          </p:cNvPr>
          <p:cNvSpPr>
            <a:spLocks noGrp="1"/>
          </p:cNvSpPr>
          <p:nvPr>
            <p:ph type="title"/>
          </p:nvPr>
        </p:nvSpPr>
        <p:spPr>
          <a:xfrm>
            <a:off x="4763643" y="171450"/>
            <a:ext cx="1845563" cy="428625"/>
          </a:xfrm>
        </p:spPr>
        <p:txBody>
          <a:bodyPr>
            <a:normAutofit fontScale="90000"/>
          </a:bodyPr>
          <a:lstStyle/>
          <a:p>
            <a:r>
              <a:rPr lang="en-US" dirty="0"/>
              <a:t>Dataset</a:t>
            </a:r>
          </a:p>
        </p:txBody>
      </p:sp>
      <p:sp>
        <p:nvSpPr>
          <p:cNvPr id="3" name="Content Placeholder 2">
            <a:extLst>
              <a:ext uri="{FF2B5EF4-FFF2-40B4-BE49-F238E27FC236}">
                <a16:creationId xmlns:a16="http://schemas.microsoft.com/office/drawing/2014/main" id="{AA4352C8-676D-2A45-AB77-26DEB655D276}"/>
              </a:ext>
            </a:extLst>
          </p:cNvPr>
          <p:cNvSpPr>
            <a:spLocks noGrp="1"/>
          </p:cNvSpPr>
          <p:nvPr>
            <p:ph idx="1"/>
          </p:nvPr>
        </p:nvSpPr>
        <p:spPr>
          <a:xfrm>
            <a:off x="235646" y="935830"/>
            <a:ext cx="11570591" cy="1035845"/>
          </a:xfrm>
          <a:ln>
            <a:solidFill>
              <a:schemeClr val="tx1"/>
            </a:solidFill>
          </a:ln>
        </p:spPr>
        <p:txBody>
          <a:bodyPr>
            <a:noAutofit/>
          </a:bodyPr>
          <a:lstStyle/>
          <a:p>
            <a:r>
              <a:rPr lang="en-US" sz="1200" dirty="0"/>
              <a:t>My data is from The World Health Organization and United Nations website, </a:t>
            </a:r>
            <a:r>
              <a:rPr lang="en-US" sz="1200" u="sng" dirty="0">
                <a:hlinkClick r:id="rId3"/>
              </a:rPr>
              <a:t>Life Expectancy</a:t>
            </a:r>
            <a:r>
              <a:rPr lang="en-US" sz="1200" dirty="0"/>
              <a:t> expresses the results of 193 countries for life expectancy for 20 different features columns spanning from 2000-2015. </a:t>
            </a:r>
          </a:p>
          <a:p>
            <a:r>
              <a:rPr lang="en-US" sz="1200" dirty="0"/>
              <a:t>The features vary from whether country demographics such as Population, GDP, Total Expenditure spend on health to population statistics such immunizations and mortality rates along with BMI, Alcohol Consumption, and years of schooling. </a:t>
            </a:r>
          </a:p>
          <a:p>
            <a:endParaRPr lang="en-US" sz="1200" dirty="0"/>
          </a:p>
        </p:txBody>
      </p:sp>
      <p:graphicFrame>
        <p:nvGraphicFramePr>
          <p:cNvPr id="4" name="Table 3">
            <a:extLst>
              <a:ext uri="{FF2B5EF4-FFF2-40B4-BE49-F238E27FC236}">
                <a16:creationId xmlns:a16="http://schemas.microsoft.com/office/drawing/2014/main" id="{9F5F261A-A198-F646-BF23-77C9D712572A}"/>
              </a:ext>
            </a:extLst>
          </p:cNvPr>
          <p:cNvGraphicFramePr>
            <a:graphicFrameLocks noGrp="1"/>
          </p:cNvGraphicFramePr>
          <p:nvPr>
            <p:extLst>
              <p:ext uri="{D42A27DB-BD31-4B8C-83A1-F6EECF244321}">
                <p14:modId xmlns:p14="http://schemas.microsoft.com/office/powerpoint/2010/main" val="1652787792"/>
              </p:ext>
            </p:extLst>
          </p:nvPr>
        </p:nvGraphicFramePr>
        <p:xfrm>
          <a:off x="235646" y="2611856"/>
          <a:ext cx="11719034" cy="3158320"/>
        </p:xfrm>
        <a:graphic>
          <a:graphicData uri="http://schemas.openxmlformats.org/drawingml/2006/table">
            <a:tbl>
              <a:tblPr>
                <a:tableStyleId>{5C22544A-7EE6-4342-B048-85BDC9FD1C3A}</a:tableStyleId>
              </a:tblPr>
              <a:tblGrid>
                <a:gridCol w="457405">
                  <a:extLst>
                    <a:ext uri="{9D8B030D-6E8A-4147-A177-3AD203B41FA5}">
                      <a16:colId xmlns:a16="http://schemas.microsoft.com/office/drawing/2014/main" val="2113245424"/>
                    </a:ext>
                  </a:extLst>
                </a:gridCol>
                <a:gridCol w="457405">
                  <a:extLst>
                    <a:ext uri="{9D8B030D-6E8A-4147-A177-3AD203B41FA5}">
                      <a16:colId xmlns:a16="http://schemas.microsoft.com/office/drawing/2014/main" val="1831700403"/>
                    </a:ext>
                  </a:extLst>
                </a:gridCol>
                <a:gridCol w="457405">
                  <a:extLst>
                    <a:ext uri="{9D8B030D-6E8A-4147-A177-3AD203B41FA5}">
                      <a16:colId xmlns:a16="http://schemas.microsoft.com/office/drawing/2014/main" val="3189591677"/>
                    </a:ext>
                  </a:extLst>
                </a:gridCol>
                <a:gridCol w="457405">
                  <a:extLst>
                    <a:ext uri="{9D8B030D-6E8A-4147-A177-3AD203B41FA5}">
                      <a16:colId xmlns:a16="http://schemas.microsoft.com/office/drawing/2014/main" val="2357050257"/>
                    </a:ext>
                  </a:extLst>
                </a:gridCol>
                <a:gridCol w="574823">
                  <a:extLst>
                    <a:ext uri="{9D8B030D-6E8A-4147-A177-3AD203B41FA5}">
                      <a16:colId xmlns:a16="http://schemas.microsoft.com/office/drawing/2014/main" val="458101533"/>
                    </a:ext>
                  </a:extLst>
                </a:gridCol>
                <a:gridCol w="567814">
                  <a:extLst>
                    <a:ext uri="{9D8B030D-6E8A-4147-A177-3AD203B41FA5}">
                      <a16:colId xmlns:a16="http://schemas.microsoft.com/office/drawing/2014/main" val="2038789352"/>
                    </a:ext>
                  </a:extLst>
                </a:gridCol>
                <a:gridCol w="511733">
                  <a:extLst>
                    <a:ext uri="{9D8B030D-6E8A-4147-A177-3AD203B41FA5}">
                      <a16:colId xmlns:a16="http://schemas.microsoft.com/office/drawing/2014/main" val="3126257801"/>
                    </a:ext>
                  </a:extLst>
                </a:gridCol>
                <a:gridCol w="457405">
                  <a:extLst>
                    <a:ext uri="{9D8B030D-6E8A-4147-A177-3AD203B41FA5}">
                      <a16:colId xmlns:a16="http://schemas.microsoft.com/office/drawing/2014/main" val="1717633039"/>
                    </a:ext>
                  </a:extLst>
                </a:gridCol>
                <a:gridCol w="743065">
                  <a:extLst>
                    <a:ext uri="{9D8B030D-6E8A-4147-A177-3AD203B41FA5}">
                      <a16:colId xmlns:a16="http://schemas.microsoft.com/office/drawing/2014/main" val="2904467481"/>
                    </a:ext>
                  </a:extLst>
                </a:gridCol>
                <a:gridCol w="457405">
                  <a:extLst>
                    <a:ext uri="{9D8B030D-6E8A-4147-A177-3AD203B41FA5}">
                      <a16:colId xmlns:a16="http://schemas.microsoft.com/office/drawing/2014/main" val="1981495768"/>
                    </a:ext>
                  </a:extLst>
                </a:gridCol>
                <a:gridCol w="457405">
                  <a:extLst>
                    <a:ext uri="{9D8B030D-6E8A-4147-A177-3AD203B41FA5}">
                      <a16:colId xmlns:a16="http://schemas.microsoft.com/office/drawing/2014/main" val="146883536"/>
                    </a:ext>
                  </a:extLst>
                </a:gridCol>
                <a:gridCol w="457405">
                  <a:extLst>
                    <a:ext uri="{9D8B030D-6E8A-4147-A177-3AD203B41FA5}">
                      <a16:colId xmlns:a16="http://schemas.microsoft.com/office/drawing/2014/main" val="345113645"/>
                    </a:ext>
                  </a:extLst>
                </a:gridCol>
                <a:gridCol w="457405">
                  <a:extLst>
                    <a:ext uri="{9D8B030D-6E8A-4147-A177-3AD203B41FA5}">
                      <a16:colId xmlns:a16="http://schemas.microsoft.com/office/drawing/2014/main" val="1417085161"/>
                    </a:ext>
                  </a:extLst>
                </a:gridCol>
                <a:gridCol w="457405">
                  <a:extLst>
                    <a:ext uri="{9D8B030D-6E8A-4147-A177-3AD203B41FA5}">
                      <a16:colId xmlns:a16="http://schemas.microsoft.com/office/drawing/2014/main" val="3107494294"/>
                    </a:ext>
                  </a:extLst>
                </a:gridCol>
                <a:gridCol w="651934">
                  <a:extLst>
                    <a:ext uri="{9D8B030D-6E8A-4147-A177-3AD203B41FA5}">
                      <a16:colId xmlns:a16="http://schemas.microsoft.com/office/drawing/2014/main" val="1141506776"/>
                    </a:ext>
                  </a:extLst>
                </a:gridCol>
                <a:gridCol w="457405">
                  <a:extLst>
                    <a:ext uri="{9D8B030D-6E8A-4147-A177-3AD203B41FA5}">
                      <a16:colId xmlns:a16="http://schemas.microsoft.com/office/drawing/2014/main" val="3305753069"/>
                    </a:ext>
                  </a:extLst>
                </a:gridCol>
                <a:gridCol w="457405">
                  <a:extLst>
                    <a:ext uri="{9D8B030D-6E8A-4147-A177-3AD203B41FA5}">
                      <a16:colId xmlns:a16="http://schemas.microsoft.com/office/drawing/2014/main" val="817655856"/>
                    </a:ext>
                  </a:extLst>
                </a:gridCol>
                <a:gridCol w="457405">
                  <a:extLst>
                    <a:ext uri="{9D8B030D-6E8A-4147-A177-3AD203B41FA5}">
                      <a16:colId xmlns:a16="http://schemas.microsoft.com/office/drawing/2014/main" val="4095578085"/>
                    </a:ext>
                  </a:extLst>
                </a:gridCol>
                <a:gridCol w="457405">
                  <a:extLst>
                    <a:ext uri="{9D8B030D-6E8A-4147-A177-3AD203B41FA5}">
                      <a16:colId xmlns:a16="http://schemas.microsoft.com/office/drawing/2014/main" val="2971498558"/>
                    </a:ext>
                  </a:extLst>
                </a:gridCol>
                <a:gridCol w="567814">
                  <a:extLst>
                    <a:ext uri="{9D8B030D-6E8A-4147-A177-3AD203B41FA5}">
                      <a16:colId xmlns:a16="http://schemas.microsoft.com/office/drawing/2014/main" val="1440131943"/>
                    </a:ext>
                  </a:extLst>
                </a:gridCol>
                <a:gridCol w="483691">
                  <a:extLst>
                    <a:ext uri="{9D8B030D-6E8A-4147-A177-3AD203B41FA5}">
                      <a16:colId xmlns:a16="http://schemas.microsoft.com/office/drawing/2014/main" val="197675539"/>
                    </a:ext>
                  </a:extLst>
                </a:gridCol>
                <a:gridCol w="757085">
                  <a:extLst>
                    <a:ext uri="{9D8B030D-6E8A-4147-A177-3AD203B41FA5}">
                      <a16:colId xmlns:a16="http://schemas.microsoft.com/office/drawing/2014/main" val="1694991927"/>
                    </a:ext>
                  </a:extLst>
                </a:gridCol>
                <a:gridCol w="457405">
                  <a:extLst>
                    <a:ext uri="{9D8B030D-6E8A-4147-A177-3AD203B41FA5}">
                      <a16:colId xmlns:a16="http://schemas.microsoft.com/office/drawing/2014/main" val="4087675122"/>
                    </a:ext>
                  </a:extLst>
                </a:gridCol>
              </a:tblGrid>
              <a:tr h="287120">
                <a:tc>
                  <a:txBody>
                    <a:bodyPr/>
                    <a:lstStyle/>
                    <a:p>
                      <a:pPr algn="l" fontAlgn="b"/>
                      <a:r>
                        <a:rPr lang="en-US" sz="400" u="none" strike="noStrike">
                          <a:effectLst/>
                        </a:rPr>
                        <a:t> </a:t>
                      </a:r>
                      <a:endParaRPr lang="en-US" sz="400" b="0" i="0" u="none" strike="noStrike">
                        <a:solidFill>
                          <a:srgbClr val="000000"/>
                        </a:solidFill>
                        <a:effectLst/>
                        <a:latin typeface="Calibri" panose="020F0502020204030204" pitchFamily="34" charset="0"/>
                      </a:endParaRPr>
                    </a:p>
                  </a:txBody>
                  <a:tcPr marL="3476" marR="3476" marT="3476" marB="0" anchor="b"/>
                </a:tc>
                <a:tc>
                  <a:txBody>
                    <a:bodyPr/>
                    <a:lstStyle/>
                    <a:p>
                      <a:pPr algn="ctr" fontAlgn="b"/>
                      <a:r>
                        <a:rPr lang="en-US" sz="800" u="none" strike="noStrike" dirty="0">
                          <a:effectLst/>
                        </a:rPr>
                        <a:t>Country</a:t>
                      </a:r>
                      <a:endParaRPr lang="en-US" sz="800" b="0" i="0" u="none" strike="noStrike" dirty="0">
                        <a:solidFill>
                          <a:srgbClr val="000000"/>
                        </a:solidFill>
                        <a:effectLst/>
                        <a:latin typeface="Calibri" panose="020F0502020204030204" pitchFamily="34" charset="0"/>
                      </a:endParaRPr>
                    </a:p>
                  </a:txBody>
                  <a:tcPr marL="3476" marR="3476" marT="3476" marB="0" anchor="b"/>
                </a:tc>
                <a:tc>
                  <a:txBody>
                    <a:bodyPr/>
                    <a:lstStyle/>
                    <a:p>
                      <a:pPr algn="ctr" fontAlgn="b"/>
                      <a:r>
                        <a:rPr lang="en-US" sz="800" u="none" strike="noStrike">
                          <a:effectLst/>
                        </a:rPr>
                        <a:t>Year</a:t>
                      </a:r>
                      <a:endParaRPr lang="en-US" sz="800" b="0" i="0" u="none" strike="noStrike">
                        <a:solidFill>
                          <a:srgbClr val="000000"/>
                        </a:solidFill>
                        <a:effectLst/>
                        <a:latin typeface="Calibri" panose="020F0502020204030204" pitchFamily="34" charset="0"/>
                      </a:endParaRPr>
                    </a:p>
                  </a:txBody>
                  <a:tcPr marL="3476" marR="3476" marT="3476" marB="0" anchor="b"/>
                </a:tc>
                <a:tc>
                  <a:txBody>
                    <a:bodyPr/>
                    <a:lstStyle/>
                    <a:p>
                      <a:pPr algn="ctr" fontAlgn="b"/>
                      <a:r>
                        <a:rPr lang="en-US" sz="800" u="none" strike="noStrike" dirty="0">
                          <a:effectLst/>
                        </a:rPr>
                        <a:t>Status</a:t>
                      </a:r>
                      <a:endParaRPr lang="en-US" sz="800" b="0" i="0" u="none" strike="noStrike" dirty="0">
                        <a:solidFill>
                          <a:srgbClr val="000000"/>
                        </a:solidFill>
                        <a:effectLst/>
                        <a:latin typeface="Calibri" panose="020F0502020204030204" pitchFamily="34" charset="0"/>
                      </a:endParaRPr>
                    </a:p>
                  </a:txBody>
                  <a:tcPr marL="3476" marR="3476" marT="3476" marB="0" anchor="b"/>
                </a:tc>
                <a:tc>
                  <a:txBody>
                    <a:bodyPr/>
                    <a:lstStyle/>
                    <a:p>
                      <a:pPr algn="ctr" fontAlgn="b"/>
                      <a:r>
                        <a:rPr lang="en-US" sz="800" u="none" strike="noStrike">
                          <a:effectLst/>
                        </a:rPr>
                        <a:t>Life Expectancy</a:t>
                      </a:r>
                      <a:endParaRPr lang="en-US" sz="800" b="0" i="0" u="none" strike="noStrike">
                        <a:solidFill>
                          <a:srgbClr val="000000"/>
                        </a:solidFill>
                        <a:effectLst/>
                        <a:latin typeface="Calibri" panose="020F0502020204030204" pitchFamily="34" charset="0"/>
                      </a:endParaRPr>
                    </a:p>
                  </a:txBody>
                  <a:tcPr marL="3476" marR="3476" marT="3476" marB="0" anchor="b"/>
                </a:tc>
                <a:tc>
                  <a:txBody>
                    <a:bodyPr/>
                    <a:lstStyle/>
                    <a:p>
                      <a:pPr algn="ctr" fontAlgn="b"/>
                      <a:r>
                        <a:rPr lang="en-US" sz="800" u="none" strike="noStrike">
                          <a:effectLst/>
                        </a:rPr>
                        <a:t>Adult Mortality</a:t>
                      </a:r>
                      <a:endParaRPr lang="en-US" sz="800" b="0" i="0" u="none" strike="noStrike">
                        <a:solidFill>
                          <a:srgbClr val="000000"/>
                        </a:solidFill>
                        <a:effectLst/>
                        <a:latin typeface="Calibri" panose="020F0502020204030204" pitchFamily="34" charset="0"/>
                      </a:endParaRPr>
                    </a:p>
                  </a:txBody>
                  <a:tcPr marL="3476" marR="3476" marT="3476" marB="0" anchor="b"/>
                </a:tc>
                <a:tc>
                  <a:txBody>
                    <a:bodyPr/>
                    <a:lstStyle/>
                    <a:p>
                      <a:pPr algn="ctr" fontAlgn="b"/>
                      <a:r>
                        <a:rPr lang="en-US" sz="800" u="none" strike="noStrike" dirty="0">
                          <a:effectLst/>
                        </a:rPr>
                        <a:t>Infant Deaths</a:t>
                      </a:r>
                      <a:endParaRPr lang="en-US" sz="800" b="0" i="0" u="none" strike="noStrike" dirty="0">
                        <a:solidFill>
                          <a:srgbClr val="000000"/>
                        </a:solidFill>
                        <a:effectLst/>
                        <a:latin typeface="Calibri" panose="020F0502020204030204" pitchFamily="34" charset="0"/>
                      </a:endParaRPr>
                    </a:p>
                  </a:txBody>
                  <a:tcPr marL="3476" marR="3476" marT="3476" marB="0" anchor="b"/>
                </a:tc>
                <a:tc>
                  <a:txBody>
                    <a:bodyPr/>
                    <a:lstStyle/>
                    <a:p>
                      <a:pPr algn="ctr" fontAlgn="b"/>
                      <a:r>
                        <a:rPr lang="en-US" sz="800" u="none" strike="noStrike">
                          <a:effectLst/>
                        </a:rPr>
                        <a:t>Alcohol</a:t>
                      </a:r>
                      <a:endParaRPr lang="en-US" sz="800" b="0" i="0" u="none" strike="noStrike">
                        <a:solidFill>
                          <a:srgbClr val="000000"/>
                        </a:solidFill>
                        <a:effectLst/>
                        <a:latin typeface="Calibri" panose="020F0502020204030204" pitchFamily="34" charset="0"/>
                      </a:endParaRPr>
                    </a:p>
                  </a:txBody>
                  <a:tcPr marL="3476" marR="3476" marT="3476" marB="0" anchor="b"/>
                </a:tc>
                <a:tc>
                  <a:txBody>
                    <a:bodyPr/>
                    <a:lstStyle/>
                    <a:p>
                      <a:pPr algn="ctr" fontAlgn="b"/>
                      <a:r>
                        <a:rPr lang="en-US" sz="800" u="none" strike="noStrike">
                          <a:effectLst/>
                        </a:rPr>
                        <a:t>Percent Expenditure</a:t>
                      </a:r>
                      <a:endParaRPr lang="en-US" sz="800" b="0" i="0" u="none" strike="noStrike">
                        <a:solidFill>
                          <a:srgbClr val="000000"/>
                        </a:solidFill>
                        <a:effectLst/>
                        <a:latin typeface="Calibri" panose="020F0502020204030204" pitchFamily="34" charset="0"/>
                      </a:endParaRPr>
                    </a:p>
                  </a:txBody>
                  <a:tcPr marL="3476" marR="3476" marT="3476" marB="0" anchor="b"/>
                </a:tc>
                <a:tc>
                  <a:txBody>
                    <a:bodyPr/>
                    <a:lstStyle/>
                    <a:p>
                      <a:pPr algn="ctr" fontAlgn="b"/>
                      <a:r>
                        <a:rPr lang="en-US" sz="800" u="none" strike="noStrike">
                          <a:effectLst/>
                        </a:rPr>
                        <a:t>Hep B</a:t>
                      </a:r>
                      <a:endParaRPr lang="en-US" sz="800" b="0" i="0" u="none" strike="noStrike">
                        <a:solidFill>
                          <a:srgbClr val="000000"/>
                        </a:solidFill>
                        <a:effectLst/>
                        <a:latin typeface="Calibri" panose="020F0502020204030204" pitchFamily="34" charset="0"/>
                      </a:endParaRPr>
                    </a:p>
                  </a:txBody>
                  <a:tcPr marL="3476" marR="3476" marT="3476" marB="0" anchor="b"/>
                </a:tc>
                <a:tc>
                  <a:txBody>
                    <a:bodyPr/>
                    <a:lstStyle/>
                    <a:p>
                      <a:pPr algn="ctr" fontAlgn="b"/>
                      <a:r>
                        <a:rPr lang="en-US" sz="800" u="none" strike="noStrike">
                          <a:effectLst/>
                        </a:rPr>
                        <a:t>Measles</a:t>
                      </a:r>
                      <a:endParaRPr lang="en-US" sz="800" b="0" i="0" u="none" strike="noStrike">
                        <a:solidFill>
                          <a:srgbClr val="000000"/>
                        </a:solidFill>
                        <a:effectLst/>
                        <a:latin typeface="Calibri" panose="020F0502020204030204" pitchFamily="34" charset="0"/>
                      </a:endParaRPr>
                    </a:p>
                  </a:txBody>
                  <a:tcPr marL="3476" marR="3476" marT="3476" marB="0" anchor="b"/>
                </a:tc>
                <a:tc>
                  <a:txBody>
                    <a:bodyPr/>
                    <a:lstStyle/>
                    <a:p>
                      <a:pPr algn="ctr" fontAlgn="b"/>
                      <a:r>
                        <a:rPr lang="en-US" sz="800" u="none" strike="noStrike">
                          <a:effectLst/>
                        </a:rPr>
                        <a:t>BMI</a:t>
                      </a:r>
                      <a:endParaRPr lang="en-US" sz="800" b="0" i="0" u="none" strike="noStrike">
                        <a:solidFill>
                          <a:srgbClr val="000000"/>
                        </a:solidFill>
                        <a:effectLst/>
                        <a:latin typeface="Calibri" panose="020F0502020204030204" pitchFamily="34" charset="0"/>
                      </a:endParaRPr>
                    </a:p>
                  </a:txBody>
                  <a:tcPr marL="3476" marR="3476" marT="3476" marB="0" anchor="b"/>
                </a:tc>
                <a:tc>
                  <a:txBody>
                    <a:bodyPr/>
                    <a:lstStyle/>
                    <a:p>
                      <a:pPr algn="ctr" fontAlgn="b"/>
                      <a:r>
                        <a:rPr lang="en-US" sz="800" u="none" strike="noStrike">
                          <a:effectLst/>
                        </a:rPr>
                        <a:t>U-5 Deaths</a:t>
                      </a:r>
                      <a:endParaRPr lang="en-US" sz="800" b="0" i="0" u="none" strike="noStrike">
                        <a:solidFill>
                          <a:srgbClr val="000000"/>
                        </a:solidFill>
                        <a:effectLst/>
                        <a:latin typeface="Calibri" panose="020F0502020204030204" pitchFamily="34" charset="0"/>
                      </a:endParaRPr>
                    </a:p>
                  </a:txBody>
                  <a:tcPr marL="3476" marR="3476" marT="3476" marB="0" anchor="b"/>
                </a:tc>
                <a:tc>
                  <a:txBody>
                    <a:bodyPr/>
                    <a:lstStyle/>
                    <a:p>
                      <a:pPr algn="ctr" fontAlgn="b"/>
                      <a:r>
                        <a:rPr lang="en-US" sz="800" u="none" strike="noStrike">
                          <a:effectLst/>
                        </a:rPr>
                        <a:t>Polio</a:t>
                      </a:r>
                      <a:endParaRPr lang="en-US" sz="800" b="0" i="0" u="none" strike="noStrike">
                        <a:solidFill>
                          <a:srgbClr val="000000"/>
                        </a:solidFill>
                        <a:effectLst/>
                        <a:latin typeface="Calibri" panose="020F0502020204030204" pitchFamily="34" charset="0"/>
                      </a:endParaRPr>
                    </a:p>
                  </a:txBody>
                  <a:tcPr marL="3476" marR="3476" marT="3476" marB="0" anchor="b"/>
                </a:tc>
                <a:tc>
                  <a:txBody>
                    <a:bodyPr/>
                    <a:lstStyle/>
                    <a:p>
                      <a:pPr algn="ctr" fontAlgn="b"/>
                      <a:r>
                        <a:rPr lang="en-US" sz="800" u="none" strike="noStrike">
                          <a:effectLst/>
                        </a:rPr>
                        <a:t>Total Expenditure</a:t>
                      </a:r>
                      <a:endParaRPr lang="en-US" sz="800" b="0" i="0" u="none" strike="noStrike">
                        <a:solidFill>
                          <a:srgbClr val="000000"/>
                        </a:solidFill>
                        <a:effectLst/>
                        <a:latin typeface="Calibri" panose="020F0502020204030204" pitchFamily="34" charset="0"/>
                      </a:endParaRPr>
                    </a:p>
                  </a:txBody>
                  <a:tcPr marL="3476" marR="3476" marT="3476" marB="0" anchor="b"/>
                </a:tc>
                <a:tc>
                  <a:txBody>
                    <a:bodyPr/>
                    <a:lstStyle/>
                    <a:p>
                      <a:pPr algn="ctr" fontAlgn="b"/>
                      <a:r>
                        <a:rPr lang="en-US" sz="800" u="none" strike="noStrike">
                          <a:effectLst/>
                        </a:rPr>
                        <a:t>Diphtheria</a:t>
                      </a:r>
                      <a:endParaRPr lang="en-US" sz="800" b="0" i="0" u="none" strike="noStrike">
                        <a:solidFill>
                          <a:srgbClr val="000000"/>
                        </a:solidFill>
                        <a:effectLst/>
                        <a:latin typeface="Calibri" panose="020F0502020204030204" pitchFamily="34" charset="0"/>
                      </a:endParaRPr>
                    </a:p>
                  </a:txBody>
                  <a:tcPr marL="3476" marR="3476" marT="3476" marB="0" anchor="b"/>
                </a:tc>
                <a:tc>
                  <a:txBody>
                    <a:bodyPr/>
                    <a:lstStyle/>
                    <a:p>
                      <a:pPr algn="ctr" fontAlgn="b"/>
                      <a:r>
                        <a:rPr lang="en-US" sz="800" u="none" strike="noStrike">
                          <a:effectLst/>
                        </a:rPr>
                        <a:t>HIV/AIDS</a:t>
                      </a:r>
                      <a:endParaRPr lang="en-US" sz="800" b="0" i="0" u="none" strike="noStrike">
                        <a:solidFill>
                          <a:srgbClr val="000000"/>
                        </a:solidFill>
                        <a:effectLst/>
                        <a:latin typeface="Calibri" panose="020F0502020204030204" pitchFamily="34" charset="0"/>
                      </a:endParaRPr>
                    </a:p>
                  </a:txBody>
                  <a:tcPr marL="3476" marR="3476" marT="3476" marB="0" anchor="b"/>
                </a:tc>
                <a:tc>
                  <a:txBody>
                    <a:bodyPr/>
                    <a:lstStyle/>
                    <a:p>
                      <a:pPr algn="ctr" fontAlgn="b"/>
                      <a:r>
                        <a:rPr lang="en-US" sz="800" u="none" strike="noStrike">
                          <a:effectLst/>
                        </a:rPr>
                        <a:t>GDP</a:t>
                      </a:r>
                      <a:endParaRPr lang="en-US" sz="800" b="0" i="0" u="none" strike="noStrike">
                        <a:solidFill>
                          <a:srgbClr val="000000"/>
                        </a:solidFill>
                        <a:effectLst/>
                        <a:latin typeface="Calibri" panose="020F0502020204030204" pitchFamily="34" charset="0"/>
                      </a:endParaRPr>
                    </a:p>
                  </a:txBody>
                  <a:tcPr marL="3476" marR="3476" marT="3476" marB="0" anchor="b"/>
                </a:tc>
                <a:tc>
                  <a:txBody>
                    <a:bodyPr/>
                    <a:lstStyle/>
                    <a:p>
                      <a:pPr algn="ctr" fontAlgn="b"/>
                      <a:r>
                        <a:rPr lang="en-US" sz="800" u="none" strike="noStrike">
                          <a:effectLst/>
                        </a:rPr>
                        <a:t>Population</a:t>
                      </a:r>
                      <a:endParaRPr lang="en-US" sz="800" b="0" i="0" u="none" strike="noStrike">
                        <a:solidFill>
                          <a:srgbClr val="000000"/>
                        </a:solidFill>
                        <a:effectLst/>
                        <a:latin typeface="Calibri" panose="020F0502020204030204" pitchFamily="34" charset="0"/>
                      </a:endParaRPr>
                    </a:p>
                  </a:txBody>
                  <a:tcPr marL="3476" marR="3476" marT="3476" marB="0" anchor="b"/>
                </a:tc>
                <a:tc>
                  <a:txBody>
                    <a:bodyPr/>
                    <a:lstStyle/>
                    <a:p>
                      <a:pPr algn="ctr" fontAlgn="b"/>
                      <a:r>
                        <a:rPr lang="en-US" sz="800" u="none" strike="noStrike">
                          <a:effectLst/>
                        </a:rPr>
                        <a:t>Thinness 10-19</a:t>
                      </a:r>
                      <a:endParaRPr lang="en-US" sz="800" b="0" i="0" u="none" strike="noStrike">
                        <a:solidFill>
                          <a:srgbClr val="000000"/>
                        </a:solidFill>
                        <a:effectLst/>
                        <a:latin typeface="Calibri" panose="020F0502020204030204" pitchFamily="34" charset="0"/>
                      </a:endParaRPr>
                    </a:p>
                  </a:txBody>
                  <a:tcPr marL="3476" marR="3476" marT="3476" marB="0" anchor="b"/>
                </a:tc>
                <a:tc>
                  <a:txBody>
                    <a:bodyPr/>
                    <a:lstStyle/>
                    <a:p>
                      <a:pPr algn="ctr" fontAlgn="b"/>
                      <a:r>
                        <a:rPr lang="en-US" sz="800" u="none" strike="noStrike" dirty="0">
                          <a:effectLst/>
                        </a:rPr>
                        <a:t>Thinness 5-9</a:t>
                      </a:r>
                      <a:endParaRPr lang="en-US" sz="800" b="0" i="0" u="none" strike="noStrike" dirty="0">
                        <a:solidFill>
                          <a:srgbClr val="000000"/>
                        </a:solidFill>
                        <a:effectLst/>
                        <a:latin typeface="Calibri" panose="020F0502020204030204" pitchFamily="34" charset="0"/>
                      </a:endParaRPr>
                    </a:p>
                  </a:txBody>
                  <a:tcPr marL="3476" marR="3476" marT="3476" marB="0" anchor="b"/>
                </a:tc>
                <a:tc>
                  <a:txBody>
                    <a:bodyPr/>
                    <a:lstStyle/>
                    <a:p>
                      <a:pPr algn="ctr" fontAlgn="b"/>
                      <a:r>
                        <a:rPr lang="en-US" sz="800" u="none" strike="noStrike" dirty="0">
                          <a:effectLst/>
                        </a:rPr>
                        <a:t>Income Composition</a:t>
                      </a:r>
                      <a:endParaRPr lang="en-US" sz="800" b="0" i="0" u="none" strike="noStrike" dirty="0">
                        <a:solidFill>
                          <a:srgbClr val="000000"/>
                        </a:solidFill>
                        <a:effectLst/>
                        <a:latin typeface="Calibri" panose="020F0502020204030204" pitchFamily="34" charset="0"/>
                      </a:endParaRPr>
                    </a:p>
                  </a:txBody>
                  <a:tcPr marL="3476" marR="3476" marT="3476" marB="0" anchor="b"/>
                </a:tc>
                <a:tc>
                  <a:txBody>
                    <a:bodyPr/>
                    <a:lstStyle/>
                    <a:p>
                      <a:pPr algn="ctr" fontAlgn="b"/>
                      <a:r>
                        <a:rPr lang="en-US" sz="800" u="none" strike="noStrike" dirty="0">
                          <a:effectLst/>
                        </a:rPr>
                        <a:t>Schooling</a:t>
                      </a:r>
                      <a:endParaRPr lang="en-US" sz="800" b="0" i="0" u="none" strike="noStrike" dirty="0">
                        <a:solidFill>
                          <a:srgbClr val="000000"/>
                        </a:solidFill>
                        <a:effectLst/>
                        <a:latin typeface="Calibri" panose="020F0502020204030204" pitchFamily="34" charset="0"/>
                      </a:endParaRPr>
                    </a:p>
                  </a:txBody>
                  <a:tcPr marL="3476" marR="3476" marT="3476" marB="0" anchor="b"/>
                </a:tc>
                <a:extLst>
                  <a:ext uri="{0D108BD9-81ED-4DB2-BD59-A6C34878D82A}">
                    <a16:rowId xmlns:a16="http://schemas.microsoft.com/office/drawing/2014/main" val="2397784220"/>
                  </a:ext>
                </a:extLst>
              </a:tr>
              <a:tr h="287120">
                <a:tc>
                  <a:txBody>
                    <a:bodyPr/>
                    <a:lstStyle/>
                    <a:p>
                      <a:pPr algn="ctr" fontAlgn="ctr"/>
                      <a:r>
                        <a:rPr lang="en-US" sz="600" u="none" strike="noStrike" dirty="0">
                          <a:effectLst/>
                        </a:rPr>
                        <a:t>0</a:t>
                      </a:r>
                      <a:endParaRPr lang="en-US" sz="600" b="0" i="0" u="none" strike="noStrike" dirty="0">
                        <a:solidFill>
                          <a:srgbClr val="000000"/>
                        </a:solidFill>
                        <a:effectLst/>
                        <a:latin typeface="Calibri" panose="020F0502020204030204" pitchFamily="34" charset="0"/>
                      </a:endParaRPr>
                    </a:p>
                  </a:txBody>
                  <a:tcPr marL="3476" marR="3476" marT="3476" marB="0" anchor="ctr"/>
                </a:tc>
                <a:tc>
                  <a:txBody>
                    <a:bodyPr/>
                    <a:lstStyle/>
                    <a:p>
                      <a:pPr algn="ctr" fontAlgn="ctr"/>
                      <a:r>
                        <a:rPr lang="en-US" sz="600" u="none" strike="noStrike" dirty="0">
                          <a:effectLst/>
                        </a:rPr>
                        <a:t>Afghanistan</a:t>
                      </a:r>
                      <a:endParaRPr lang="en-US" sz="600" b="0" i="0" u="none" strike="noStrike" dirty="0">
                        <a:solidFill>
                          <a:srgbClr val="000000"/>
                        </a:solidFill>
                        <a:effectLst/>
                        <a:latin typeface="Calibri" panose="020F0502020204030204" pitchFamily="34" charset="0"/>
                      </a:endParaRPr>
                    </a:p>
                  </a:txBody>
                  <a:tcPr marL="3476" marR="3476" marT="3476" marB="0" anchor="ctr"/>
                </a:tc>
                <a:tc>
                  <a:txBody>
                    <a:bodyPr/>
                    <a:lstStyle/>
                    <a:p>
                      <a:pPr algn="ctr" fontAlgn="ctr"/>
                      <a:r>
                        <a:rPr lang="en-US" sz="600" u="none" strike="noStrike">
                          <a:effectLst/>
                        </a:rPr>
                        <a:t>2015</a:t>
                      </a:r>
                      <a:endParaRPr lang="en-US" sz="600" b="0" i="0" u="none" strike="noStrike">
                        <a:solidFill>
                          <a:srgbClr val="000000"/>
                        </a:solidFill>
                        <a:effectLst/>
                        <a:latin typeface="Calibri" panose="020F0502020204030204" pitchFamily="34" charset="0"/>
                      </a:endParaRPr>
                    </a:p>
                  </a:txBody>
                  <a:tcPr marL="3476" marR="3476" marT="3476" marB="0" anchor="ctr"/>
                </a:tc>
                <a:tc>
                  <a:txBody>
                    <a:bodyPr/>
                    <a:lstStyle/>
                    <a:p>
                      <a:pPr algn="ctr" fontAlgn="ctr"/>
                      <a:r>
                        <a:rPr lang="en-US" sz="600" u="none" strike="noStrike">
                          <a:effectLst/>
                        </a:rPr>
                        <a:t>Developing</a:t>
                      </a:r>
                      <a:endParaRPr lang="en-US" sz="600" b="0" i="0" u="none" strike="noStrike">
                        <a:solidFill>
                          <a:srgbClr val="000000"/>
                        </a:solidFill>
                        <a:effectLst/>
                        <a:latin typeface="Calibri" panose="020F0502020204030204" pitchFamily="34" charset="0"/>
                      </a:endParaRPr>
                    </a:p>
                  </a:txBody>
                  <a:tcPr marL="3476" marR="3476" marT="3476" marB="0" anchor="ctr"/>
                </a:tc>
                <a:tc>
                  <a:txBody>
                    <a:bodyPr/>
                    <a:lstStyle/>
                    <a:p>
                      <a:pPr algn="ctr" fontAlgn="ctr"/>
                      <a:r>
                        <a:rPr lang="en-US" sz="600" u="none" strike="noStrike">
                          <a:effectLst/>
                        </a:rPr>
                        <a:t>65</a:t>
                      </a:r>
                      <a:endParaRPr lang="en-US" sz="600" b="0" i="0" u="none" strike="noStrike">
                        <a:solidFill>
                          <a:srgbClr val="000000"/>
                        </a:solidFill>
                        <a:effectLst/>
                        <a:latin typeface="Calibri" panose="020F0502020204030204" pitchFamily="34" charset="0"/>
                      </a:endParaRPr>
                    </a:p>
                  </a:txBody>
                  <a:tcPr marL="3476" marR="3476" marT="3476" marB="0" anchor="ctr"/>
                </a:tc>
                <a:tc>
                  <a:txBody>
                    <a:bodyPr/>
                    <a:lstStyle/>
                    <a:p>
                      <a:pPr algn="ctr" fontAlgn="ctr"/>
                      <a:r>
                        <a:rPr lang="en-US" sz="600" u="none" strike="noStrike">
                          <a:effectLst/>
                        </a:rPr>
                        <a:t>263</a:t>
                      </a:r>
                      <a:endParaRPr lang="en-US" sz="600" b="0" i="0" u="none" strike="noStrike">
                        <a:solidFill>
                          <a:srgbClr val="000000"/>
                        </a:solidFill>
                        <a:effectLst/>
                        <a:latin typeface="Calibri" panose="020F0502020204030204" pitchFamily="34" charset="0"/>
                      </a:endParaRPr>
                    </a:p>
                  </a:txBody>
                  <a:tcPr marL="3476" marR="3476" marT="3476" marB="0" anchor="ctr"/>
                </a:tc>
                <a:tc>
                  <a:txBody>
                    <a:bodyPr/>
                    <a:lstStyle/>
                    <a:p>
                      <a:pPr algn="ctr" fontAlgn="ctr"/>
                      <a:r>
                        <a:rPr lang="en-US" sz="600" u="none" strike="noStrike" dirty="0">
                          <a:effectLst/>
                        </a:rPr>
                        <a:t>62</a:t>
                      </a:r>
                      <a:endParaRPr lang="en-US" sz="600" b="0" i="0" u="none" strike="noStrike" dirty="0">
                        <a:solidFill>
                          <a:srgbClr val="000000"/>
                        </a:solidFill>
                        <a:effectLst/>
                        <a:latin typeface="Calibri" panose="020F0502020204030204" pitchFamily="34" charset="0"/>
                      </a:endParaRPr>
                    </a:p>
                  </a:txBody>
                  <a:tcPr marL="3476" marR="3476" marT="3476" marB="0" anchor="ctr"/>
                </a:tc>
                <a:tc>
                  <a:txBody>
                    <a:bodyPr/>
                    <a:lstStyle/>
                    <a:p>
                      <a:pPr algn="ctr" fontAlgn="ctr"/>
                      <a:r>
                        <a:rPr lang="en-US" sz="600" u="none" strike="noStrike">
                          <a:effectLst/>
                        </a:rPr>
                        <a:t>0.01</a:t>
                      </a:r>
                      <a:endParaRPr lang="en-US" sz="600" b="0" i="0" u="none" strike="noStrike">
                        <a:solidFill>
                          <a:srgbClr val="000000"/>
                        </a:solidFill>
                        <a:effectLst/>
                        <a:latin typeface="Calibri" panose="020F0502020204030204" pitchFamily="34" charset="0"/>
                      </a:endParaRPr>
                    </a:p>
                  </a:txBody>
                  <a:tcPr marL="3476" marR="3476" marT="3476" marB="0" anchor="ctr"/>
                </a:tc>
                <a:tc>
                  <a:txBody>
                    <a:bodyPr/>
                    <a:lstStyle/>
                    <a:p>
                      <a:pPr algn="ctr" fontAlgn="ctr"/>
                      <a:r>
                        <a:rPr lang="en-US" sz="600" u="none" strike="noStrike">
                          <a:effectLst/>
                        </a:rPr>
                        <a:t>71.279624</a:t>
                      </a:r>
                      <a:endParaRPr lang="en-US" sz="600" b="0" i="0" u="none" strike="noStrike">
                        <a:solidFill>
                          <a:srgbClr val="000000"/>
                        </a:solidFill>
                        <a:effectLst/>
                        <a:latin typeface="Calibri" panose="020F0502020204030204" pitchFamily="34" charset="0"/>
                      </a:endParaRPr>
                    </a:p>
                  </a:txBody>
                  <a:tcPr marL="3476" marR="3476" marT="3476" marB="0" anchor="ctr"/>
                </a:tc>
                <a:tc>
                  <a:txBody>
                    <a:bodyPr/>
                    <a:lstStyle/>
                    <a:p>
                      <a:pPr algn="ctr" fontAlgn="ctr"/>
                      <a:r>
                        <a:rPr lang="en-US" sz="600" u="none" strike="noStrike">
                          <a:effectLst/>
                        </a:rPr>
                        <a:t>65</a:t>
                      </a:r>
                      <a:endParaRPr lang="en-US" sz="600" b="0" i="0" u="none" strike="noStrike">
                        <a:solidFill>
                          <a:srgbClr val="000000"/>
                        </a:solidFill>
                        <a:effectLst/>
                        <a:latin typeface="Calibri" panose="020F0502020204030204" pitchFamily="34" charset="0"/>
                      </a:endParaRPr>
                    </a:p>
                  </a:txBody>
                  <a:tcPr marL="3476" marR="3476" marT="3476" marB="0" anchor="ctr"/>
                </a:tc>
                <a:tc>
                  <a:txBody>
                    <a:bodyPr/>
                    <a:lstStyle/>
                    <a:p>
                      <a:pPr algn="ctr" fontAlgn="ctr"/>
                      <a:r>
                        <a:rPr lang="en-US" sz="600" u="none" strike="noStrike" dirty="0">
                          <a:effectLst/>
                        </a:rPr>
                        <a:t>1154</a:t>
                      </a:r>
                      <a:endParaRPr lang="en-US" sz="600" b="0" i="0" u="none" strike="noStrike" dirty="0">
                        <a:solidFill>
                          <a:srgbClr val="000000"/>
                        </a:solidFill>
                        <a:effectLst/>
                        <a:latin typeface="Calibri" panose="020F0502020204030204" pitchFamily="34" charset="0"/>
                      </a:endParaRPr>
                    </a:p>
                  </a:txBody>
                  <a:tcPr marL="3476" marR="3476" marT="3476" marB="0" anchor="ctr"/>
                </a:tc>
                <a:tc>
                  <a:txBody>
                    <a:bodyPr/>
                    <a:lstStyle/>
                    <a:p>
                      <a:pPr algn="ctr" fontAlgn="ctr"/>
                      <a:r>
                        <a:rPr lang="en-US" sz="600" u="none" strike="noStrike">
                          <a:effectLst/>
                        </a:rPr>
                        <a:t>19.1</a:t>
                      </a:r>
                      <a:endParaRPr lang="en-US" sz="600" b="0" i="0" u="none" strike="noStrike">
                        <a:solidFill>
                          <a:srgbClr val="000000"/>
                        </a:solidFill>
                        <a:effectLst/>
                        <a:latin typeface="Calibri" panose="020F0502020204030204" pitchFamily="34" charset="0"/>
                      </a:endParaRPr>
                    </a:p>
                  </a:txBody>
                  <a:tcPr marL="3476" marR="3476" marT="3476" marB="0" anchor="ctr"/>
                </a:tc>
                <a:tc>
                  <a:txBody>
                    <a:bodyPr/>
                    <a:lstStyle/>
                    <a:p>
                      <a:pPr algn="ctr" fontAlgn="ctr"/>
                      <a:r>
                        <a:rPr lang="en-US" sz="600" u="none" strike="noStrike">
                          <a:effectLst/>
                        </a:rPr>
                        <a:t>83</a:t>
                      </a:r>
                      <a:endParaRPr lang="en-US" sz="600" b="0" i="0" u="none" strike="noStrike">
                        <a:solidFill>
                          <a:srgbClr val="000000"/>
                        </a:solidFill>
                        <a:effectLst/>
                        <a:latin typeface="Calibri" panose="020F0502020204030204" pitchFamily="34" charset="0"/>
                      </a:endParaRPr>
                    </a:p>
                  </a:txBody>
                  <a:tcPr marL="3476" marR="3476" marT="3476" marB="0" anchor="ctr"/>
                </a:tc>
                <a:tc>
                  <a:txBody>
                    <a:bodyPr/>
                    <a:lstStyle/>
                    <a:p>
                      <a:pPr algn="ctr" fontAlgn="ctr"/>
                      <a:r>
                        <a:rPr lang="en-US" sz="600" u="none" strike="noStrike">
                          <a:effectLst/>
                        </a:rPr>
                        <a:t>6</a:t>
                      </a:r>
                      <a:endParaRPr lang="en-US" sz="600" b="0" i="0" u="none" strike="noStrike">
                        <a:solidFill>
                          <a:srgbClr val="000000"/>
                        </a:solidFill>
                        <a:effectLst/>
                        <a:latin typeface="Calibri" panose="020F0502020204030204" pitchFamily="34" charset="0"/>
                      </a:endParaRPr>
                    </a:p>
                  </a:txBody>
                  <a:tcPr marL="3476" marR="3476" marT="3476" marB="0" anchor="ctr"/>
                </a:tc>
                <a:tc>
                  <a:txBody>
                    <a:bodyPr/>
                    <a:lstStyle/>
                    <a:p>
                      <a:pPr algn="ctr" fontAlgn="ctr"/>
                      <a:r>
                        <a:rPr lang="en-US" sz="600" u="none" strike="noStrike">
                          <a:effectLst/>
                        </a:rPr>
                        <a:t>8.16</a:t>
                      </a:r>
                      <a:endParaRPr lang="en-US" sz="600" b="0" i="0" u="none" strike="noStrike">
                        <a:solidFill>
                          <a:srgbClr val="000000"/>
                        </a:solidFill>
                        <a:effectLst/>
                        <a:latin typeface="Calibri" panose="020F0502020204030204" pitchFamily="34" charset="0"/>
                      </a:endParaRPr>
                    </a:p>
                  </a:txBody>
                  <a:tcPr marL="3476" marR="3476" marT="3476" marB="0" anchor="ctr"/>
                </a:tc>
                <a:tc>
                  <a:txBody>
                    <a:bodyPr/>
                    <a:lstStyle/>
                    <a:p>
                      <a:pPr algn="ctr" fontAlgn="ctr"/>
                      <a:r>
                        <a:rPr lang="en-US" sz="600" u="none" strike="noStrike">
                          <a:effectLst/>
                        </a:rPr>
                        <a:t>65</a:t>
                      </a:r>
                      <a:endParaRPr lang="en-US" sz="600" b="0" i="0" u="none" strike="noStrike">
                        <a:solidFill>
                          <a:srgbClr val="000000"/>
                        </a:solidFill>
                        <a:effectLst/>
                        <a:latin typeface="Calibri" panose="020F0502020204030204" pitchFamily="34" charset="0"/>
                      </a:endParaRPr>
                    </a:p>
                  </a:txBody>
                  <a:tcPr marL="3476" marR="3476" marT="3476" marB="0" anchor="ctr"/>
                </a:tc>
                <a:tc>
                  <a:txBody>
                    <a:bodyPr/>
                    <a:lstStyle/>
                    <a:p>
                      <a:pPr algn="ctr" fontAlgn="ctr"/>
                      <a:r>
                        <a:rPr lang="en-US" sz="600" u="none" strike="noStrike">
                          <a:effectLst/>
                        </a:rPr>
                        <a:t>0.1</a:t>
                      </a:r>
                      <a:endParaRPr lang="en-US" sz="600" b="0" i="0" u="none" strike="noStrike">
                        <a:solidFill>
                          <a:srgbClr val="000000"/>
                        </a:solidFill>
                        <a:effectLst/>
                        <a:latin typeface="Calibri" panose="020F0502020204030204" pitchFamily="34" charset="0"/>
                      </a:endParaRPr>
                    </a:p>
                  </a:txBody>
                  <a:tcPr marL="3476" marR="3476" marT="3476" marB="0" anchor="ctr"/>
                </a:tc>
                <a:tc>
                  <a:txBody>
                    <a:bodyPr/>
                    <a:lstStyle/>
                    <a:p>
                      <a:pPr algn="ctr" fontAlgn="ctr"/>
                      <a:r>
                        <a:rPr lang="en-US" sz="600" u="none" strike="noStrike">
                          <a:effectLst/>
                        </a:rPr>
                        <a:t>584.25921</a:t>
                      </a:r>
                      <a:endParaRPr lang="en-US" sz="600" b="0" i="0" u="none" strike="noStrike">
                        <a:solidFill>
                          <a:srgbClr val="000000"/>
                        </a:solidFill>
                        <a:effectLst/>
                        <a:latin typeface="Calibri" panose="020F0502020204030204" pitchFamily="34" charset="0"/>
                      </a:endParaRPr>
                    </a:p>
                  </a:txBody>
                  <a:tcPr marL="3476" marR="3476" marT="3476" marB="0" anchor="ctr"/>
                </a:tc>
                <a:tc>
                  <a:txBody>
                    <a:bodyPr/>
                    <a:lstStyle/>
                    <a:p>
                      <a:pPr algn="ctr" fontAlgn="ctr"/>
                      <a:r>
                        <a:rPr lang="en-US" sz="600" u="none" strike="noStrike" dirty="0">
                          <a:effectLst/>
                        </a:rPr>
                        <a:t>33736494</a:t>
                      </a:r>
                      <a:endParaRPr lang="en-US" sz="600" b="0" i="0" u="none" strike="noStrike" dirty="0">
                        <a:solidFill>
                          <a:srgbClr val="000000"/>
                        </a:solidFill>
                        <a:effectLst/>
                        <a:latin typeface="Calibri" panose="020F0502020204030204" pitchFamily="34" charset="0"/>
                      </a:endParaRPr>
                    </a:p>
                  </a:txBody>
                  <a:tcPr marL="3476" marR="3476" marT="3476" marB="0" anchor="ctr"/>
                </a:tc>
                <a:tc>
                  <a:txBody>
                    <a:bodyPr/>
                    <a:lstStyle/>
                    <a:p>
                      <a:pPr algn="ctr" fontAlgn="ctr"/>
                      <a:r>
                        <a:rPr lang="en-US" sz="600" u="none" strike="noStrike" dirty="0">
                          <a:effectLst/>
                        </a:rPr>
                        <a:t>17.2</a:t>
                      </a:r>
                      <a:endParaRPr lang="en-US" sz="600" b="0" i="0" u="none" strike="noStrike" dirty="0">
                        <a:solidFill>
                          <a:srgbClr val="000000"/>
                        </a:solidFill>
                        <a:effectLst/>
                        <a:latin typeface="Calibri" panose="020F0502020204030204" pitchFamily="34" charset="0"/>
                      </a:endParaRPr>
                    </a:p>
                  </a:txBody>
                  <a:tcPr marL="3476" marR="3476" marT="3476" marB="0" anchor="ctr"/>
                </a:tc>
                <a:tc>
                  <a:txBody>
                    <a:bodyPr/>
                    <a:lstStyle/>
                    <a:p>
                      <a:pPr algn="ctr" fontAlgn="ctr"/>
                      <a:r>
                        <a:rPr lang="en-US" sz="600" u="none" strike="noStrike" dirty="0">
                          <a:effectLst/>
                        </a:rPr>
                        <a:t>17.3</a:t>
                      </a:r>
                      <a:endParaRPr lang="en-US" sz="600" b="0" i="0" u="none" strike="noStrike" dirty="0">
                        <a:solidFill>
                          <a:srgbClr val="000000"/>
                        </a:solidFill>
                        <a:effectLst/>
                        <a:latin typeface="Calibri" panose="020F0502020204030204" pitchFamily="34" charset="0"/>
                      </a:endParaRPr>
                    </a:p>
                  </a:txBody>
                  <a:tcPr marL="3476" marR="3476" marT="3476" marB="0" anchor="ctr"/>
                </a:tc>
                <a:tc>
                  <a:txBody>
                    <a:bodyPr/>
                    <a:lstStyle/>
                    <a:p>
                      <a:pPr algn="ctr" fontAlgn="ctr"/>
                      <a:r>
                        <a:rPr lang="en-US" sz="600" u="none" strike="noStrike" dirty="0">
                          <a:effectLst/>
                        </a:rPr>
                        <a:t>0.479</a:t>
                      </a:r>
                      <a:endParaRPr lang="en-US" sz="600" b="0" i="0" u="none" strike="noStrike" dirty="0">
                        <a:solidFill>
                          <a:srgbClr val="000000"/>
                        </a:solidFill>
                        <a:effectLst/>
                        <a:latin typeface="Calibri" panose="020F0502020204030204" pitchFamily="34" charset="0"/>
                      </a:endParaRPr>
                    </a:p>
                  </a:txBody>
                  <a:tcPr marL="3476" marR="3476" marT="3476" marB="0" anchor="ctr"/>
                </a:tc>
                <a:tc>
                  <a:txBody>
                    <a:bodyPr/>
                    <a:lstStyle/>
                    <a:p>
                      <a:pPr algn="ctr" fontAlgn="ctr"/>
                      <a:r>
                        <a:rPr lang="en-US" sz="600" u="none" strike="noStrike" dirty="0">
                          <a:effectLst/>
                        </a:rPr>
                        <a:t>10.1</a:t>
                      </a:r>
                      <a:endParaRPr lang="en-US" sz="600" b="0" i="0" u="none" strike="noStrike" dirty="0">
                        <a:solidFill>
                          <a:srgbClr val="000000"/>
                        </a:solidFill>
                        <a:effectLst/>
                        <a:latin typeface="Calibri" panose="020F0502020204030204" pitchFamily="34" charset="0"/>
                      </a:endParaRPr>
                    </a:p>
                  </a:txBody>
                  <a:tcPr marL="3476" marR="3476" marT="3476" marB="0" anchor="ctr"/>
                </a:tc>
                <a:extLst>
                  <a:ext uri="{0D108BD9-81ED-4DB2-BD59-A6C34878D82A}">
                    <a16:rowId xmlns:a16="http://schemas.microsoft.com/office/drawing/2014/main" val="3570682168"/>
                  </a:ext>
                </a:extLst>
              </a:tr>
              <a:tr h="287120">
                <a:tc>
                  <a:txBody>
                    <a:bodyPr/>
                    <a:lstStyle/>
                    <a:p>
                      <a:pPr algn="ctr" fontAlgn="ctr"/>
                      <a:r>
                        <a:rPr lang="en-US" sz="600" u="none" strike="noStrike">
                          <a:effectLst/>
                        </a:rPr>
                        <a:t>1</a:t>
                      </a:r>
                      <a:endParaRPr lang="en-US" sz="600" b="0" i="0" u="none" strike="noStrike">
                        <a:solidFill>
                          <a:srgbClr val="000000"/>
                        </a:solidFill>
                        <a:effectLst/>
                        <a:latin typeface="Calibri" panose="020F0502020204030204" pitchFamily="34" charset="0"/>
                      </a:endParaRPr>
                    </a:p>
                  </a:txBody>
                  <a:tcPr marL="3476" marR="3476" marT="3476" marB="0" anchor="ctr"/>
                </a:tc>
                <a:tc>
                  <a:txBody>
                    <a:bodyPr/>
                    <a:lstStyle/>
                    <a:p>
                      <a:pPr algn="ctr" fontAlgn="ctr"/>
                      <a:r>
                        <a:rPr lang="en-US" sz="600" u="none" strike="noStrike" dirty="0">
                          <a:effectLst/>
                        </a:rPr>
                        <a:t>Afghanistan</a:t>
                      </a:r>
                      <a:endParaRPr lang="en-US" sz="600" b="0" i="0" u="none" strike="noStrike" dirty="0">
                        <a:solidFill>
                          <a:srgbClr val="000000"/>
                        </a:solidFill>
                        <a:effectLst/>
                        <a:latin typeface="Calibri" panose="020F0502020204030204" pitchFamily="34" charset="0"/>
                      </a:endParaRPr>
                    </a:p>
                  </a:txBody>
                  <a:tcPr marL="3476" marR="3476" marT="3476" marB="0" anchor="ctr"/>
                </a:tc>
                <a:tc>
                  <a:txBody>
                    <a:bodyPr/>
                    <a:lstStyle/>
                    <a:p>
                      <a:pPr algn="ctr" fontAlgn="ctr"/>
                      <a:r>
                        <a:rPr lang="en-US" sz="600" u="none" strike="noStrike">
                          <a:effectLst/>
                        </a:rPr>
                        <a:t>2014</a:t>
                      </a:r>
                      <a:endParaRPr lang="en-US" sz="600" b="0" i="0" u="none" strike="noStrike">
                        <a:solidFill>
                          <a:srgbClr val="000000"/>
                        </a:solidFill>
                        <a:effectLst/>
                        <a:latin typeface="Calibri" panose="020F0502020204030204" pitchFamily="34" charset="0"/>
                      </a:endParaRPr>
                    </a:p>
                  </a:txBody>
                  <a:tcPr marL="3476" marR="3476" marT="3476" marB="0" anchor="ctr"/>
                </a:tc>
                <a:tc>
                  <a:txBody>
                    <a:bodyPr/>
                    <a:lstStyle/>
                    <a:p>
                      <a:pPr algn="ctr" fontAlgn="ctr"/>
                      <a:r>
                        <a:rPr lang="en-US" sz="600" u="none" strike="noStrike">
                          <a:effectLst/>
                        </a:rPr>
                        <a:t>Developing</a:t>
                      </a:r>
                      <a:endParaRPr lang="en-US" sz="600" b="0" i="0" u="none" strike="noStrike">
                        <a:solidFill>
                          <a:srgbClr val="000000"/>
                        </a:solidFill>
                        <a:effectLst/>
                        <a:latin typeface="Calibri" panose="020F0502020204030204" pitchFamily="34" charset="0"/>
                      </a:endParaRPr>
                    </a:p>
                  </a:txBody>
                  <a:tcPr marL="3476" marR="3476" marT="3476" marB="0" anchor="ctr"/>
                </a:tc>
                <a:tc>
                  <a:txBody>
                    <a:bodyPr/>
                    <a:lstStyle/>
                    <a:p>
                      <a:pPr algn="ctr" fontAlgn="ctr"/>
                      <a:r>
                        <a:rPr lang="en-US" sz="600" u="none" strike="noStrike">
                          <a:effectLst/>
                        </a:rPr>
                        <a:t>59.9</a:t>
                      </a:r>
                      <a:endParaRPr lang="en-US" sz="600" b="0" i="0" u="none" strike="noStrike">
                        <a:solidFill>
                          <a:srgbClr val="000000"/>
                        </a:solidFill>
                        <a:effectLst/>
                        <a:latin typeface="Calibri" panose="020F0502020204030204" pitchFamily="34" charset="0"/>
                      </a:endParaRPr>
                    </a:p>
                  </a:txBody>
                  <a:tcPr marL="3476" marR="3476" marT="3476" marB="0" anchor="ctr"/>
                </a:tc>
                <a:tc>
                  <a:txBody>
                    <a:bodyPr/>
                    <a:lstStyle/>
                    <a:p>
                      <a:pPr algn="ctr" fontAlgn="ctr"/>
                      <a:r>
                        <a:rPr lang="en-US" sz="600" u="none" strike="noStrike">
                          <a:effectLst/>
                        </a:rPr>
                        <a:t>271</a:t>
                      </a:r>
                      <a:endParaRPr lang="en-US" sz="600" b="0" i="0" u="none" strike="noStrike">
                        <a:solidFill>
                          <a:srgbClr val="000000"/>
                        </a:solidFill>
                        <a:effectLst/>
                        <a:latin typeface="Calibri" panose="020F0502020204030204" pitchFamily="34" charset="0"/>
                      </a:endParaRPr>
                    </a:p>
                  </a:txBody>
                  <a:tcPr marL="3476" marR="3476" marT="3476" marB="0" anchor="ctr"/>
                </a:tc>
                <a:tc>
                  <a:txBody>
                    <a:bodyPr/>
                    <a:lstStyle/>
                    <a:p>
                      <a:pPr algn="ctr" fontAlgn="ctr"/>
                      <a:r>
                        <a:rPr lang="en-US" sz="600" u="none" strike="noStrike">
                          <a:effectLst/>
                        </a:rPr>
                        <a:t>64</a:t>
                      </a:r>
                      <a:endParaRPr lang="en-US" sz="600" b="0" i="0" u="none" strike="noStrike">
                        <a:solidFill>
                          <a:srgbClr val="000000"/>
                        </a:solidFill>
                        <a:effectLst/>
                        <a:latin typeface="Calibri" panose="020F0502020204030204" pitchFamily="34" charset="0"/>
                      </a:endParaRPr>
                    </a:p>
                  </a:txBody>
                  <a:tcPr marL="3476" marR="3476" marT="3476" marB="0" anchor="ctr"/>
                </a:tc>
                <a:tc>
                  <a:txBody>
                    <a:bodyPr/>
                    <a:lstStyle/>
                    <a:p>
                      <a:pPr algn="ctr" fontAlgn="ctr"/>
                      <a:r>
                        <a:rPr lang="en-US" sz="600" u="none" strike="noStrike">
                          <a:effectLst/>
                        </a:rPr>
                        <a:t>0.01</a:t>
                      </a:r>
                      <a:endParaRPr lang="en-US" sz="600" b="0" i="0" u="none" strike="noStrike">
                        <a:solidFill>
                          <a:srgbClr val="000000"/>
                        </a:solidFill>
                        <a:effectLst/>
                        <a:latin typeface="Calibri" panose="020F0502020204030204" pitchFamily="34" charset="0"/>
                      </a:endParaRPr>
                    </a:p>
                  </a:txBody>
                  <a:tcPr marL="3476" marR="3476" marT="3476" marB="0" anchor="ctr"/>
                </a:tc>
                <a:tc>
                  <a:txBody>
                    <a:bodyPr/>
                    <a:lstStyle/>
                    <a:p>
                      <a:pPr algn="ctr" fontAlgn="ctr"/>
                      <a:r>
                        <a:rPr lang="en-US" sz="600" u="none" strike="noStrike">
                          <a:effectLst/>
                        </a:rPr>
                        <a:t>73.523582</a:t>
                      </a:r>
                      <a:endParaRPr lang="en-US" sz="600" b="0" i="0" u="none" strike="noStrike">
                        <a:solidFill>
                          <a:srgbClr val="000000"/>
                        </a:solidFill>
                        <a:effectLst/>
                        <a:latin typeface="Calibri" panose="020F0502020204030204" pitchFamily="34" charset="0"/>
                      </a:endParaRPr>
                    </a:p>
                  </a:txBody>
                  <a:tcPr marL="3476" marR="3476" marT="3476" marB="0" anchor="ctr"/>
                </a:tc>
                <a:tc>
                  <a:txBody>
                    <a:bodyPr/>
                    <a:lstStyle/>
                    <a:p>
                      <a:pPr algn="ctr" fontAlgn="ctr"/>
                      <a:r>
                        <a:rPr lang="en-US" sz="600" u="none" strike="noStrike">
                          <a:effectLst/>
                        </a:rPr>
                        <a:t>62</a:t>
                      </a:r>
                      <a:endParaRPr lang="en-US" sz="600" b="0" i="0" u="none" strike="noStrike">
                        <a:solidFill>
                          <a:srgbClr val="000000"/>
                        </a:solidFill>
                        <a:effectLst/>
                        <a:latin typeface="Calibri" panose="020F0502020204030204" pitchFamily="34" charset="0"/>
                      </a:endParaRPr>
                    </a:p>
                  </a:txBody>
                  <a:tcPr marL="3476" marR="3476" marT="3476" marB="0" anchor="ctr"/>
                </a:tc>
                <a:tc>
                  <a:txBody>
                    <a:bodyPr/>
                    <a:lstStyle/>
                    <a:p>
                      <a:pPr algn="ctr" fontAlgn="ctr"/>
                      <a:r>
                        <a:rPr lang="en-US" sz="600" u="none" strike="noStrike">
                          <a:effectLst/>
                        </a:rPr>
                        <a:t>492</a:t>
                      </a:r>
                      <a:endParaRPr lang="en-US" sz="600" b="0" i="0" u="none" strike="noStrike">
                        <a:solidFill>
                          <a:srgbClr val="000000"/>
                        </a:solidFill>
                        <a:effectLst/>
                        <a:latin typeface="Calibri" panose="020F0502020204030204" pitchFamily="34" charset="0"/>
                      </a:endParaRPr>
                    </a:p>
                  </a:txBody>
                  <a:tcPr marL="3476" marR="3476" marT="3476" marB="0" anchor="ctr"/>
                </a:tc>
                <a:tc>
                  <a:txBody>
                    <a:bodyPr/>
                    <a:lstStyle/>
                    <a:p>
                      <a:pPr algn="ctr" fontAlgn="ctr"/>
                      <a:r>
                        <a:rPr lang="en-US" sz="600" u="none" strike="noStrike">
                          <a:effectLst/>
                        </a:rPr>
                        <a:t>18.6</a:t>
                      </a:r>
                      <a:endParaRPr lang="en-US" sz="600" b="0" i="0" u="none" strike="noStrike">
                        <a:solidFill>
                          <a:srgbClr val="000000"/>
                        </a:solidFill>
                        <a:effectLst/>
                        <a:latin typeface="Calibri" panose="020F0502020204030204" pitchFamily="34" charset="0"/>
                      </a:endParaRPr>
                    </a:p>
                  </a:txBody>
                  <a:tcPr marL="3476" marR="3476" marT="3476" marB="0" anchor="ctr"/>
                </a:tc>
                <a:tc>
                  <a:txBody>
                    <a:bodyPr/>
                    <a:lstStyle/>
                    <a:p>
                      <a:pPr algn="ctr" fontAlgn="ctr"/>
                      <a:r>
                        <a:rPr lang="en-US" sz="600" u="none" strike="noStrike">
                          <a:effectLst/>
                        </a:rPr>
                        <a:t>86</a:t>
                      </a:r>
                      <a:endParaRPr lang="en-US" sz="600" b="0" i="0" u="none" strike="noStrike">
                        <a:solidFill>
                          <a:srgbClr val="000000"/>
                        </a:solidFill>
                        <a:effectLst/>
                        <a:latin typeface="Calibri" panose="020F0502020204030204" pitchFamily="34" charset="0"/>
                      </a:endParaRPr>
                    </a:p>
                  </a:txBody>
                  <a:tcPr marL="3476" marR="3476" marT="3476" marB="0" anchor="ctr"/>
                </a:tc>
                <a:tc>
                  <a:txBody>
                    <a:bodyPr/>
                    <a:lstStyle/>
                    <a:p>
                      <a:pPr algn="ctr" fontAlgn="ctr"/>
                      <a:r>
                        <a:rPr lang="en-US" sz="600" u="none" strike="noStrike" dirty="0">
                          <a:effectLst/>
                        </a:rPr>
                        <a:t>58</a:t>
                      </a:r>
                      <a:endParaRPr lang="en-US" sz="600" b="0" i="0" u="none" strike="noStrike" dirty="0">
                        <a:solidFill>
                          <a:srgbClr val="000000"/>
                        </a:solidFill>
                        <a:effectLst/>
                        <a:latin typeface="Calibri" panose="020F0502020204030204" pitchFamily="34" charset="0"/>
                      </a:endParaRPr>
                    </a:p>
                  </a:txBody>
                  <a:tcPr marL="3476" marR="3476" marT="3476" marB="0" anchor="ctr"/>
                </a:tc>
                <a:tc>
                  <a:txBody>
                    <a:bodyPr/>
                    <a:lstStyle/>
                    <a:p>
                      <a:pPr algn="ctr" fontAlgn="ctr"/>
                      <a:r>
                        <a:rPr lang="en-US" sz="600" u="none" strike="noStrike">
                          <a:effectLst/>
                        </a:rPr>
                        <a:t>8.18</a:t>
                      </a:r>
                      <a:endParaRPr lang="en-US" sz="600" b="0" i="0" u="none" strike="noStrike">
                        <a:solidFill>
                          <a:srgbClr val="000000"/>
                        </a:solidFill>
                        <a:effectLst/>
                        <a:latin typeface="Calibri" panose="020F0502020204030204" pitchFamily="34" charset="0"/>
                      </a:endParaRPr>
                    </a:p>
                  </a:txBody>
                  <a:tcPr marL="3476" marR="3476" marT="3476" marB="0" anchor="ctr"/>
                </a:tc>
                <a:tc>
                  <a:txBody>
                    <a:bodyPr/>
                    <a:lstStyle/>
                    <a:p>
                      <a:pPr algn="ctr" fontAlgn="ctr"/>
                      <a:r>
                        <a:rPr lang="en-US" sz="600" u="none" strike="noStrike">
                          <a:effectLst/>
                        </a:rPr>
                        <a:t>62</a:t>
                      </a:r>
                      <a:endParaRPr lang="en-US" sz="600" b="0" i="0" u="none" strike="noStrike">
                        <a:solidFill>
                          <a:srgbClr val="000000"/>
                        </a:solidFill>
                        <a:effectLst/>
                        <a:latin typeface="Calibri" panose="020F0502020204030204" pitchFamily="34" charset="0"/>
                      </a:endParaRPr>
                    </a:p>
                  </a:txBody>
                  <a:tcPr marL="3476" marR="3476" marT="3476" marB="0" anchor="ctr"/>
                </a:tc>
                <a:tc>
                  <a:txBody>
                    <a:bodyPr/>
                    <a:lstStyle/>
                    <a:p>
                      <a:pPr algn="ctr" fontAlgn="ctr"/>
                      <a:r>
                        <a:rPr lang="en-US" sz="600" u="none" strike="noStrike">
                          <a:effectLst/>
                        </a:rPr>
                        <a:t>0.1</a:t>
                      </a:r>
                      <a:endParaRPr lang="en-US" sz="600" b="0" i="0" u="none" strike="noStrike">
                        <a:solidFill>
                          <a:srgbClr val="000000"/>
                        </a:solidFill>
                        <a:effectLst/>
                        <a:latin typeface="Calibri" panose="020F0502020204030204" pitchFamily="34" charset="0"/>
                      </a:endParaRPr>
                    </a:p>
                  </a:txBody>
                  <a:tcPr marL="3476" marR="3476" marT="3476" marB="0" anchor="ctr"/>
                </a:tc>
                <a:tc>
                  <a:txBody>
                    <a:bodyPr/>
                    <a:lstStyle/>
                    <a:p>
                      <a:pPr algn="ctr" fontAlgn="ctr"/>
                      <a:r>
                        <a:rPr lang="en-US" sz="600" u="none" strike="noStrike">
                          <a:effectLst/>
                        </a:rPr>
                        <a:t>612.696514</a:t>
                      </a:r>
                      <a:endParaRPr lang="en-US" sz="600" b="0" i="0" u="none" strike="noStrike">
                        <a:solidFill>
                          <a:srgbClr val="000000"/>
                        </a:solidFill>
                        <a:effectLst/>
                        <a:latin typeface="Calibri" panose="020F0502020204030204" pitchFamily="34" charset="0"/>
                      </a:endParaRPr>
                    </a:p>
                  </a:txBody>
                  <a:tcPr marL="3476" marR="3476" marT="3476" marB="0" anchor="ctr"/>
                </a:tc>
                <a:tc>
                  <a:txBody>
                    <a:bodyPr/>
                    <a:lstStyle/>
                    <a:p>
                      <a:pPr algn="ctr" fontAlgn="ctr"/>
                      <a:r>
                        <a:rPr lang="en-US" sz="600" u="none" strike="noStrike" dirty="0">
                          <a:effectLst/>
                        </a:rPr>
                        <a:t>327582</a:t>
                      </a:r>
                      <a:endParaRPr lang="en-US" sz="600" b="0" i="0" u="none" strike="noStrike" dirty="0">
                        <a:solidFill>
                          <a:srgbClr val="000000"/>
                        </a:solidFill>
                        <a:effectLst/>
                        <a:latin typeface="Calibri" panose="020F0502020204030204" pitchFamily="34" charset="0"/>
                      </a:endParaRPr>
                    </a:p>
                  </a:txBody>
                  <a:tcPr marL="3476" marR="3476" marT="3476" marB="0" anchor="ctr"/>
                </a:tc>
                <a:tc>
                  <a:txBody>
                    <a:bodyPr/>
                    <a:lstStyle/>
                    <a:p>
                      <a:pPr algn="ctr" fontAlgn="ctr"/>
                      <a:r>
                        <a:rPr lang="en-US" sz="600" u="none" strike="noStrike">
                          <a:effectLst/>
                        </a:rPr>
                        <a:t>17.5</a:t>
                      </a:r>
                      <a:endParaRPr lang="en-US" sz="600" b="0" i="0" u="none" strike="noStrike">
                        <a:solidFill>
                          <a:srgbClr val="000000"/>
                        </a:solidFill>
                        <a:effectLst/>
                        <a:latin typeface="Calibri" panose="020F0502020204030204" pitchFamily="34" charset="0"/>
                      </a:endParaRPr>
                    </a:p>
                  </a:txBody>
                  <a:tcPr marL="3476" marR="3476" marT="3476" marB="0" anchor="ctr"/>
                </a:tc>
                <a:tc>
                  <a:txBody>
                    <a:bodyPr/>
                    <a:lstStyle/>
                    <a:p>
                      <a:pPr algn="ctr" fontAlgn="ctr"/>
                      <a:r>
                        <a:rPr lang="en-US" sz="600" u="none" strike="noStrike">
                          <a:effectLst/>
                        </a:rPr>
                        <a:t>17.5</a:t>
                      </a:r>
                      <a:endParaRPr lang="en-US" sz="600" b="0" i="0" u="none" strike="noStrike">
                        <a:solidFill>
                          <a:srgbClr val="000000"/>
                        </a:solidFill>
                        <a:effectLst/>
                        <a:latin typeface="Calibri" panose="020F0502020204030204" pitchFamily="34" charset="0"/>
                      </a:endParaRPr>
                    </a:p>
                  </a:txBody>
                  <a:tcPr marL="3476" marR="3476" marT="3476" marB="0" anchor="ctr"/>
                </a:tc>
                <a:tc>
                  <a:txBody>
                    <a:bodyPr/>
                    <a:lstStyle/>
                    <a:p>
                      <a:pPr algn="ctr" fontAlgn="ctr"/>
                      <a:r>
                        <a:rPr lang="en-US" sz="600" u="none" strike="noStrike">
                          <a:effectLst/>
                        </a:rPr>
                        <a:t>0.476</a:t>
                      </a:r>
                      <a:endParaRPr lang="en-US" sz="600" b="0" i="0" u="none" strike="noStrike">
                        <a:solidFill>
                          <a:srgbClr val="000000"/>
                        </a:solidFill>
                        <a:effectLst/>
                        <a:latin typeface="Calibri" panose="020F0502020204030204" pitchFamily="34" charset="0"/>
                      </a:endParaRPr>
                    </a:p>
                  </a:txBody>
                  <a:tcPr marL="3476" marR="3476" marT="3476" marB="0" anchor="ctr"/>
                </a:tc>
                <a:tc>
                  <a:txBody>
                    <a:bodyPr/>
                    <a:lstStyle/>
                    <a:p>
                      <a:pPr algn="ctr" fontAlgn="ctr"/>
                      <a:r>
                        <a:rPr lang="en-US" sz="600" u="none" strike="noStrike">
                          <a:effectLst/>
                        </a:rPr>
                        <a:t>10</a:t>
                      </a:r>
                      <a:endParaRPr lang="en-US" sz="600" b="0" i="0" u="none" strike="noStrike">
                        <a:solidFill>
                          <a:srgbClr val="000000"/>
                        </a:solidFill>
                        <a:effectLst/>
                        <a:latin typeface="Calibri" panose="020F0502020204030204" pitchFamily="34" charset="0"/>
                      </a:endParaRPr>
                    </a:p>
                  </a:txBody>
                  <a:tcPr marL="3476" marR="3476" marT="3476" marB="0" anchor="ctr"/>
                </a:tc>
                <a:extLst>
                  <a:ext uri="{0D108BD9-81ED-4DB2-BD59-A6C34878D82A}">
                    <a16:rowId xmlns:a16="http://schemas.microsoft.com/office/drawing/2014/main" val="3548032042"/>
                  </a:ext>
                </a:extLst>
              </a:tr>
              <a:tr h="287120">
                <a:tc>
                  <a:txBody>
                    <a:bodyPr/>
                    <a:lstStyle/>
                    <a:p>
                      <a:pPr algn="ctr" fontAlgn="ctr"/>
                      <a:r>
                        <a:rPr lang="en-US" sz="600" u="none" strike="noStrike">
                          <a:effectLst/>
                        </a:rPr>
                        <a:t>2</a:t>
                      </a:r>
                      <a:endParaRPr lang="en-US" sz="600" b="0" i="0" u="none" strike="noStrike">
                        <a:solidFill>
                          <a:srgbClr val="000000"/>
                        </a:solidFill>
                        <a:effectLst/>
                        <a:latin typeface="Calibri" panose="020F0502020204030204" pitchFamily="34" charset="0"/>
                      </a:endParaRPr>
                    </a:p>
                  </a:txBody>
                  <a:tcPr marL="3476" marR="3476" marT="3476" marB="0" anchor="ctr"/>
                </a:tc>
                <a:tc>
                  <a:txBody>
                    <a:bodyPr/>
                    <a:lstStyle/>
                    <a:p>
                      <a:pPr algn="ctr" fontAlgn="ctr"/>
                      <a:r>
                        <a:rPr lang="en-US" sz="600" u="none" strike="noStrike" dirty="0">
                          <a:effectLst/>
                        </a:rPr>
                        <a:t>Afghanistan</a:t>
                      </a:r>
                      <a:endParaRPr lang="en-US" sz="600" b="0" i="0" u="none" strike="noStrike" dirty="0">
                        <a:solidFill>
                          <a:srgbClr val="000000"/>
                        </a:solidFill>
                        <a:effectLst/>
                        <a:latin typeface="Calibri" panose="020F0502020204030204" pitchFamily="34" charset="0"/>
                      </a:endParaRPr>
                    </a:p>
                  </a:txBody>
                  <a:tcPr marL="3476" marR="3476" marT="3476" marB="0" anchor="ctr"/>
                </a:tc>
                <a:tc>
                  <a:txBody>
                    <a:bodyPr/>
                    <a:lstStyle/>
                    <a:p>
                      <a:pPr algn="ctr" fontAlgn="ctr"/>
                      <a:r>
                        <a:rPr lang="en-US" sz="600" u="none" strike="noStrike">
                          <a:effectLst/>
                        </a:rPr>
                        <a:t>2013</a:t>
                      </a:r>
                      <a:endParaRPr lang="en-US" sz="600" b="0" i="0" u="none" strike="noStrike">
                        <a:solidFill>
                          <a:srgbClr val="000000"/>
                        </a:solidFill>
                        <a:effectLst/>
                        <a:latin typeface="Calibri" panose="020F0502020204030204" pitchFamily="34" charset="0"/>
                      </a:endParaRPr>
                    </a:p>
                  </a:txBody>
                  <a:tcPr marL="3476" marR="3476" marT="3476" marB="0" anchor="ctr"/>
                </a:tc>
                <a:tc>
                  <a:txBody>
                    <a:bodyPr/>
                    <a:lstStyle/>
                    <a:p>
                      <a:pPr algn="ctr" fontAlgn="ctr"/>
                      <a:r>
                        <a:rPr lang="en-US" sz="600" u="none" strike="noStrike">
                          <a:effectLst/>
                        </a:rPr>
                        <a:t>Developing</a:t>
                      </a:r>
                      <a:endParaRPr lang="en-US" sz="600" b="0" i="0" u="none" strike="noStrike">
                        <a:solidFill>
                          <a:srgbClr val="000000"/>
                        </a:solidFill>
                        <a:effectLst/>
                        <a:latin typeface="Calibri" panose="020F0502020204030204" pitchFamily="34" charset="0"/>
                      </a:endParaRPr>
                    </a:p>
                  </a:txBody>
                  <a:tcPr marL="3476" marR="3476" marT="3476" marB="0" anchor="ctr"/>
                </a:tc>
                <a:tc>
                  <a:txBody>
                    <a:bodyPr/>
                    <a:lstStyle/>
                    <a:p>
                      <a:pPr algn="ctr" fontAlgn="ctr"/>
                      <a:r>
                        <a:rPr lang="en-US" sz="600" u="none" strike="noStrike" dirty="0">
                          <a:effectLst/>
                        </a:rPr>
                        <a:t>59.9</a:t>
                      </a:r>
                      <a:endParaRPr lang="en-US" sz="600" b="0" i="0" u="none" strike="noStrike" dirty="0">
                        <a:solidFill>
                          <a:srgbClr val="000000"/>
                        </a:solidFill>
                        <a:effectLst/>
                        <a:latin typeface="Calibri" panose="020F0502020204030204" pitchFamily="34" charset="0"/>
                      </a:endParaRPr>
                    </a:p>
                  </a:txBody>
                  <a:tcPr marL="3476" marR="3476" marT="3476" marB="0" anchor="ctr"/>
                </a:tc>
                <a:tc>
                  <a:txBody>
                    <a:bodyPr/>
                    <a:lstStyle/>
                    <a:p>
                      <a:pPr algn="ctr" fontAlgn="ctr"/>
                      <a:r>
                        <a:rPr lang="en-US" sz="600" u="none" strike="noStrike">
                          <a:effectLst/>
                        </a:rPr>
                        <a:t>268</a:t>
                      </a:r>
                      <a:endParaRPr lang="en-US" sz="600" b="0" i="0" u="none" strike="noStrike">
                        <a:solidFill>
                          <a:srgbClr val="000000"/>
                        </a:solidFill>
                        <a:effectLst/>
                        <a:latin typeface="Calibri" panose="020F0502020204030204" pitchFamily="34" charset="0"/>
                      </a:endParaRPr>
                    </a:p>
                  </a:txBody>
                  <a:tcPr marL="3476" marR="3476" marT="3476" marB="0" anchor="ctr"/>
                </a:tc>
                <a:tc>
                  <a:txBody>
                    <a:bodyPr/>
                    <a:lstStyle/>
                    <a:p>
                      <a:pPr algn="ctr" fontAlgn="ctr"/>
                      <a:r>
                        <a:rPr lang="en-US" sz="600" u="none" strike="noStrike">
                          <a:effectLst/>
                        </a:rPr>
                        <a:t>66</a:t>
                      </a:r>
                      <a:endParaRPr lang="en-US" sz="600" b="0" i="0" u="none" strike="noStrike">
                        <a:solidFill>
                          <a:srgbClr val="000000"/>
                        </a:solidFill>
                        <a:effectLst/>
                        <a:latin typeface="Calibri" panose="020F0502020204030204" pitchFamily="34" charset="0"/>
                      </a:endParaRPr>
                    </a:p>
                  </a:txBody>
                  <a:tcPr marL="3476" marR="3476" marT="3476" marB="0" anchor="ctr"/>
                </a:tc>
                <a:tc>
                  <a:txBody>
                    <a:bodyPr/>
                    <a:lstStyle/>
                    <a:p>
                      <a:pPr algn="ctr" fontAlgn="ctr"/>
                      <a:r>
                        <a:rPr lang="en-US" sz="600" u="none" strike="noStrike">
                          <a:effectLst/>
                        </a:rPr>
                        <a:t>0.01</a:t>
                      </a:r>
                      <a:endParaRPr lang="en-US" sz="600" b="0" i="0" u="none" strike="noStrike">
                        <a:solidFill>
                          <a:srgbClr val="000000"/>
                        </a:solidFill>
                        <a:effectLst/>
                        <a:latin typeface="Calibri" panose="020F0502020204030204" pitchFamily="34" charset="0"/>
                      </a:endParaRPr>
                    </a:p>
                  </a:txBody>
                  <a:tcPr marL="3476" marR="3476" marT="3476" marB="0" anchor="ctr"/>
                </a:tc>
                <a:tc>
                  <a:txBody>
                    <a:bodyPr/>
                    <a:lstStyle/>
                    <a:p>
                      <a:pPr algn="ctr" fontAlgn="ctr"/>
                      <a:r>
                        <a:rPr lang="en-US" sz="600" u="none" strike="noStrike">
                          <a:effectLst/>
                        </a:rPr>
                        <a:t>73.219243</a:t>
                      </a:r>
                      <a:endParaRPr lang="en-US" sz="600" b="0" i="0" u="none" strike="noStrike">
                        <a:solidFill>
                          <a:srgbClr val="000000"/>
                        </a:solidFill>
                        <a:effectLst/>
                        <a:latin typeface="Calibri" panose="020F0502020204030204" pitchFamily="34" charset="0"/>
                      </a:endParaRPr>
                    </a:p>
                  </a:txBody>
                  <a:tcPr marL="3476" marR="3476" marT="3476" marB="0" anchor="ctr"/>
                </a:tc>
                <a:tc>
                  <a:txBody>
                    <a:bodyPr/>
                    <a:lstStyle/>
                    <a:p>
                      <a:pPr algn="ctr" fontAlgn="ctr"/>
                      <a:r>
                        <a:rPr lang="en-US" sz="600" u="none" strike="noStrike">
                          <a:effectLst/>
                        </a:rPr>
                        <a:t>64</a:t>
                      </a:r>
                      <a:endParaRPr lang="en-US" sz="600" b="0" i="0" u="none" strike="noStrike">
                        <a:solidFill>
                          <a:srgbClr val="000000"/>
                        </a:solidFill>
                        <a:effectLst/>
                        <a:latin typeface="Calibri" panose="020F0502020204030204" pitchFamily="34" charset="0"/>
                      </a:endParaRPr>
                    </a:p>
                  </a:txBody>
                  <a:tcPr marL="3476" marR="3476" marT="3476" marB="0" anchor="ctr"/>
                </a:tc>
                <a:tc>
                  <a:txBody>
                    <a:bodyPr/>
                    <a:lstStyle/>
                    <a:p>
                      <a:pPr algn="ctr" fontAlgn="ctr"/>
                      <a:r>
                        <a:rPr lang="en-US" sz="600" u="none" strike="noStrike">
                          <a:effectLst/>
                        </a:rPr>
                        <a:t>430</a:t>
                      </a:r>
                      <a:endParaRPr lang="en-US" sz="600" b="0" i="0" u="none" strike="noStrike">
                        <a:solidFill>
                          <a:srgbClr val="000000"/>
                        </a:solidFill>
                        <a:effectLst/>
                        <a:latin typeface="Calibri" panose="020F0502020204030204" pitchFamily="34" charset="0"/>
                      </a:endParaRPr>
                    </a:p>
                  </a:txBody>
                  <a:tcPr marL="3476" marR="3476" marT="3476" marB="0" anchor="ctr"/>
                </a:tc>
                <a:tc>
                  <a:txBody>
                    <a:bodyPr/>
                    <a:lstStyle/>
                    <a:p>
                      <a:pPr algn="ctr" fontAlgn="ctr"/>
                      <a:r>
                        <a:rPr lang="en-US" sz="600" u="none" strike="noStrike">
                          <a:effectLst/>
                        </a:rPr>
                        <a:t>18.1</a:t>
                      </a:r>
                      <a:endParaRPr lang="en-US" sz="600" b="0" i="0" u="none" strike="noStrike">
                        <a:solidFill>
                          <a:srgbClr val="000000"/>
                        </a:solidFill>
                        <a:effectLst/>
                        <a:latin typeface="Calibri" panose="020F0502020204030204" pitchFamily="34" charset="0"/>
                      </a:endParaRPr>
                    </a:p>
                  </a:txBody>
                  <a:tcPr marL="3476" marR="3476" marT="3476" marB="0" anchor="ctr"/>
                </a:tc>
                <a:tc>
                  <a:txBody>
                    <a:bodyPr/>
                    <a:lstStyle/>
                    <a:p>
                      <a:pPr algn="ctr" fontAlgn="ctr"/>
                      <a:r>
                        <a:rPr lang="en-US" sz="600" u="none" strike="noStrike">
                          <a:effectLst/>
                        </a:rPr>
                        <a:t>89</a:t>
                      </a:r>
                      <a:endParaRPr lang="en-US" sz="600" b="0" i="0" u="none" strike="noStrike">
                        <a:solidFill>
                          <a:srgbClr val="000000"/>
                        </a:solidFill>
                        <a:effectLst/>
                        <a:latin typeface="Calibri" panose="020F0502020204030204" pitchFamily="34" charset="0"/>
                      </a:endParaRPr>
                    </a:p>
                  </a:txBody>
                  <a:tcPr marL="3476" marR="3476" marT="3476" marB="0" anchor="ctr"/>
                </a:tc>
                <a:tc>
                  <a:txBody>
                    <a:bodyPr/>
                    <a:lstStyle/>
                    <a:p>
                      <a:pPr algn="ctr" fontAlgn="ctr"/>
                      <a:r>
                        <a:rPr lang="en-US" sz="600" u="none" strike="noStrike">
                          <a:effectLst/>
                        </a:rPr>
                        <a:t>62</a:t>
                      </a:r>
                      <a:endParaRPr lang="en-US" sz="600" b="0" i="0" u="none" strike="noStrike">
                        <a:solidFill>
                          <a:srgbClr val="000000"/>
                        </a:solidFill>
                        <a:effectLst/>
                        <a:latin typeface="Calibri" panose="020F0502020204030204" pitchFamily="34" charset="0"/>
                      </a:endParaRPr>
                    </a:p>
                  </a:txBody>
                  <a:tcPr marL="3476" marR="3476" marT="3476" marB="0" anchor="ctr"/>
                </a:tc>
                <a:tc>
                  <a:txBody>
                    <a:bodyPr/>
                    <a:lstStyle/>
                    <a:p>
                      <a:pPr algn="ctr" fontAlgn="ctr"/>
                      <a:r>
                        <a:rPr lang="en-US" sz="600" u="none" strike="noStrike" dirty="0">
                          <a:effectLst/>
                        </a:rPr>
                        <a:t>8.13</a:t>
                      </a:r>
                      <a:endParaRPr lang="en-US" sz="600" b="0" i="0" u="none" strike="noStrike" dirty="0">
                        <a:solidFill>
                          <a:srgbClr val="000000"/>
                        </a:solidFill>
                        <a:effectLst/>
                        <a:latin typeface="Calibri" panose="020F0502020204030204" pitchFamily="34" charset="0"/>
                      </a:endParaRPr>
                    </a:p>
                  </a:txBody>
                  <a:tcPr marL="3476" marR="3476" marT="3476" marB="0" anchor="ctr"/>
                </a:tc>
                <a:tc>
                  <a:txBody>
                    <a:bodyPr/>
                    <a:lstStyle/>
                    <a:p>
                      <a:pPr algn="ctr" fontAlgn="ctr"/>
                      <a:r>
                        <a:rPr lang="en-US" sz="600" u="none" strike="noStrike">
                          <a:effectLst/>
                        </a:rPr>
                        <a:t>64</a:t>
                      </a:r>
                      <a:endParaRPr lang="en-US" sz="600" b="0" i="0" u="none" strike="noStrike">
                        <a:solidFill>
                          <a:srgbClr val="000000"/>
                        </a:solidFill>
                        <a:effectLst/>
                        <a:latin typeface="Calibri" panose="020F0502020204030204" pitchFamily="34" charset="0"/>
                      </a:endParaRPr>
                    </a:p>
                  </a:txBody>
                  <a:tcPr marL="3476" marR="3476" marT="3476" marB="0" anchor="ctr"/>
                </a:tc>
                <a:tc>
                  <a:txBody>
                    <a:bodyPr/>
                    <a:lstStyle/>
                    <a:p>
                      <a:pPr algn="ctr" fontAlgn="ctr"/>
                      <a:r>
                        <a:rPr lang="en-US" sz="600" u="none" strike="noStrike">
                          <a:effectLst/>
                        </a:rPr>
                        <a:t>0.1</a:t>
                      </a:r>
                      <a:endParaRPr lang="en-US" sz="600" b="0" i="0" u="none" strike="noStrike">
                        <a:solidFill>
                          <a:srgbClr val="000000"/>
                        </a:solidFill>
                        <a:effectLst/>
                        <a:latin typeface="Calibri" panose="020F0502020204030204" pitchFamily="34" charset="0"/>
                      </a:endParaRPr>
                    </a:p>
                  </a:txBody>
                  <a:tcPr marL="3476" marR="3476" marT="3476" marB="0" anchor="ctr"/>
                </a:tc>
                <a:tc>
                  <a:txBody>
                    <a:bodyPr/>
                    <a:lstStyle/>
                    <a:p>
                      <a:pPr algn="ctr" fontAlgn="ctr"/>
                      <a:r>
                        <a:rPr lang="en-US" sz="600" u="none" strike="noStrike">
                          <a:effectLst/>
                        </a:rPr>
                        <a:t>631.744976</a:t>
                      </a:r>
                      <a:endParaRPr lang="en-US" sz="600" b="0" i="0" u="none" strike="noStrike">
                        <a:solidFill>
                          <a:srgbClr val="000000"/>
                        </a:solidFill>
                        <a:effectLst/>
                        <a:latin typeface="Calibri" panose="020F0502020204030204" pitchFamily="34" charset="0"/>
                      </a:endParaRPr>
                    </a:p>
                  </a:txBody>
                  <a:tcPr marL="3476" marR="3476" marT="3476" marB="0" anchor="ctr"/>
                </a:tc>
                <a:tc>
                  <a:txBody>
                    <a:bodyPr/>
                    <a:lstStyle/>
                    <a:p>
                      <a:pPr algn="ctr" fontAlgn="ctr"/>
                      <a:r>
                        <a:rPr lang="en-US" sz="600" u="none" strike="noStrike">
                          <a:effectLst/>
                        </a:rPr>
                        <a:t>31731688</a:t>
                      </a:r>
                      <a:endParaRPr lang="en-US" sz="600" b="0" i="0" u="none" strike="noStrike">
                        <a:solidFill>
                          <a:srgbClr val="000000"/>
                        </a:solidFill>
                        <a:effectLst/>
                        <a:latin typeface="Calibri" panose="020F0502020204030204" pitchFamily="34" charset="0"/>
                      </a:endParaRPr>
                    </a:p>
                  </a:txBody>
                  <a:tcPr marL="3476" marR="3476" marT="3476" marB="0" anchor="ctr"/>
                </a:tc>
                <a:tc>
                  <a:txBody>
                    <a:bodyPr/>
                    <a:lstStyle/>
                    <a:p>
                      <a:pPr algn="ctr" fontAlgn="ctr"/>
                      <a:r>
                        <a:rPr lang="en-US" sz="600" u="none" strike="noStrike">
                          <a:effectLst/>
                        </a:rPr>
                        <a:t>17.7</a:t>
                      </a:r>
                      <a:endParaRPr lang="en-US" sz="600" b="0" i="0" u="none" strike="noStrike">
                        <a:solidFill>
                          <a:srgbClr val="000000"/>
                        </a:solidFill>
                        <a:effectLst/>
                        <a:latin typeface="Calibri" panose="020F0502020204030204" pitchFamily="34" charset="0"/>
                      </a:endParaRPr>
                    </a:p>
                  </a:txBody>
                  <a:tcPr marL="3476" marR="3476" marT="3476" marB="0" anchor="ctr"/>
                </a:tc>
                <a:tc>
                  <a:txBody>
                    <a:bodyPr/>
                    <a:lstStyle/>
                    <a:p>
                      <a:pPr algn="ctr" fontAlgn="ctr"/>
                      <a:r>
                        <a:rPr lang="en-US" sz="600" u="none" strike="noStrike">
                          <a:effectLst/>
                        </a:rPr>
                        <a:t>17.7</a:t>
                      </a:r>
                      <a:endParaRPr lang="en-US" sz="600" b="0" i="0" u="none" strike="noStrike">
                        <a:solidFill>
                          <a:srgbClr val="000000"/>
                        </a:solidFill>
                        <a:effectLst/>
                        <a:latin typeface="Calibri" panose="020F0502020204030204" pitchFamily="34" charset="0"/>
                      </a:endParaRPr>
                    </a:p>
                  </a:txBody>
                  <a:tcPr marL="3476" marR="3476" marT="3476" marB="0" anchor="ctr"/>
                </a:tc>
                <a:tc>
                  <a:txBody>
                    <a:bodyPr/>
                    <a:lstStyle/>
                    <a:p>
                      <a:pPr algn="ctr" fontAlgn="ctr"/>
                      <a:r>
                        <a:rPr lang="en-US" sz="600" u="none" strike="noStrike">
                          <a:effectLst/>
                        </a:rPr>
                        <a:t>0.47</a:t>
                      </a:r>
                      <a:endParaRPr lang="en-US" sz="600" b="0" i="0" u="none" strike="noStrike">
                        <a:solidFill>
                          <a:srgbClr val="000000"/>
                        </a:solidFill>
                        <a:effectLst/>
                        <a:latin typeface="Calibri" panose="020F0502020204030204" pitchFamily="34" charset="0"/>
                      </a:endParaRPr>
                    </a:p>
                  </a:txBody>
                  <a:tcPr marL="3476" marR="3476" marT="3476" marB="0" anchor="ctr"/>
                </a:tc>
                <a:tc>
                  <a:txBody>
                    <a:bodyPr/>
                    <a:lstStyle/>
                    <a:p>
                      <a:pPr algn="ctr" fontAlgn="ctr"/>
                      <a:r>
                        <a:rPr lang="en-US" sz="600" u="none" strike="noStrike">
                          <a:effectLst/>
                        </a:rPr>
                        <a:t>9.9</a:t>
                      </a:r>
                      <a:endParaRPr lang="en-US" sz="600" b="0" i="0" u="none" strike="noStrike">
                        <a:solidFill>
                          <a:srgbClr val="000000"/>
                        </a:solidFill>
                        <a:effectLst/>
                        <a:latin typeface="Calibri" panose="020F0502020204030204" pitchFamily="34" charset="0"/>
                      </a:endParaRPr>
                    </a:p>
                  </a:txBody>
                  <a:tcPr marL="3476" marR="3476" marT="3476" marB="0" anchor="ctr"/>
                </a:tc>
                <a:extLst>
                  <a:ext uri="{0D108BD9-81ED-4DB2-BD59-A6C34878D82A}">
                    <a16:rowId xmlns:a16="http://schemas.microsoft.com/office/drawing/2014/main" val="85910982"/>
                  </a:ext>
                </a:extLst>
              </a:tr>
              <a:tr h="287120">
                <a:tc>
                  <a:txBody>
                    <a:bodyPr/>
                    <a:lstStyle/>
                    <a:p>
                      <a:pPr algn="ctr" fontAlgn="ctr"/>
                      <a:r>
                        <a:rPr lang="en-US" sz="600" u="none" strike="noStrike">
                          <a:effectLst/>
                        </a:rPr>
                        <a:t>3</a:t>
                      </a:r>
                      <a:endParaRPr lang="en-US" sz="600" b="0" i="0" u="none" strike="noStrike">
                        <a:solidFill>
                          <a:srgbClr val="000000"/>
                        </a:solidFill>
                        <a:effectLst/>
                        <a:latin typeface="Calibri" panose="020F0502020204030204" pitchFamily="34" charset="0"/>
                      </a:endParaRPr>
                    </a:p>
                  </a:txBody>
                  <a:tcPr marL="3476" marR="3476" marT="3476" marB="0" anchor="ctr"/>
                </a:tc>
                <a:tc>
                  <a:txBody>
                    <a:bodyPr/>
                    <a:lstStyle/>
                    <a:p>
                      <a:pPr algn="ctr" fontAlgn="ctr"/>
                      <a:r>
                        <a:rPr lang="en-US" sz="600" u="none" strike="noStrike" dirty="0">
                          <a:effectLst/>
                        </a:rPr>
                        <a:t>Afghanistan</a:t>
                      </a:r>
                      <a:endParaRPr lang="en-US" sz="600" b="0" i="0" u="none" strike="noStrike" dirty="0">
                        <a:solidFill>
                          <a:srgbClr val="000000"/>
                        </a:solidFill>
                        <a:effectLst/>
                        <a:latin typeface="Calibri" panose="020F0502020204030204" pitchFamily="34" charset="0"/>
                      </a:endParaRPr>
                    </a:p>
                  </a:txBody>
                  <a:tcPr marL="3476" marR="3476" marT="3476" marB="0" anchor="ctr"/>
                </a:tc>
                <a:tc>
                  <a:txBody>
                    <a:bodyPr/>
                    <a:lstStyle/>
                    <a:p>
                      <a:pPr algn="ctr" fontAlgn="ctr"/>
                      <a:r>
                        <a:rPr lang="en-US" sz="600" u="none" strike="noStrike">
                          <a:effectLst/>
                        </a:rPr>
                        <a:t>2012</a:t>
                      </a:r>
                      <a:endParaRPr lang="en-US" sz="600" b="0" i="0" u="none" strike="noStrike">
                        <a:solidFill>
                          <a:srgbClr val="000000"/>
                        </a:solidFill>
                        <a:effectLst/>
                        <a:latin typeface="Calibri" panose="020F0502020204030204" pitchFamily="34" charset="0"/>
                      </a:endParaRPr>
                    </a:p>
                  </a:txBody>
                  <a:tcPr marL="3476" marR="3476" marT="3476" marB="0" anchor="ctr"/>
                </a:tc>
                <a:tc>
                  <a:txBody>
                    <a:bodyPr/>
                    <a:lstStyle/>
                    <a:p>
                      <a:pPr algn="ctr" fontAlgn="ctr"/>
                      <a:r>
                        <a:rPr lang="en-US" sz="600" u="none" strike="noStrike">
                          <a:effectLst/>
                        </a:rPr>
                        <a:t>Developing</a:t>
                      </a:r>
                      <a:endParaRPr lang="en-US" sz="600" b="0" i="0" u="none" strike="noStrike">
                        <a:solidFill>
                          <a:srgbClr val="000000"/>
                        </a:solidFill>
                        <a:effectLst/>
                        <a:latin typeface="Calibri" panose="020F0502020204030204" pitchFamily="34" charset="0"/>
                      </a:endParaRPr>
                    </a:p>
                  </a:txBody>
                  <a:tcPr marL="3476" marR="3476" marT="3476" marB="0" anchor="ctr"/>
                </a:tc>
                <a:tc>
                  <a:txBody>
                    <a:bodyPr/>
                    <a:lstStyle/>
                    <a:p>
                      <a:pPr algn="ctr" fontAlgn="ctr"/>
                      <a:r>
                        <a:rPr lang="en-US" sz="600" u="none" strike="noStrike">
                          <a:effectLst/>
                        </a:rPr>
                        <a:t>59.5</a:t>
                      </a:r>
                      <a:endParaRPr lang="en-US" sz="600" b="0" i="0" u="none" strike="noStrike">
                        <a:solidFill>
                          <a:srgbClr val="000000"/>
                        </a:solidFill>
                        <a:effectLst/>
                        <a:latin typeface="Calibri" panose="020F0502020204030204" pitchFamily="34" charset="0"/>
                      </a:endParaRPr>
                    </a:p>
                  </a:txBody>
                  <a:tcPr marL="3476" marR="3476" marT="3476" marB="0" anchor="ctr"/>
                </a:tc>
                <a:tc>
                  <a:txBody>
                    <a:bodyPr/>
                    <a:lstStyle/>
                    <a:p>
                      <a:pPr algn="ctr" fontAlgn="ctr"/>
                      <a:r>
                        <a:rPr lang="en-US" sz="600" u="none" strike="noStrike">
                          <a:effectLst/>
                        </a:rPr>
                        <a:t>272</a:t>
                      </a:r>
                      <a:endParaRPr lang="en-US" sz="600" b="0" i="0" u="none" strike="noStrike">
                        <a:solidFill>
                          <a:srgbClr val="000000"/>
                        </a:solidFill>
                        <a:effectLst/>
                        <a:latin typeface="Calibri" panose="020F0502020204030204" pitchFamily="34" charset="0"/>
                      </a:endParaRPr>
                    </a:p>
                  </a:txBody>
                  <a:tcPr marL="3476" marR="3476" marT="3476" marB="0" anchor="ctr"/>
                </a:tc>
                <a:tc>
                  <a:txBody>
                    <a:bodyPr/>
                    <a:lstStyle/>
                    <a:p>
                      <a:pPr algn="ctr" fontAlgn="ctr"/>
                      <a:r>
                        <a:rPr lang="en-US" sz="600" u="none" strike="noStrike" dirty="0">
                          <a:effectLst/>
                        </a:rPr>
                        <a:t>69</a:t>
                      </a:r>
                      <a:endParaRPr lang="en-US" sz="600" b="0" i="0" u="none" strike="noStrike" dirty="0">
                        <a:solidFill>
                          <a:srgbClr val="000000"/>
                        </a:solidFill>
                        <a:effectLst/>
                        <a:latin typeface="Calibri" panose="020F0502020204030204" pitchFamily="34" charset="0"/>
                      </a:endParaRPr>
                    </a:p>
                  </a:txBody>
                  <a:tcPr marL="3476" marR="3476" marT="3476" marB="0" anchor="ctr"/>
                </a:tc>
                <a:tc>
                  <a:txBody>
                    <a:bodyPr/>
                    <a:lstStyle/>
                    <a:p>
                      <a:pPr algn="ctr" fontAlgn="ctr"/>
                      <a:r>
                        <a:rPr lang="en-US" sz="600" u="none" strike="noStrike">
                          <a:effectLst/>
                        </a:rPr>
                        <a:t>0.01</a:t>
                      </a:r>
                      <a:endParaRPr lang="en-US" sz="600" b="0" i="0" u="none" strike="noStrike">
                        <a:solidFill>
                          <a:srgbClr val="000000"/>
                        </a:solidFill>
                        <a:effectLst/>
                        <a:latin typeface="Calibri" panose="020F0502020204030204" pitchFamily="34" charset="0"/>
                      </a:endParaRPr>
                    </a:p>
                  </a:txBody>
                  <a:tcPr marL="3476" marR="3476" marT="3476" marB="0" anchor="ctr"/>
                </a:tc>
                <a:tc>
                  <a:txBody>
                    <a:bodyPr/>
                    <a:lstStyle/>
                    <a:p>
                      <a:pPr algn="ctr" fontAlgn="ctr"/>
                      <a:r>
                        <a:rPr lang="en-US" sz="600" u="none" strike="noStrike">
                          <a:effectLst/>
                        </a:rPr>
                        <a:t>78.184215</a:t>
                      </a:r>
                      <a:endParaRPr lang="en-US" sz="600" b="0" i="0" u="none" strike="noStrike">
                        <a:solidFill>
                          <a:srgbClr val="000000"/>
                        </a:solidFill>
                        <a:effectLst/>
                        <a:latin typeface="Calibri" panose="020F0502020204030204" pitchFamily="34" charset="0"/>
                      </a:endParaRPr>
                    </a:p>
                  </a:txBody>
                  <a:tcPr marL="3476" marR="3476" marT="3476" marB="0" anchor="ctr"/>
                </a:tc>
                <a:tc>
                  <a:txBody>
                    <a:bodyPr/>
                    <a:lstStyle/>
                    <a:p>
                      <a:pPr algn="ctr" fontAlgn="ctr"/>
                      <a:r>
                        <a:rPr lang="en-US" sz="600" u="none" strike="noStrike">
                          <a:effectLst/>
                        </a:rPr>
                        <a:t>67</a:t>
                      </a:r>
                      <a:endParaRPr lang="en-US" sz="600" b="0" i="0" u="none" strike="noStrike">
                        <a:solidFill>
                          <a:srgbClr val="000000"/>
                        </a:solidFill>
                        <a:effectLst/>
                        <a:latin typeface="Calibri" panose="020F0502020204030204" pitchFamily="34" charset="0"/>
                      </a:endParaRPr>
                    </a:p>
                  </a:txBody>
                  <a:tcPr marL="3476" marR="3476" marT="3476" marB="0" anchor="ctr"/>
                </a:tc>
                <a:tc>
                  <a:txBody>
                    <a:bodyPr/>
                    <a:lstStyle/>
                    <a:p>
                      <a:pPr algn="ctr" fontAlgn="ctr"/>
                      <a:r>
                        <a:rPr lang="en-US" sz="600" u="none" strike="noStrike">
                          <a:effectLst/>
                        </a:rPr>
                        <a:t>2787</a:t>
                      </a:r>
                      <a:endParaRPr lang="en-US" sz="600" b="0" i="0" u="none" strike="noStrike">
                        <a:solidFill>
                          <a:srgbClr val="000000"/>
                        </a:solidFill>
                        <a:effectLst/>
                        <a:latin typeface="Calibri" panose="020F0502020204030204" pitchFamily="34" charset="0"/>
                      </a:endParaRPr>
                    </a:p>
                  </a:txBody>
                  <a:tcPr marL="3476" marR="3476" marT="3476" marB="0" anchor="ctr"/>
                </a:tc>
                <a:tc>
                  <a:txBody>
                    <a:bodyPr/>
                    <a:lstStyle/>
                    <a:p>
                      <a:pPr algn="ctr" fontAlgn="ctr"/>
                      <a:r>
                        <a:rPr lang="en-US" sz="600" u="none" strike="noStrike">
                          <a:effectLst/>
                        </a:rPr>
                        <a:t>17.6</a:t>
                      </a:r>
                      <a:endParaRPr lang="en-US" sz="600" b="0" i="0" u="none" strike="noStrike">
                        <a:solidFill>
                          <a:srgbClr val="000000"/>
                        </a:solidFill>
                        <a:effectLst/>
                        <a:latin typeface="Calibri" panose="020F0502020204030204" pitchFamily="34" charset="0"/>
                      </a:endParaRPr>
                    </a:p>
                  </a:txBody>
                  <a:tcPr marL="3476" marR="3476" marT="3476" marB="0" anchor="ctr"/>
                </a:tc>
                <a:tc>
                  <a:txBody>
                    <a:bodyPr/>
                    <a:lstStyle/>
                    <a:p>
                      <a:pPr algn="ctr" fontAlgn="ctr"/>
                      <a:r>
                        <a:rPr lang="en-US" sz="600" u="none" strike="noStrike">
                          <a:effectLst/>
                        </a:rPr>
                        <a:t>93</a:t>
                      </a:r>
                      <a:endParaRPr lang="en-US" sz="600" b="0" i="0" u="none" strike="noStrike">
                        <a:solidFill>
                          <a:srgbClr val="000000"/>
                        </a:solidFill>
                        <a:effectLst/>
                        <a:latin typeface="Calibri" panose="020F0502020204030204" pitchFamily="34" charset="0"/>
                      </a:endParaRPr>
                    </a:p>
                  </a:txBody>
                  <a:tcPr marL="3476" marR="3476" marT="3476" marB="0" anchor="ctr"/>
                </a:tc>
                <a:tc>
                  <a:txBody>
                    <a:bodyPr/>
                    <a:lstStyle/>
                    <a:p>
                      <a:pPr algn="ctr" fontAlgn="ctr"/>
                      <a:r>
                        <a:rPr lang="en-US" sz="600" u="none" strike="noStrike">
                          <a:effectLst/>
                        </a:rPr>
                        <a:t>67</a:t>
                      </a:r>
                      <a:endParaRPr lang="en-US" sz="600" b="0" i="0" u="none" strike="noStrike">
                        <a:solidFill>
                          <a:srgbClr val="000000"/>
                        </a:solidFill>
                        <a:effectLst/>
                        <a:latin typeface="Calibri" panose="020F0502020204030204" pitchFamily="34" charset="0"/>
                      </a:endParaRPr>
                    </a:p>
                  </a:txBody>
                  <a:tcPr marL="3476" marR="3476" marT="3476" marB="0" anchor="ctr"/>
                </a:tc>
                <a:tc>
                  <a:txBody>
                    <a:bodyPr/>
                    <a:lstStyle/>
                    <a:p>
                      <a:pPr algn="ctr" fontAlgn="ctr"/>
                      <a:r>
                        <a:rPr lang="en-US" sz="600" u="none" strike="noStrike">
                          <a:effectLst/>
                        </a:rPr>
                        <a:t>8.52</a:t>
                      </a:r>
                      <a:endParaRPr lang="en-US" sz="600" b="0" i="0" u="none" strike="noStrike">
                        <a:solidFill>
                          <a:srgbClr val="000000"/>
                        </a:solidFill>
                        <a:effectLst/>
                        <a:latin typeface="Calibri" panose="020F0502020204030204" pitchFamily="34" charset="0"/>
                      </a:endParaRPr>
                    </a:p>
                  </a:txBody>
                  <a:tcPr marL="3476" marR="3476" marT="3476" marB="0" anchor="ctr"/>
                </a:tc>
                <a:tc>
                  <a:txBody>
                    <a:bodyPr/>
                    <a:lstStyle/>
                    <a:p>
                      <a:pPr algn="ctr" fontAlgn="ctr"/>
                      <a:r>
                        <a:rPr lang="en-US" sz="600" u="none" strike="noStrike" dirty="0">
                          <a:effectLst/>
                        </a:rPr>
                        <a:t>67</a:t>
                      </a:r>
                      <a:endParaRPr lang="en-US" sz="600" b="0" i="0" u="none" strike="noStrike" dirty="0">
                        <a:solidFill>
                          <a:srgbClr val="000000"/>
                        </a:solidFill>
                        <a:effectLst/>
                        <a:latin typeface="Calibri" panose="020F0502020204030204" pitchFamily="34" charset="0"/>
                      </a:endParaRPr>
                    </a:p>
                  </a:txBody>
                  <a:tcPr marL="3476" marR="3476" marT="3476" marB="0" anchor="ctr"/>
                </a:tc>
                <a:tc>
                  <a:txBody>
                    <a:bodyPr/>
                    <a:lstStyle/>
                    <a:p>
                      <a:pPr algn="ctr" fontAlgn="ctr"/>
                      <a:r>
                        <a:rPr lang="en-US" sz="600" u="none" strike="noStrike" dirty="0">
                          <a:effectLst/>
                        </a:rPr>
                        <a:t>0.1</a:t>
                      </a:r>
                      <a:endParaRPr lang="en-US" sz="600" b="0" i="0" u="none" strike="noStrike" dirty="0">
                        <a:solidFill>
                          <a:srgbClr val="000000"/>
                        </a:solidFill>
                        <a:effectLst/>
                        <a:latin typeface="Calibri" panose="020F0502020204030204" pitchFamily="34" charset="0"/>
                      </a:endParaRPr>
                    </a:p>
                  </a:txBody>
                  <a:tcPr marL="3476" marR="3476" marT="3476" marB="0" anchor="ctr"/>
                </a:tc>
                <a:tc>
                  <a:txBody>
                    <a:bodyPr/>
                    <a:lstStyle/>
                    <a:p>
                      <a:pPr algn="ctr" fontAlgn="ctr"/>
                      <a:r>
                        <a:rPr lang="en-US" sz="600" u="none" strike="noStrike">
                          <a:effectLst/>
                        </a:rPr>
                        <a:t>669.959</a:t>
                      </a:r>
                      <a:endParaRPr lang="en-US" sz="600" b="0" i="0" u="none" strike="noStrike">
                        <a:solidFill>
                          <a:srgbClr val="000000"/>
                        </a:solidFill>
                        <a:effectLst/>
                        <a:latin typeface="Calibri" panose="020F0502020204030204" pitchFamily="34" charset="0"/>
                      </a:endParaRPr>
                    </a:p>
                  </a:txBody>
                  <a:tcPr marL="3476" marR="3476" marT="3476" marB="0" anchor="ctr"/>
                </a:tc>
                <a:tc>
                  <a:txBody>
                    <a:bodyPr/>
                    <a:lstStyle/>
                    <a:p>
                      <a:pPr algn="ctr" fontAlgn="ctr"/>
                      <a:r>
                        <a:rPr lang="en-US" sz="600" u="none" strike="noStrike">
                          <a:effectLst/>
                        </a:rPr>
                        <a:t>3696958</a:t>
                      </a:r>
                      <a:endParaRPr lang="en-US" sz="600" b="0" i="0" u="none" strike="noStrike">
                        <a:solidFill>
                          <a:srgbClr val="000000"/>
                        </a:solidFill>
                        <a:effectLst/>
                        <a:latin typeface="Calibri" panose="020F0502020204030204" pitchFamily="34" charset="0"/>
                      </a:endParaRPr>
                    </a:p>
                  </a:txBody>
                  <a:tcPr marL="3476" marR="3476" marT="3476" marB="0" anchor="ctr"/>
                </a:tc>
                <a:tc>
                  <a:txBody>
                    <a:bodyPr/>
                    <a:lstStyle/>
                    <a:p>
                      <a:pPr algn="ctr" fontAlgn="ctr"/>
                      <a:r>
                        <a:rPr lang="en-US" sz="600" u="none" strike="noStrike">
                          <a:effectLst/>
                        </a:rPr>
                        <a:t>17.9</a:t>
                      </a:r>
                      <a:endParaRPr lang="en-US" sz="600" b="0" i="0" u="none" strike="noStrike">
                        <a:solidFill>
                          <a:srgbClr val="000000"/>
                        </a:solidFill>
                        <a:effectLst/>
                        <a:latin typeface="Calibri" panose="020F0502020204030204" pitchFamily="34" charset="0"/>
                      </a:endParaRPr>
                    </a:p>
                  </a:txBody>
                  <a:tcPr marL="3476" marR="3476" marT="3476" marB="0" anchor="ctr"/>
                </a:tc>
                <a:tc>
                  <a:txBody>
                    <a:bodyPr/>
                    <a:lstStyle/>
                    <a:p>
                      <a:pPr algn="ctr" fontAlgn="ctr"/>
                      <a:r>
                        <a:rPr lang="en-US" sz="600" u="none" strike="noStrike">
                          <a:effectLst/>
                        </a:rPr>
                        <a:t>18</a:t>
                      </a:r>
                      <a:endParaRPr lang="en-US" sz="600" b="0" i="0" u="none" strike="noStrike">
                        <a:solidFill>
                          <a:srgbClr val="000000"/>
                        </a:solidFill>
                        <a:effectLst/>
                        <a:latin typeface="Calibri" panose="020F0502020204030204" pitchFamily="34" charset="0"/>
                      </a:endParaRPr>
                    </a:p>
                  </a:txBody>
                  <a:tcPr marL="3476" marR="3476" marT="3476" marB="0" anchor="ctr"/>
                </a:tc>
                <a:tc>
                  <a:txBody>
                    <a:bodyPr/>
                    <a:lstStyle/>
                    <a:p>
                      <a:pPr algn="ctr" fontAlgn="ctr"/>
                      <a:r>
                        <a:rPr lang="en-US" sz="600" u="none" strike="noStrike" dirty="0">
                          <a:effectLst/>
                        </a:rPr>
                        <a:t>0.463</a:t>
                      </a:r>
                      <a:endParaRPr lang="en-US" sz="600" b="0" i="0" u="none" strike="noStrike" dirty="0">
                        <a:solidFill>
                          <a:srgbClr val="000000"/>
                        </a:solidFill>
                        <a:effectLst/>
                        <a:latin typeface="Calibri" panose="020F0502020204030204" pitchFamily="34" charset="0"/>
                      </a:endParaRPr>
                    </a:p>
                  </a:txBody>
                  <a:tcPr marL="3476" marR="3476" marT="3476" marB="0" anchor="ctr"/>
                </a:tc>
                <a:tc>
                  <a:txBody>
                    <a:bodyPr/>
                    <a:lstStyle/>
                    <a:p>
                      <a:pPr algn="ctr" fontAlgn="ctr"/>
                      <a:r>
                        <a:rPr lang="en-US" sz="600" u="none" strike="noStrike">
                          <a:effectLst/>
                        </a:rPr>
                        <a:t>9.8</a:t>
                      </a:r>
                      <a:endParaRPr lang="en-US" sz="600" b="0" i="0" u="none" strike="noStrike">
                        <a:solidFill>
                          <a:srgbClr val="000000"/>
                        </a:solidFill>
                        <a:effectLst/>
                        <a:latin typeface="Calibri" panose="020F0502020204030204" pitchFamily="34" charset="0"/>
                      </a:endParaRPr>
                    </a:p>
                  </a:txBody>
                  <a:tcPr marL="3476" marR="3476" marT="3476" marB="0" anchor="ctr"/>
                </a:tc>
                <a:extLst>
                  <a:ext uri="{0D108BD9-81ED-4DB2-BD59-A6C34878D82A}">
                    <a16:rowId xmlns:a16="http://schemas.microsoft.com/office/drawing/2014/main" val="2249515948"/>
                  </a:ext>
                </a:extLst>
              </a:tr>
              <a:tr h="287120">
                <a:tc>
                  <a:txBody>
                    <a:bodyPr/>
                    <a:lstStyle/>
                    <a:p>
                      <a:pPr algn="ctr" fontAlgn="ctr"/>
                      <a:r>
                        <a:rPr lang="en-US" sz="600" u="none" strike="noStrike" dirty="0">
                          <a:effectLst/>
                        </a:rPr>
                        <a:t>4</a:t>
                      </a:r>
                      <a:endParaRPr lang="en-US" sz="600" b="0" i="0" u="none" strike="noStrike" dirty="0">
                        <a:solidFill>
                          <a:srgbClr val="000000"/>
                        </a:solidFill>
                        <a:effectLst/>
                        <a:latin typeface="Calibri" panose="020F0502020204030204" pitchFamily="34" charset="0"/>
                      </a:endParaRPr>
                    </a:p>
                  </a:txBody>
                  <a:tcPr marL="3476" marR="3476" marT="3476" marB="0" anchor="ctr"/>
                </a:tc>
                <a:tc>
                  <a:txBody>
                    <a:bodyPr/>
                    <a:lstStyle/>
                    <a:p>
                      <a:pPr algn="ctr" fontAlgn="ctr"/>
                      <a:r>
                        <a:rPr lang="en-US" sz="600" u="none" strike="noStrike" dirty="0">
                          <a:effectLst/>
                        </a:rPr>
                        <a:t>Afghanistan</a:t>
                      </a:r>
                      <a:endParaRPr lang="en-US" sz="600" b="0" i="0" u="none" strike="noStrike" dirty="0">
                        <a:solidFill>
                          <a:srgbClr val="000000"/>
                        </a:solidFill>
                        <a:effectLst/>
                        <a:latin typeface="Calibri" panose="020F0502020204030204" pitchFamily="34" charset="0"/>
                      </a:endParaRPr>
                    </a:p>
                  </a:txBody>
                  <a:tcPr marL="3476" marR="3476" marT="3476" marB="0" anchor="ctr"/>
                </a:tc>
                <a:tc>
                  <a:txBody>
                    <a:bodyPr/>
                    <a:lstStyle/>
                    <a:p>
                      <a:pPr algn="ctr" fontAlgn="ctr"/>
                      <a:r>
                        <a:rPr lang="en-US" sz="600" u="none" strike="noStrike">
                          <a:effectLst/>
                        </a:rPr>
                        <a:t>2011</a:t>
                      </a:r>
                      <a:endParaRPr lang="en-US" sz="600" b="0" i="0" u="none" strike="noStrike">
                        <a:solidFill>
                          <a:srgbClr val="000000"/>
                        </a:solidFill>
                        <a:effectLst/>
                        <a:latin typeface="Calibri" panose="020F0502020204030204" pitchFamily="34" charset="0"/>
                      </a:endParaRPr>
                    </a:p>
                  </a:txBody>
                  <a:tcPr marL="3476" marR="3476" marT="3476" marB="0" anchor="ctr"/>
                </a:tc>
                <a:tc>
                  <a:txBody>
                    <a:bodyPr/>
                    <a:lstStyle/>
                    <a:p>
                      <a:pPr algn="ctr" fontAlgn="ctr"/>
                      <a:r>
                        <a:rPr lang="en-US" sz="600" u="none" strike="noStrike">
                          <a:effectLst/>
                        </a:rPr>
                        <a:t>Developing</a:t>
                      </a:r>
                      <a:endParaRPr lang="en-US" sz="600" b="0" i="0" u="none" strike="noStrike">
                        <a:solidFill>
                          <a:srgbClr val="000000"/>
                        </a:solidFill>
                        <a:effectLst/>
                        <a:latin typeface="Calibri" panose="020F0502020204030204" pitchFamily="34" charset="0"/>
                      </a:endParaRPr>
                    </a:p>
                  </a:txBody>
                  <a:tcPr marL="3476" marR="3476" marT="3476" marB="0" anchor="ctr"/>
                </a:tc>
                <a:tc>
                  <a:txBody>
                    <a:bodyPr/>
                    <a:lstStyle/>
                    <a:p>
                      <a:pPr algn="ctr" fontAlgn="ctr"/>
                      <a:r>
                        <a:rPr lang="en-US" sz="600" u="none" strike="noStrike">
                          <a:effectLst/>
                        </a:rPr>
                        <a:t>59.2</a:t>
                      </a:r>
                      <a:endParaRPr lang="en-US" sz="600" b="0" i="0" u="none" strike="noStrike">
                        <a:solidFill>
                          <a:srgbClr val="000000"/>
                        </a:solidFill>
                        <a:effectLst/>
                        <a:latin typeface="Calibri" panose="020F0502020204030204" pitchFamily="34" charset="0"/>
                      </a:endParaRPr>
                    </a:p>
                  </a:txBody>
                  <a:tcPr marL="3476" marR="3476" marT="3476" marB="0" anchor="ctr"/>
                </a:tc>
                <a:tc>
                  <a:txBody>
                    <a:bodyPr/>
                    <a:lstStyle/>
                    <a:p>
                      <a:pPr algn="ctr" fontAlgn="ctr"/>
                      <a:r>
                        <a:rPr lang="en-US" sz="600" u="none" strike="noStrike">
                          <a:effectLst/>
                        </a:rPr>
                        <a:t>275</a:t>
                      </a:r>
                      <a:endParaRPr lang="en-US" sz="600" b="0" i="0" u="none" strike="noStrike">
                        <a:solidFill>
                          <a:srgbClr val="000000"/>
                        </a:solidFill>
                        <a:effectLst/>
                        <a:latin typeface="Calibri" panose="020F0502020204030204" pitchFamily="34" charset="0"/>
                      </a:endParaRPr>
                    </a:p>
                  </a:txBody>
                  <a:tcPr marL="3476" marR="3476" marT="3476" marB="0" anchor="ctr"/>
                </a:tc>
                <a:tc>
                  <a:txBody>
                    <a:bodyPr/>
                    <a:lstStyle/>
                    <a:p>
                      <a:pPr algn="ctr" fontAlgn="ctr"/>
                      <a:r>
                        <a:rPr lang="en-US" sz="600" u="none" strike="noStrike">
                          <a:effectLst/>
                        </a:rPr>
                        <a:t>71</a:t>
                      </a:r>
                      <a:endParaRPr lang="en-US" sz="600" b="0" i="0" u="none" strike="noStrike">
                        <a:solidFill>
                          <a:srgbClr val="000000"/>
                        </a:solidFill>
                        <a:effectLst/>
                        <a:latin typeface="Calibri" panose="020F0502020204030204" pitchFamily="34" charset="0"/>
                      </a:endParaRPr>
                    </a:p>
                  </a:txBody>
                  <a:tcPr marL="3476" marR="3476" marT="3476" marB="0" anchor="ctr"/>
                </a:tc>
                <a:tc>
                  <a:txBody>
                    <a:bodyPr/>
                    <a:lstStyle/>
                    <a:p>
                      <a:pPr algn="ctr" fontAlgn="ctr"/>
                      <a:r>
                        <a:rPr lang="en-US" sz="600" u="none" strike="noStrike">
                          <a:effectLst/>
                        </a:rPr>
                        <a:t>0.01</a:t>
                      </a:r>
                      <a:endParaRPr lang="en-US" sz="600" b="0" i="0" u="none" strike="noStrike">
                        <a:solidFill>
                          <a:srgbClr val="000000"/>
                        </a:solidFill>
                        <a:effectLst/>
                        <a:latin typeface="Calibri" panose="020F0502020204030204" pitchFamily="34" charset="0"/>
                      </a:endParaRPr>
                    </a:p>
                  </a:txBody>
                  <a:tcPr marL="3476" marR="3476" marT="3476" marB="0" anchor="ctr"/>
                </a:tc>
                <a:tc>
                  <a:txBody>
                    <a:bodyPr/>
                    <a:lstStyle/>
                    <a:p>
                      <a:pPr algn="ctr" fontAlgn="ctr"/>
                      <a:r>
                        <a:rPr lang="en-US" sz="600" u="none" strike="noStrike">
                          <a:effectLst/>
                        </a:rPr>
                        <a:t>7.097109</a:t>
                      </a:r>
                      <a:endParaRPr lang="en-US" sz="600" b="0" i="0" u="none" strike="noStrike">
                        <a:solidFill>
                          <a:srgbClr val="000000"/>
                        </a:solidFill>
                        <a:effectLst/>
                        <a:latin typeface="Calibri" panose="020F0502020204030204" pitchFamily="34" charset="0"/>
                      </a:endParaRPr>
                    </a:p>
                  </a:txBody>
                  <a:tcPr marL="3476" marR="3476" marT="3476" marB="0" anchor="ctr"/>
                </a:tc>
                <a:tc>
                  <a:txBody>
                    <a:bodyPr/>
                    <a:lstStyle/>
                    <a:p>
                      <a:pPr algn="ctr" fontAlgn="ctr"/>
                      <a:r>
                        <a:rPr lang="en-US" sz="600" u="none" strike="noStrike">
                          <a:effectLst/>
                        </a:rPr>
                        <a:t>68</a:t>
                      </a:r>
                      <a:endParaRPr lang="en-US" sz="600" b="0" i="0" u="none" strike="noStrike">
                        <a:solidFill>
                          <a:srgbClr val="000000"/>
                        </a:solidFill>
                        <a:effectLst/>
                        <a:latin typeface="Calibri" panose="020F0502020204030204" pitchFamily="34" charset="0"/>
                      </a:endParaRPr>
                    </a:p>
                  </a:txBody>
                  <a:tcPr marL="3476" marR="3476" marT="3476" marB="0" anchor="ctr"/>
                </a:tc>
                <a:tc>
                  <a:txBody>
                    <a:bodyPr/>
                    <a:lstStyle/>
                    <a:p>
                      <a:pPr algn="ctr" fontAlgn="ctr"/>
                      <a:r>
                        <a:rPr lang="en-US" sz="600" u="none" strike="noStrike">
                          <a:effectLst/>
                        </a:rPr>
                        <a:t>3013</a:t>
                      </a:r>
                      <a:endParaRPr lang="en-US" sz="600" b="0" i="0" u="none" strike="noStrike">
                        <a:solidFill>
                          <a:srgbClr val="000000"/>
                        </a:solidFill>
                        <a:effectLst/>
                        <a:latin typeface="Calibri" panose="020F0502020204030204" pitchFamily="34" charset="0"/>
                      </a:endParaRPr>
                    </a:p>
                  </a:txBody>
                  <a:tcPr marL="3476" marR="3476" marT="3476" marB="0" anchor="ctr"/>
                </a:tc>
                <a:tc>
                  <a:txBody>
                    <a:bodyPr/>
                    <a:lstStyle/>
                    <a:p>
                      <a:pPr algn="ctr" fontAlgn="ctr"/>
                      <a:r>
                        <a:rPr lang="en-US" sz="600" u="none" strike="noStrike">
                          <a:effectLst/>
                        </a:rPr>
                        <a:t>17.2</a:t>
                      </a:r>
                      <a:endParaRPr lang="en-US" sz="600" b="0" i="0" u="none" strike="noStrike">
                        <a:solidFill>
                          <a:srgbClr val="000000"/>
                        </a:solidFill>
                        <a:effectLst/>
                        <a:latin typeface="Calibri" panose="020F0502020204030204" pitchFamily="34" charset="0"/>
                      </a:endParaRPr>
                    </a:p>
                  </a:txBody>
                  <a:tcPr marL="3476" marR="3476" marT="3476" marB="0" anchor="ctr"/>
                </a:tc>
                <a:tc>
                  <a:txBody>
                    <a:bodyPr/>
                    <a:lstStyle/>
                    <a:p>
                      <a:pPr algn="ctr" fontAlgn="ctr"/>
                      <a:r>
                        <a:rPr lang="en-US" sz="600" u="none" strike="noStrike">
                          <a:effectLst/>
                        </a:rPr>
                        <a:t>97</a:t>
                      </a:r>
                      <a:endParaRPr lang="en-US" sz="600" b="0" i="0" u="none" strike="noStrike">
                        <a:solidFill>
                          <a:srgbClr val="000000"/>
                        </a:solidFill>
                        <a:effectLst/>
                        <a:latin typeface="Calibri" panose="020F0502020204030204" pitchFamily="34" charset="0"/>
                      </a:endParaRPr>
                    </a:p>
                  </a:txBody>
                  <a:tcPr marL="3476" marR="3476" marT="3476" marB="0" anchor="ctr"/>
                </a:tc>
                <a:tc>
                  <a:txBody>
                    <a:bodyPr/>
                    <a:lstStyle/>
                    <a:p>
                      <a:pPr algn="ctr" fontAlgn="ctr"/>
                      <a:r>
                        <a:rPr lang="en-US" sz="600" u="none" strike="noStrike">
                          <a:effectLst/>
                        </a:rPr>
                        <a:t>68</a:t>
                      </a:r>
                      <a:endParaRPr lang="en-US" sz="600" b="0" i="0" u="none" strike="noStrike">
                        <a:solidFill>
                          <a:srgbClr val="000000"/>
                        </a:solidFill>
                        <a:effectLst/>
                        <a:latin typeface="Calibri" panose="020F0502020204030204" pitchFamily="34" charset="0"/>
                      </a:endParaRPr>
                    </a:p>
                  </a:txBody>
                  <a:tcPr marL="3476" marR="3476" marT="3476" marB="0" anchor="ctr"/>
                </a:tc>
                <a:tc>
                  <a:txBody>
                    <a:bodyPr/>
                    <a:lstStyle/>
                    <a:p>
                      <a:pPr algn="ctr" fontAlgn="ctr"/>
                      <a:r>
                        <a:rPr lang="en-US" sz="600" u="none" strike="noStrike">
                          <a:effectLst/>
                        </a:rPr>
                        <a:t>7.87</a:t>
                      </a:r>
                      <a:endParaRPr lang="en-US" sz="600" b="0" i="0" u="none" strike="noStrike">
                        <a:solidFill>
                          <a:srgbClr val="000000"/>
                        </a:solidFill>
                        <a:effectLst/>
                        <a:latin typeface="Calibri" panose="020F0502020204030204" pitchFamily="34" charset="0"/>
                      </a:endParaRPr>
                    </a:p>
                  </a:txBody>
                  <a:tcPr marL="3476" marR="3476" marT="3476" marB="0" anchor="ctr"/>
                </a:tc>
                <a:tc>
                  <a:txBody>
                    <a:bodyPr/>
                    <a:lstStyle/>
                    <a:p>
                      <a:pPr algn="ctr" fontAlgn="ctr"/>
                      <a:r>
                        <a:rPr lang="en-US" sz="600" u="none" strike="noStrike">
                          <a:effectLst/>
                        </a:rPr>
                        <a:t>68</a:t>
                      </a:r>
                      <a:endParaRPr lang="en-US" sz="600" b="0" i="0" u="none" strike="noStrike">
                        <a:solidFill>
                          <a:srgbClr val="000000"/>
                        </a:solidFill>
                        <a:effectLst/>
                        <a:latin typeface="Calibri" panose="020F0502020204030204" pitchFamily="34" charset="0"/>
                      </a:endParaRPr>
                    </a:p>
                  </a:txBody>
                  <a:tcPr marL="3476" marR="3476" marT="3476" marB="0" anchor="ctr"/>
                </a:tc>
                <a:tc>
                  <a:txBody>
                    <a:bodyPr/>
                    <a:lstStyle/>
                    <a:p>
                      <a:pPr algn="ctr" fontAlgn="ctr"/>
                      <a:r>
                        <a:rPr lang="en-US" sz="600" u="none" strike="noStrike" dirty="0">
                          <a:effectLst/>
                        </a:rPr>
                        <a:t>0.1</a:t>
                      </a:r>
                      <a:endParaRPr lang="en-US" sz="600" b="0" i="0" u="none" strike="noStrike" dirty="0">
                        <a:solidFill>
                          <a:srgbClr val="000000"/>
                        </a:solidFill>
                        <a:effectLst/>
                        <a:latin typeface="Calibri" panose="020F0502020204030204" pitchFamily="34" charset="0"/>
                      </a:endParaRPr>
                    </a:p>
                  </a:txBody>
                  <a:tcPr marL="3476" marR="3476" marT="3476" marB="0" anchor="ctr"/>
                </a:tc>
                <a:tc>
                  <a:txBody>
                    <a:bodyPr/>
                    <a:lstStyle/>
                    <a:p>
                      <a:pPr algn="ctr" fontAlgn="ctr"/>
                      <a:r>
                        <a:rPr lang="en-US" sz="600" u="none" strike="noStrike">
                          <a:effectLst/>
                        </a:rPr>
                        <a:t>63.537231</a:t>
                      </a:r>
                      <a:endParaRPr lang="en-US" sz="600" b="0" i="0" u="none" strike="noStrike">
                        <a:solidFill>
                          <a:srgbClr val="000000"/>
                        </a:solidFill>
                        <a:effectLst/>
                        <a:latin typeface="Calibri" panose="020F0502020204030204" pitchFamily="34" charset="0"/>
                      </a:endParaRPr>
                    </a:p>
                  </a:txBody>
                  <a:tcPr marL="3476" marR="3476" marT="3476" marB="0" anchor="ctr"/>
                </a:tc>
                <a:tc>
                  <a:txBody>
                    <a:bodyPr/>
                    <a:lstStyle/>
                    <a:p>
                      <a:pPr algn="ctr" fontAlgn="ctr"/>
                      <a:r>
                        <a:rPr lang="en-US" sz="600" u="none" strike="noStrike">
                          <a:effectLst/>
                        </a:rPr>
                        <a:t>2978599</a:t>
                      </a:r>
                      <a:endParaRPr lang="en-US" sz="600" b="0" i="0" u="none" strike="noStrike">
                        <a:solidFill>
                          <a:srgbClr val="000000"/>
                        </a:solidFill>
                        <a:effectLst/>
                        <a:latin typeface="Calibri" panose="020F0502020204030204" pitchFamily="34" charset="0"/>
                      </a:endParaRPr>
                    </a:p>
                  </a:txBody>
                  <a:tcPr marL="3476" marR="3476" marT="3476" marB="0" anchor="ctr"/>
                </a:tc>
                <a:tc>
                  <a:txBody>
                    <a:bodyPr/>
                    <a:lstStyle/>
                    <a:p>
                      <a:pPr algn="ctr" fontAlgn="ctr"/>
                      <a:r>
                        <a:rPr lang="en-US" sz="600" u="none" strike="noStrike">
                          <a:effectLst/>
                        </a:rPr>
                        <a:t>18.2</a:t>
                      </a:r>
                      <a:endParaRPr lang="en-US" sz="600" b="0" i="0" u="none" strike="noStrike">
                        <a:solidFill>
                          <a:srgbClr val="000000"/>
                        </a:solidFill>
                        <a:effectLst/>
                        <a:latin typeface="Calibri" panose="020F0502020204030204" pitchFamily="34" charset="0"/>
                      </a:endParaRPr>
                    </a:p>
                  </a:txBody>
                  <a:tcPr marL="3476" marR="3476" marT="3476" marB="0" anchor="ctr"/>
                </a:tc>
                <a:tc>
                  <a:txBody>
                    <a:bodyPr/>
                    <a:lstStyle/>
                    <a:p>
                      <a:pPr algn="ctr" fontAlgn="ctr"/>
                      <a:r>
                        <a:rPr lang="en-US" sz="600" u="none" strike="noStrike">
                          <a:effectLst/>
                        </a:rPr>
                        <a:t>18.2</a:t>
                      </a:r>
                      <a:endParaRPr lang="en-US" sz="600" b="0" i="0" u="none" strike="noStrike">
                        <a:solidFill>
                          <a:srgbClr val="000000"/>
                        </a:solidFill>
                        <a:effectLst/>
                        <a:latin typeface="Calibri" panose="020F0502020204030204" pitchFamily="34" charset="0"/>
                      </a:endParaRPr>
                    </a:p>
                  </a:txBody>
                  <a:tcPr marL="3476" marR="3476" marT="3476" marB="0" anchor="ctr"/>
                </a:tc>
                <a:tc>
                  <a:txBody>
                    <a:bodyPr/>
                    <a:lstStyle/>
                    <a:p>
                      <a:pPr algn="ctr" fontAlgn="ctr"/>
                      <a:r>
                        <a:rPr lang="en-US" sz="600" u="none" strike="noStrike">
                          <a:effectLst/>
                        </a:rPr>
                        <a:t>0.454</a:t>
                      </a:r>
                      <a:endParaRPr lang="en-US" sz="600" b="0" i="0" u="none" strike="noStrike">
                        <a:solidFill>
                          <a:srgbClr val="000000"/>
                        </a:solidFill>
                        <a:effectLst/>
                        <a:latin typeface="Calibri" panose="020F0502020204030204" pitchFamily="34" charset="0"/>
                      </a:endParaRPr>
                    </a:p>
                  </a:txBody>
                  <a:tcPr marL="3476" marR="3476" marT="3476" marB="0" anchor="ctr"/>
                </a:tc>
                <a:tc>
                  <a:txBody>
                    <a:bodyPr/>
                    <a:lstStyle/>
                    <a:p>
                      <a:pPr algn="ctr" fontAlgn="ctr"/>
                      <a:r>
                        <a:rPr lang="en-US" sz="600" u="none" strike="noStrike">
                          <a:effectLst/>
                        </a:rPr>
                        <a:t>9.5</a:t>
                      </a:r>
                      <a:endParaRPr lang="en-US" sz="600" b="0" i="0" u="none" strike="noStrike">
                        <a:solidFill>
                          <a:srgbClr val="000000"/>
                        </a:solidFill>
                        <a:effectLst/>
                        <a:latin typeface="Calibri" panose="020F0502020204030204" pitchFamily="34" charset="0"/>
                      </a:endParaRPr>
                    </a:p>
                  </a:txBody>
                  <a:tcPr marL="3476" marR="3476" marT="3476" marB="0" anchor="ctr"/>
                </a:tc>
                <a:extLst>
                  <a:ext uri="{0D108BD9-81ED-4DB2-BD59-A6C34878D82A}">
                    <a16:rowId xmlns:a16="http://schemas.microsoft.com/office/drawing/2014/main" val="3635741847"/>
                  </a:ext>
                </a:extLst>
              </a:tr>
              <a:tr h="287120">
                <a:tc>
                  <a:txBody>
                    <a:bodyPr/>
                    <a:lstStyle/>
                    <a:p>
                      <a:pPr algn="ctr" fontAlgn="ctr"/>
                      <a:r>
                        <a:rPr lang="en-US" sz="600" u="none" strike="noStrike" dirty="0">
                          <a:effectLst/>
                        </a:rPr>
                        <a:t>5</a:t>
                      </a:r>
                      <a:endParaRPr lang="en-US" sz="600" b="0" i="0" u="none" strike="noStrike" dirty="0">
                        <a:solidFill>
                          <a:srgbClr val="000000"/>
                        </a:solidFill>
                        <a:effectLst/>
                        <a:latin typeface="Calibri" panose="020F0502020204030204" pitchFamily="34" charset="0"/>
                      </a:endParaRPr>
                    </a:p>
                  </a:txBody>
                  <a:tcPr marL="3476" marR="3476" marT="3476" marB="0" anchor="ctr"/>
                </a:tc>
                <a:tc>
                  <a:txBody>
                    <a:bodyPr/>
                    <a:lstStyle/>
                    <a:p>
                      <a:pPr algn="ctr" fontAlgn="ctr"/>
                      <a:r>
                        <a:rPr lang="en-US" sz="600" u="none" strike="noStrike" dirty="0">
                          <a:effectLst/>
                        </a:rPr>
                        <a:t>Afghanistan</a:t>
                      </a:r>
                      <a:endParaRPr lang="en-US" sz="600" b="0" i="0" u="none" strike="noStrike" dirty="0">
                        <a:solidFill>
                          <a:srgbClr val="000000"/>
                        </a:solidFill>
                        <a:effectLst/>
                        <a:latin typeface="Calibri" panose="020F0502020204030204" pitchFamily="34" charset="0"/>
                      </a:endParaRPr>
                    </a:p>
                  </a:txBody>
                  <a:tcPr marL="3476" marR="3476" marT="3476" marB="0" anchor="ctr"/>
                </a:tc>
                <a:tc>
                  <a:txBody>
                    <a:bodyPr/>
                    <a:lstStyle/>
                    <a:p>
                      <a:pPr algn="ctr" fontAlgn="ctr"/>
                      <a:r>
                        <a:rPr lang="en-US" sz="600" u="none" strike="noStrike">
                          <a:effectLst/>
                        </a:rPr>
                        <a:t>2010</a:t>
                      </a:r>
                      <a:endParaRPr lang="en-US" sz="600" b="0" i="0" u="none" strike="noStrike">
                        <a:solidFill>
                          <a:srgbClr val="000000"/>
                        </a:solidFill>
                        <a:effectLst/>
                        <a:latin typeface="Calibri" panose="020F0502020204030204" pitchFamily="34" charset="0"/>
                      </a:endParaRPr>
                    </a:p>
                  </a:txBody>
                  <a:tcPr marL="3476" marR="3476" marT="3476" marB="0" anchor="ctr"/>
                </a:tc>
                <a:tc>
                  <a:txBody>
                    <a:bodyPr/>
                    <a:lstStyle/>
                    <a:p>
                      <a:pPr algn="ctr" fontAlgn="ctr"/>
                      <a:r>
                        <a:rPr lang="en-US" sz="600" u="none" strike="noStrike">
                          <a:effectLst/>
                        </a:rPr>
                        <a:t>Developing</a:t>
                      </a:r>
                      <a:endParaRPr lang="en-US" sz="600" b="0" i="0" u="none" strike="noStrike">
                        <a:solidFill>
                          <a:srgbClr val="000000"/>
                        </a:solidFill>
                        <a:effectLst/>
                        <a:latin typeface="Calibri" panose="020F0502020204030204" pitchFamily="34" charset="0"/>
                      </a:endParaRPr>
                    </a:p>
                  </a:txBody>
                  <a:tcPr marL="3476" marR="3476" marT="3476" marB="0" anchor="ctr"/>
                </a:tc>
                <a:tc>
                  <a:txBody>
                    <a:bodyPr/>
                    <a:lstStyle/>
                    <a:p>
                      <a:pPr algn="ctr" fontAlgn="ctr"/>
                      <a:r>
                        <a:rPr lang="en-US" sz="600" u="none" strike="noStrike">
                          <a:effectLst/>
                        </a:rPr>
                        <a:t>58.8</a:t>
                      </a:r>
                      <a:endParaRPr lang="en-US" sz="600" b="0" i="0" u="none" strike="noStrike">
                        <a:solidFill>
                          <a:srgbClr val="000000"/>
                        </a:solidFill>
                        <a:effectLst/>
                        <a:latin typeface="Calibri" panose="020F0502020204030204" pitchFamily="34" charset="0"/>
                      </a:endParaRPr>
                    </a:p>
                  </a:txBody>
                  <a:tcPr marL="3476" marR="3476" marT="3476" marB="0" anchor="ctr"/>
                </a:tc>
                <a:tc>
                  <a:txBody>
                    <a:bodyPr/>
                    <a:lstStyle/>
                    <a:p>
                      <a:pPr algn="ctr" fontAlgn="ctr"/>
                      <a:r>
                        <a:rPr lang="en-US" sz="600" u="none" strike="noStrike">
                          <a:effectLst/>
                        </a:rPr>
                        <a:t>279</a:t>
                      </a:r>
                      <a:endParaRPr lang="en-US" sz="600" b="0" i="0" u="none" strike="noStrike">
                        <a:solidFill>
                          <a:srgbClr val="000000"/>
                        </a:solidFill>
                        <a:effectLst/>
                        <a:latin typeface="Calibri" panose="020F0502020204030204" pitchFamily="34" charset="0"/>
                      </a:endParaRPr>
                    </a:p>
                  </a:txBody>
                  <a:tcPr marL="3476" marR="3476" marT="3476" marB="0" anchor="ctr"/>
                </a:tc>
                <a:tc>
                  <a:txBody>
                    <a:bodyPr/>
                    <a:lstStyle/>
                    <a:p>
                      <a:pPr algn="ctr" fontAlgn="ctr"/>
                      <a:r>
                        <a:rPr lang="en-US" sz="600" u="none" strike="noStrike">
                          <a:effectLst/>
                        </a:rPr>
                        <a:t>74</a:t>
                      </a:r>
                      <a:endParaRPr lang="en-US" sz="600" b="0" i="0" u="none" strike="noStrike">
                        <a:solidFill>
                          <a:srgbClr val="000000"/>
                        </a:solidFill>
                        <a:effectLst/>
                        <a:latin typeface="Calibri" panose="020F0502020204030204" pitchFamily="34" charset="0"/>
                      </a:endParaRPr>
                    </a:p>
                  </a:txBody>
                  <a:tcPr marL="3476" marR="3476" marT="3476" marB="0" anchor="ctr"/>
                </a:tc>
                <a:tc>
                  <a:txBody>
                    <a:bodyPr/>
                    <a:lstStyle/>
                    <a:p>
                      <a:pPr algn="ctr" fontAlgn="ctr"/>
                      <a:r>
                        <a:rPr lang="en-US" sz="600" u="none" strike="noStrike">
                          <a:effectLst/>
                        </a:rPr>
                        <a:t>0.01</a:t>
                      </a:r>
                      <a:endParaRPr lang="en-US" sz="600" b="0" i="0" u="none" strike="noStrike">
                        <a:solidFill>
                          <a:srgbClr val="000000"/>
                        </a:solidFill>
                        <a:effectLst/>
                        <a:latin typeface="Calibri" panose="020F0502020204030204" pitchFamily="34" charset="0"/>
                      </a:endParaRPr>
                    </a:p>
                  </a:txBody>
                  <a:tcPr marL="3476" marR="3476" marT="3476" marB="0" anchor="ctr"/>
                </a:tc>
                <a:tc>
                  <a:txBody>
                    <a:bodyPr/>
                    <a:lstStyle/>
                    <a:p>
                      <a:pPr algn="ctr" fontAlgn="ctr"/>
                      <a:r>
                        <a:rPr lang="en-US" sz="600" u="none" strike="noStrike">
                          <a:effectLst/>
                        </a:rPr>
                        <a:t>79.679367</a:t>
                      </a:r>
                      <a:endParaRPr lang="en-US" sz="600" b="0" i="0" u="none" strike="noStrike">
                        <a:solidFill>
                          <a:srgbClr val="000000"/>
                        </a:solidFill>
                        <a:effectLst/>
                        <a:latin typeface="Calibri" panose="020F0502020204030204" pitchFamily="34" charset="0"/>
                      </a:endParaRPr>
                    </a:p>
                  </a:txBody>
                  <a:tcPr marL="3476" marR="3476" marT="3476" marB="0" anchor="ctr"/>
                </a:tc>
                <a:tc>
                  <a:txBody>
                    <a:bodyPr/>
                    <a:lstStyle/>
                    <a:p>
                      <a:pPr algn="ctr" fontAlgn="ctr"/>
                      <a:r>
                        <a:rPr lang="en-US" sz="600" u="none" strike="noStrike">
                          <a:effectLst/>
                        </a:rPr>
                        <a:t>66</a:t>
                      </a:r>
                      <a:endParaRPr lang="en-US" sz="600" b="0" i="0" u="none" strike="noStrike">
                        <a:solidFill>
                          <a:srgbClr val="000000"/>
                        </a:solidFill>
                        <a:effectLst/>
                        <a:latin typeface="Calibri" panose="020F0502020204030204" pitchFamily="34" charset="0"/>
                      </a:endParaRPr>
                    </a:p>
                  </a:txBody>
                  <a:tcPr marL="3476" marR="3476" marT="3476" marB="0" anchor="ctr"/>
                </a:tc>
                <a:tc>
                  <a:txBody>
                    <a:bodyPr/>
                    <a:lstStyle/>
                    <a:p>
                      <a:pPr algn="ctr" fontAlgn="ctr"/>
                      <a:r>
                        <a:rPr lang="en-US" sz="600" u="none" strike="noStrike">
                          <a:effectLst/>
                        </a:rPr>
                        <a:t>1989</a:t>
                      </a:r>
                      <a:endParaRPr lang="en-US" sz="600" b="0" i="0" u="none" strike="noStrike">
                        <a:solidFill>
                          <a:srgbClr val="000000"/>
                        </a:solidFill>
                        <a:effectLst/>
                        <a:latin typeface="Calibri" panose="020F0502020204030204" pitchFamily="34" charset="0"/>
                      </a:endParaRPr>
                    </a:p>
                  </a:txBody>
                  <a:tcPr marL="3476" marR="3476" marT="3476" marB="0" anchor="ctr"/>
                </a:tc>
                <a:tc>
                  <a:txBody>
                    <a:bodyPr/>
                    <a:lstStyle/>
                    <a:p>
                      <a:pPr algn="ctr" fontAlgn="ctr"/>
                      <a:r>
                        <a:rPr lang="en-US" sz="600" u="none" strike="noStrike">
                          <a:effectLst/>
                        </a:rPr>
                        <a:t>16.7</a:t>
                      </a:r>
                      <a:endParaRPr lang="en-US" sz="600" b="0" i="0" u="none" strike="noStrike">
                        <a:solidFill>
                          <a:srgbClr val="000000"/>
                        </a:solidFill>
                        <a:effectLst/>
                        <a:latin typeface="Calibri" panose="020F0502020204030204" pitchFamily="34" charset="0"/>
                      </a:endParaRPr>
                    </a:p>
                  </a:txBody>
                  <a:tcPr marL="3476" marR="3476" marT="3476" marB="0" anchor="ctr"/>
                </a:tc>
                <a:tc>
                  <a:txBody>
                    <a:bodyPr/>
                    <a:lstStyle/>
                    <a:p>
                      <a:pPr algn="ctr" fontAlgn="ctr"/>
                      <a:r>
                        <a:rPr lang="en-US" sz="600" u="none" strike="noStrike">
                          <a:effectLst/>
                        </a:rPr>
                        <a:t>102</a:t>
                      </a:r>
                      <a:endParaRPr lang="en-US" sz="600" b="0" i="0" u="none" strike="noStrike">
                        <a:solidFill>
                          <a:srgbClr val="000000"/>
                        </a:solidFill>
                        <a:effectLst/>
                        <a:latin typeface="Calibri" panose="020F0502020204030204" pitchFamily="34" charset="0"/>
                      </a:endParaRPr>
                    </a:p>
                  </a:txBody>
                  <a:tcPr marL="3476" marR="3476" marT="3476" marB="0" anchor="ctr"/>
                </a:tc>
                <a:tc>
                  <a:txBody>
                    <a:bodyPr/>
                    <a:lstStyle/>
                    <a:p>
                      <a:pPr algn="ctr" fontAlgn="ctr"/>
                      <a:r>
                        <a:rPr lang="en-US" sz="600" u="none" strike="noStrike">
                          <a:effectLst/>
                        </a:rPr>
                        <a:t>66</a:t>
                      </a:r>
                      <a:endParaRPr lang="en-US" sz="600" b="0" i="0" u="none" strike="noStrike">
                        <a:solidFill>
                          <a:srgbClr val="000000"/>
                        </a:solidFill>
                        <a:effectLst/>
                        <a:latin typeface="Calibri" panose="020F0502020204030204" pitchFamily="34" charset="0"/>
                      </a:endParaRPr>
                    </a:p>
                  </a:txBody>
                  <a:tcPr marL="3476" marR="3476" marT="3476" marB="0" anchor="ctr"/>
                </a:tc>
                <a:tc>
                  <a:txBody>
                    <a:bodyPr/>
                    <a:lstStyle/>
                    <a:p>
                      <a:pPr algn="ctr" fontAlgn="ctr"/>
                      <a:r>
                        <a:rPr lang="en-US" sz="600" u="none" strike="noStrike">
                          <a:effectLst/>
                        </a:rPr>
                        <a:t>9.2</a:t>
                      </a:r>
                      <a:endParaRPr lang="en-US" sz="600" b="0" i="0" u="none" strike="noStrike">
                        <a:solidFill>
                          <a:srgbClr val="000000"/>
                        </a:solidFill>
                        <a:effectLst/>
                        <a:latin typeface="Calibri" panose="020F0502020204030204" pitchFamily="34" charset="0"/>
                      </a:endParaRPr>
                    </a:p>
                  </a:txBody>
                  <a:tcPr marL="3476" marR="3476" marT="3476" marB="0" anchor="ctr"/>
                </a:tc>
                <a:tc>
                  <a:txBody>
                    <a:bodyPr/>
                    <a:lstStyle/>
                    <a:p>
                      <a:pPr algn="ctr" fontAlgn="ctr"/>
                      <a:r>
                        <a:rPr lang="en-US" sz="600" u="none" strike="noStrike">
                          <a:effectLst/>
                        </a:rPr>
                        <a:t>66</a:t>
                      </a:r>
                      <a:endParaRPr lang="en-US" sz="600" b="0" i="0" u="none" strike="noStrike">
                        <a:solidFill>
                          <a:srgbClr val="000000"/>
                        </a:solidFill>
                        <a:effectLst/>
                        <a:latin typeface="Calibri" panose="020F0502020204030204" pitchFamily="34" charset="0"/>
                      </a:endParaRPr>
                    </a:p>
                  </a:txBody>
                  <a:tcPr marL="3476" marR="3476" marT="3476" marB="0" anchor="ctr"/>
                </a:tc>
                <a:tc>
                  <a:txBody>
                    <a:bodyPr/>
                    <a:lstStyle/>
                    <a:p>
                      <a:pPr algn="ctr" fontAlgn="ctr"/>
                      <a:r>
                        <a:rPr lang="en-US" sz="600" u="none" strike="noStrike">
                          <a:effectLst/>
                        </a:rPr>
                        <a:t>0.1</a:t>
                      </a:r>
                      <a:endParaRPr lang="en-US" sz="600" b="0" i="0" u="none" strike="noStrike">
                        <a:solidFill>
                          <a:srgbClr val="000000"/>
                        </a:solidFill>
                        <a:effectLst/>
                        <a:latin typeface="Calibri" panose="020F0502020204030204" pitchFamily="34" charset="0"/>
                      </a:endParaRPr>
                    </a:p>
                  </a:txBody>
                  <a:tcPr marL="3476" marR="3476" marT="3476" marB="0" anchor="ctr"/>
                </a:tc>
                <a:tc>
                  <a:txBody>
                    <a:bodyPr/>
                    <a:lstStyle/>
                    <a:p>
                      <a:pPr algn="ctr" fontAlgn="ctr"/>
                      <a:r>
                        <a:rPr lang="en-US" sz="600" u="none" strike="noStrike">
                          <a:effectLst/>
                        </a:rPr>
                        <a:t>553.32894</a:t>
                      </a:r>
                      <a:endParaRPr lang="en-US" sz="600" b="0" i="0" u="none" strike="noStrike">
                        <a:solidFill>
                          <a:srgbClr val="000000"/>
                        </a:solidFill>
                        <a:effectLst/>
                        <a:latin typeface="Calibri" panose="020F0502020204030204" pitchFamily="34" charset="0"/>
                      </a:endParaRPr>
                    </a:p>
                  </a:txBody>
                  <a:tcPr marL="3476" marR="3476" marT="3476" marB="0" anchor="ctr"/>
                </a:tc>
                <a:tc>
                  <a:txBody>
                    <a:bodyPr/>
                    <a:lstStyle/>
                    <a:p>
                      <a:pPr algn="ctr" fontAlgn="ctr"/>
                      <a:r>
                        <a:rPr lang="en-US" sz="600" u="none" strike="noStrike">
                          <a:effectLst/>
                        </a:rPr>
                        <a:t>2883167</a:t>
                      </a:r>
                      <a:endParaRPr lang="en-US" sz="600" b="0" i="0" u="none" strike="noStrike">
                        <a:solidFill>
                          <a:srgbClr val="000000"/>
                        </a:solidFill>
                        <a:effectLst/>
                        <a:latin typeface="Calibri" panose="020F0502020204030204" pitchFamily="34" charset="0"/>
                      </a:endParaRPr>
                    </a:p>
                  </a:txBody>
                  <a:tcPr marL="3476" marR="3476" marT="3476" marB="0" anchor="ctr"/>
                </a:tc>
                <a:tc>
                  <a:txBody>
                    <a:bodyPr/>
                    <a:lstStyle/>
                    <a:p>
                      <a:pPr algn="ctr" fontAlgn="ctr"/>
                      <a:r>
                        <a:rPr lang="en-US" sz="600" u="none" strike="noStrike">
                          <a:effectLst/>
                        </a:rPr>
                        <a:t>18.4</a:t>
                      </a:r>
                      <a:endParaRPr lang="en-US" sz="600" b="0" i="0" u="none" strike="noStrike">
                        <a:solidFill>
                          <a:srgbClr val="000000"/>
                        </a:solidFill>
                        <a:effectLst/>
                        <a:latin typeface="Calibri" panose="020F0502020204030204" pitchFamily="34" charset="0"/>
                      </a:endParaRPr>
                    </a:p>
                  </a:txBody>
                  <a:tcPr marL="3476" marR="3476" marT="3476" marB="0" anchor="ctr"/>
                </a:tc>
                <a:tc>
                  <a:txBody>
                    <a:bodyPr/>
                    <a:lstStyle/>
                    <a:p>
                      <a:pPr algn="ctr" fontAlgn="ctr"/>
                      <a:r>
                        <a:rPr lang="en-US" sz="600" u="none" strike="noStrike">
                          <a:effectLst/>
                        </a:rPr>
                        <a:t>18.4</a:t>
                      </a:r>
                      <a:endParaRPr lang="en-US" sz="600" b="0" i="0" u="none" strike="noStrike">
                        <a:solidFill>
                          <a:srgbClr val="000000"/>
                        </a:solidFill>
                        <a:effectLst/>
                        <a:latin typeface="Calibri" panose="020F0502020204030204" pitchFamily="34" charset="0"/>
                      </a:endParaRPr>
                    </a:p>
                  </a:txBody>
                  <a:tcPr marL="3476" marR="3476" marT="3476" marB="0" anchor="ctr"/>
                </a:tc>
                <a:tc>
                  <a:txBody>
                    <a:bodyPr/>
                    <a:lstStyle/>
                    <a:p>
                      <a:pPr algn="ctr" fontAlgn="ctr"/>
                      <a:r>
                        <a:rPr lang="en-US" sz="600" u="none" strike="noStrike">
                          <a:effectLst/>
                        </a:rPr>
                        <a:t>0.448</a:t>
                      </a:r>
                      <a:endParaRPr lang="en-US" sz="600" b="0" i="0" u="none" strike="noStrike">
                        <a:solidFill>
                          <a:srgbClr val="000000"/>
                        </a:solidFill>
                        <a:effectLst/>
                        <a:latin typeface="Calibri" panose="020F0502020204030204" pitchFamily="34" charset="0"/>
                      </a:endParaRPr>
                    </a:p>
                  </a:txBody>
                  <a:tcPr marL="3476" marR="3476" marT="3476" marB="0" anchor="ctr"/>
                </a:tc>
                <a:tc>
                  <a:txBody>
                    <a:bodyPr/>
                    <a:lstStyle/>
                    <a:p>
                      <a:pPr algn="ctr" fontAlgn="ctr"/>
                      <a:r>
                        <a:rPr lang="en-US" sz="600" u="none" strike="noStrike">
                          <a:effectLst/>
                        </a:rPr>
                        <a:t>9.2</a:t>
                      </a:r>
                      <a:endParaRPr lang="en-US" sz="600" b="0" i="0" u="none" strike="noStrike">
                        <a:solidFill>
                          <a:srgbClr val="000000"/>
                        </a:solidFill>
                        <a:effectLst/>
                        <a:latin typeface="Calibri" panose="020F0502020204030204" pitchFamily="34" charset="0"/>
                      </a:endParaRPr>
                    </a:p>
                  </a:txBody>
                  <a:tcPr marL="3476" marR="3476" marT="3476" marB="0" anchor="ctr"/>
                </a:tc>
                <a:extLst>
                  <a:ext uri="{0D108BD9-81ED-4DB2-BD59-A6C34878D82A}">
                    <a16:rowId xmlns:a16="http://schemas.microsoft.com/office/drawing/2014/main" val="2211132464"/>
                  </a:ext>
                </a:extLst>
              </a:tr>
              <a:tr h="287120">
                <a:tc>
                  <a:txBody>
                    <a:bodyPr/>
                    <a:lstStyle/>
                    <a:p>
                      <a:pPr algn="ctr" fontAlgn="ctr"/>
                      <a:r>
                        <a:rPr lang="en-US" sz="600" u="none" strike="noStrike" dirty="0">
                          <a:effectLst/>
                        </a:rPr>
                        <a:t>6</a:t>
                      </a:r>
                      <a:endParaRPr lang="en-US" sz="600" b="0" i="0" u="none" strike="noStrike" dirty="0">
                        <a:solidFill>
                          <a:srgbClr val="000000"/>
                        </a:solidFill>
                        <a:effectLst/>
                        <a:latin typeface="Calibri" panose="020F0502020204030204" pitchFamily="34" charset="0"/>
                      </a:endParaRPr>
                    </a:p>
                  </a:txBody>
                  <a:tcPr marL="3476" marR="3476" marT="3476" marB="0" anchor="ctr"/>
                </a:tc>
                <a:tc>
                  <a:txBody>
                    <a:bodyPr/>
                    <a:lstStyle/>
                    <a:p>
                      <a:pPr algn="ctr" fontAlgn="ctr"/>
                      <a:r>
                        <a:rPr lang="en-US" sz="600" u="none" strike="noStrike">
                          <a:effectLst/>
                        </a:rPr>
                        <a:t>Afghanistan</a:t>
                      </a:r>
                      <a:endParaRPr lang="en-US" sz="600" b="0" i="0" u="none" strike="noStrike">
                        <a:solidFill>
                          <a:srgbClr val="000000"/>
                        </a:solidFill>
                        <a:effectLst/>
                        <a:latin typeface="Calibri" panose="020F0502020204030204" pitchFamily="34" charset="0"/>
                      </a:endParaRPr>
                    </a:p>
                  </a:txBody>
                  <a:tcPr marL="3476" marR="3476" marT="3476" marB="0" anchor="ctr"/>
                </a:tc>
                <a:tc>
                  <a:txBody>
                    <a:bodyPr/>
                    <a:lstStyle/>
                    <a:p>
                      <a:pPr algn="ctr" fontAlgn="ctr"/>
                      <a:r>
                        <a:rPr lang="en-US" sz="600" u="none" strike="noStrike">
                          <a:effectLst/>
                        </a:rPr>
                        <a:t>2009</a:t>
                      </a:r>
                      <a:endParaRPr lang="en-US" sz="600" b="0" i="0" u="none" strike="noStrike">
                        <a:solidFill>
                          <a:srgbClr val="000000"/>
                        </a:solidFill>
                        <a:effectLst/>
                        <a:latin typeface="Calibri" panose="020F0502020204030204" pitchFamily="34" charset="0"/>
                      </a:endParaRPr>
                    </a:p>
                  </a:txBody>
                  <a:tcPr marL="3476" marR="3476" marT="3476" marB="0" anchor="ctr"/>
                </a:tc>
                <a:tc>
                  <a:txBody>
                    <a:bodyPr/>
                    <a:lstStyle/>
                    <a:p>
                      <a:pPr algn="ctr" fontAlgn="ctr"/>
                      <a:r>
                        <a:rPr lang="en-US" sz="600" u="none" strike="noStrike">
                          <a:effectLst/>
                        </a:rPr>
                        <a:t>Developing</a:t>
                      </a:r>
                      <a:endParaRPr lang="en-US" sz="600" b="0" i="0" u="none" strike="noStrike">
                        <a:solidFill>
                          <a:srgbClr val="000000"/>
                        </a:solidFill>
                        <a:effectLst/>
                        <a:latin typeface="Calibri" panose="020F0502020204030204" pitchFamily="34" charset="0"/>
                      </a:endParaRPr>
                    </a:p>
                  </a:txBody>
                  <a:tcPr marL="3476" marR="3476" marT="3476" marB="0" anchor="ctr"/>
                </a:tc>
                <a:tc>
                  <a:txBody>
                    <a:bodyPr/>
                    <a:lstStyle/>
                    <a:p>
                      <a:pPr algn="ctr" fontAlgn="ctr"/>
                      <a:r>
                        <a:rPr lang="en-US" sz="600" u="none" strike="noStrike">
                          <a:effectLst/>
                        </a:rPr>
                        <a:t>58.6</a:t>
                      </a:r>
                      <a:endParaRPr lang="en-US" sz="600" b="0" i="0" u="none" strike="noStrike">
                        <a:solidFill>
                          <a:srgbClr val="000000"/>
                        </a:solidFill>
                        <a:effectLst/>
                        <a:latin typeface="Calibri" panose="020F0502020204030204" pitchFamily="34" charset="0"/>
                      </a:endParaRPr>
                    </a:p>
                  </a:txBody>
                  <a:tcPr marL="3476" marR="3476" marT="3476" marB="0" anchor="ctr"/>
                </a:tc>
                <a:tc>
                  <a:txBody>
                    <a:bodyPr/>
                    <a:lstStyle/>
                    <a:p>
                      <a:pPr algn="ctr" fontAlgn="ctr"/>
                      <a:r>
                        <a:rPr lang="en-US" sz="600" u="none" strike="noStrike">
                          <a:effectLst/>
                        </a:rPr>
                        <a:t>281</a:t>
                      </a:r>
                      <a:endParaRPr lang="en-US" sz="600" b="0" i="0" u="none" strike="noStrike">
                        <a:solidFill>
                          <a:srgbClr val="000000"/>
                        </a:solidFill>
                        <a:effectLst/>
                        <a:latin typeface="Calibri" panose="020F0502020204030204" pitchFamily="34" charset="0"/>
                      </a:endParaRPr>
                    </a:p>
                  </a:txBody>
                  <a:tcPr marL="3476" marR="3476" marT="3476" marB="0" anchor="ctr"/>
                </a:tc>
                <a:tc>
                  <a:txBody>
                    <a:bodyPr/>
                    <a:lstStyle/>
                    <a:p>
                      <a:pPr algn="ctr" fontAlgn="ctr"/>
                      <a:r>
                        <a:rPr lang="en-US" sz="600" u="none" strike="noStrike">
                          <a:effectLst/>
                        </a:rPr>
                        <a:t>77</a:t>
                      </a:r>
                      <a:endParaRPr lang="en-US" sz="600" b="0" i="0" u="none" strike="noStrike">
                        <a:solidFill>
                          <a:srgbClr val="000000"/>
                        </a:solidFill>
                        <a:effectLst/>
                        <a:latin typeface="Calibri" panose="020F0502020204030204" pitchFamily="34" charset="0"/>
                      </a:endParaRPr>
                    </a:p>
                  </a:txBody>
                  <a:tcPr marL="3476" marR="3476" marT="3476" marB="0" anchor="ctr"/>
                </a:tc>
                <a:tc>
                  <a:txBody>
                    <a:bodyPr/>
                    <a:lstStyle/>
                    <a:p>
                      <a:pPr algn="ctr" fontAlgn="ctr"/>
                      <a:r>
                        <a:rPr lang="en-US" sz="600" u="none" strike="noStrike">
                          <a:effectLst/>
                        </a:rPr>
                        <a:t>0.01</a:t>
                      </a:r>
                      <a:endParaRPr lang="en-US" sz="600" b="0" i="0" u="none" strike="noStrike">
                        <a:solidFill>
                          <a:srgbClr val="000000"/>
                        </a:solidFill>
                        <a:effectLst/>
                        <a:latin typeface="Calibri" panose="020F0502020204030204" pitchFamily="34" charset="0"/>
                      </a:endParaRPr>
                    </a:p>
                  </a:txBody>
                  <a:tcPr marL="3476" marR="3476" marT="3476" marB="0" anchor="ctr"/>
                </a:tc>
                <a:tc>
                  <a:txBody>
                    <a:bodyPr/>
                    <a:lstStyle/>
                    <a:p>
                      <a:pPr algn="ctr" fontAlgn="ctr"/>
                      <a:r>
                        <a:rPr lang="en-US" sz="600" u="none" strike="noStrike" dirty="0">
                          <a:effectLst/>
                        </a:rPr>
                        <a:t>56.762217</a:t>
                      </a:r>
                      <a:endParaRPr lang="en-US" sz="600" b="0" i="0" u="none" strike="noStrike" dirty="0">
                        <a:solidFill>
                          <a:srgbClr val="000000"/>
                        </a:solidFill>
                        <a:effectLst/>
                        <a:latin typeface="Calibri" panose="020F0502020204030204" pitchFamily="34" charset="0"/>
                      </a:endParaRPr>
                    </a:p>
                  </a:txBody>
                  <a:tcPr marL="3476" marR="3476" marT="3476" marB="0" anchor="ctr"/>
                </a:tc>
                <a:tc>
                  <a:txBody>
                    <a:bodyPr/>
                    <a:lstStyle/>
                    <a:p>
                      <a:pPr algn="ctr" fontAlgn="ctr"/>
                      <a:r>
                        <a:rPr lang="en-US" sz="600" u="none" strike="noStrike" dirty="0">
                          <a:effectLst/>
                        </a:rPr>
                        <a:t>63</a:t>
                      </a:r>
                      <a:endParaRPr lang="en-US" sz="600" b="0" i="0" u="none" strike="noStrike" dirty="0">
                        <a:solidFill>
                          <a:srgbClr val="000000"/>
                        </a:solidFill>
                        <a:effectLst/>
                        <a:latin typeface="Calibri" panose="020F0502020204030204" pitchFamily="34" charset="0"/>
                      </a:endParaRPr>
                    </a:p>
                  </a:txBody>
                  <a:tcPr marL="3476" marR="3476" marT="3476" marB="0" anchor="ctr"/>
                </a:tc>
                <a:tc>
                  <a:txBody>
                    <a:bodyPr/>
                    <a:lstStyle/>
                    <a:p>
                      <a:pPr algn="ctr" fontAlgn="ctr"/>
                      <a:r>
                        <a:rPr lang="en-US" sz="600" u="none" strike="noStrike">
                          <a:effectLst/>
                        </a:rPr>
                        <a:t>2861</a:t>
                      </a:r>
                      <a:endParaRPr lang="en-US" sz="600" b="0" i="0" u="none" strike="noStrike">
                        <a:solidFill>
                          <a:srgbClr val="000000"/>
                        </a:solidFill>
                        <a:effectLst/>
                        <a:latin typeface="Calibri" panose="020F0502020204030204" pitchFamily="34" charset="0"/>
                      </a:endParaRPr>
                    </a:p>
                  </a:txBody>
                  <a:tcPr marL="3476" marR="3476" marT="3476" marB="0" anchor="ctr"/>
                </a:tc>
                <a:tc>
                  <a:txBody>
                    <a:bodyPr/>
                    <a:lstStyle/>
                    <a:p>
                      <a:pPr algn="ctr" fontAlgn="ctr"/>
                      <a:r>
                        <a:rPr lang="en-US" sz="600" u="none" strike="noStrike">
                          <a:effectLst/>
                        </a:rPr>
                        <a:t>16.2</a:t>
                      </a:r>
                      <a:endParaRPr lang="en-US" sz="600" b="0" i="0" u="none" strike="noStrike">
                        <a:solidFill>
                          <a:srgbClr val="000000"/>
                        </a:solidFill>
                        <a:effectLst/>
                        <a:latin typeface="Calibri" panose="020F0502020204030204" pitchFamily="34" charset="0"/>
                      </a:endParaRPr>
                    </a:p>
                  </a:txBody>
                  <a:tcPr marL="3476" marR="3476" marT="3476" marB="0" anchor="ctr"/>
                </a:tc>
                <a:tc>
                  <a:txBody>
                    <a:bodyPr/>
                    <a:lstStyle/>
                    <a:p>
                      <a:pPr algn="ctr" fontAlgn="ctr"/>
                      <a:r>
                        <a:rPr lang="en-US" sz="600" u="none" strike="noStrike">
                          <a:effectLst/>
                        </a:rPr>
                        <a:t>106</a:t>
                      </a:r>
                      <a:endParaRPr lang="en-US" sz="600" b="0" i="0" u="none" strike="noStrike">
                        <a:solidFill>
                          <a:srgbClr val="000000"/>
                        </a:solidFill>
                        <a:effectLst/>
                        <a:latin typeface="Calibri" panose="020F0502020204030204" pitchFamily="34" charset="0"/>
                      </a:endParaRPr>
                    </a:p>
                  </a:txBody>
                  <a:tcPr marL="3476" marR="3476" marT="3476" marB="0" anchor="ctr"/>
                </a:tc>
                <a:tc>
                  <a:txBody>
                    <a:bodyPr/>
                    <a:lstStyle/>
                    <a:p>
                      <a:pPr algn="ctr" fontAlgn="ctr"/>
                      <a:r>
                        <a:rPr lang="en-US" sz="600" u="none" strike="noStrike">
                          <a:effectLst/>
                        </a:rPr>
                        <a:t>63</a:t>
                      </a:r>
                      <a:endParaRPr lang="en-US" sz="600" b="0" i="0" u="none" strike="noStrike">
                        <a:solidFill>
                          <a:srgbClr val="000000"/>
                        </a:solidFill>
                        <a:effectLst/>
                        <a:latin typeface="Calibri" panose="020F0502020204030204" pitchFamily="34" charset="0"/>
                      </a:endParaRPr>
                    </a:p>
                  </a:txBody>
                  <a:tcPr marL="3476" marR="3476" marT="3476" marB="0" anchor="ctr"/>
                </a:tc>
                <a:tc>
                  <a:txBody>
                    <a:bodyPr/>
                    <a:lstStyle/>
                    <a:p>
                      <a:pPr algn="ctr" fontAlgn="ctr"/>
                      <a:r>
                        <a:rPr lang="en-US" sz="600" u="none" strike="noStrike">
                          <a:effectLst/>
                        </a:rPr>
                        <a:t>9.42</a:t>
                      </a:r>
                      <a:endParaRPr lang="en-US" sz="600" b="0" i="0" u="none" strike="noStrike">
                        <a:solidFill>
                          <a:srgbClr val="000000"/>
                        </a:solidFill>
                        <a:effectLst/>
                        <a:latin typeface="Calibri" panose="020F0502020204030204" pitchFamily="34" charset="0"/>
                      </a:endParaRPr>
                    </a:p>
                  </a:txBody>
                  <a:tcPr marL="3476" marR="3476" marT="3476" marB="0" anchor="ctr"/>
                </a:tc>
                <a:tc>
                  <a:txBody>
                    <a:bodyPr/>
                    <a:lstStyle/>
                    <a:p>
                      <a:pPr algn="ctr" fontAlgn="ctr"/>
                      <a:r>
                        <a:rPr lang="en-US" sz="600" u="none" strike="noStrike">
                          <a:effectLst/>
                        </a:rPr>
                        <a:t>63</a:t>
                      </a:r>
                      <a:endParaRPr lang="en-US" sz="600" b="0" i="0" u="none" strike="noStrike">
                        <a:solidFill>
                          <a:srgbClr val="000000"/>
                        </a:solidFill>
                        <a:effectLst/>
                        <a:latin typeface="Calibri" panose="020F0502020204030204" pitchFamily="34" charset="0"/>
                      </a:endParaRPr>
                    </a:p>
                  </a:txBody>
                  <a:tcPr marL="3476" marR="3476" marT="3476" marB="0" anchor="ctr"/>
                </a:tc>
                <a:tc>
                  <a:txBody>
                    <a:bodyPr/>
                    <a:lstStyle/>
                    <a:p>
                      <a:pPr algn="ctr" fontAlgn="ctr"/>
                      <a:r>
                        <a:rPr lang="en-US" sz="600" u="none" strike="noStrike">
                          <a:effectLst/>
                        </a:rPr>
                        <a:t>0.1</a:t>
                      </a:r>
                      <a:endParaRPr lang="en-US" sz="600" b="0" i="0" u="none" strike="noStrike">
                        <a:solidFill>
                          <a:srgbClr val="000000"/>
                        </a:solidFill>
                        <a:effectLst/>
                        <a:latin typeface="Calibri" panose="020F0502020204030204" pitchFamily="34" charset="0"/>
                      </a:endParaRPr>
                    </a:p>
                  </a:txBody>
                  <a:tcPr marL="3476" marR="3476" marT="3476" marB="0" anchor="ctr"/>
                </a:tc>
                <a:tc>
                  <a:txBody>
                    <a:bodyPr/>
                    <a:lstStyle/>
                    <a:p>
                      <a:pPr algn="ctr" fontAlgn="ctr"/>
                      <a:r>
                        <a:rPr lang="en-US" sz="600" u="none" strike="noStrike">
                          <a:effectLst/>
                        </a:rPr>
                        <a:t>445.893298</a:t>
                      </a:r>
                      <a:endParaRPr lang="en-US" sz="600" b="0" i="0" u="none" strike="noStrike">
                        <a:solidFill>
                          <a:srgbClr val="000000"/>
                        </a:solidFill>
                        <a:effectLst/>
                        <a:latin typeface="Calibri" panose="020F0502020204030204" pitchFamily="34" charset="0"/>
                      </a:endParaRPr>
                    </a:p>
                  </a:txBody>
                  <a:tcPr marL="3476" marR="3476" marT="3476" marB="0" anchor="ctr"/>
                </a:tc>
                <a:tc>
                  <a:txBody>
                    <a:bodyPr/>
                    <a:lstStyle/>
                    <a:p>
                      <a:pPr algn="ctr" fontAlgn="ctr"/>
                      <a:r>
                        <a:rPr lang="en-US" sz="600" u="none" strike="noStrike">
                          <a:effectLst/>
                        </a:rPr>
                        <a:t>284331</a:t>
                      </a:r>
                      <a:endParaRPr lang="en-US" sz="600" b="0" i="0" u="none" strike="noStrike">
                        <a:solidFill>
                          <a:srgbClr val="000000"/>
                        </a:solidFill>
                        <a:effectLst/>
                        <a:latin typeface="Calibri" panose="020F0502020204030204" pitchFamily="34" charset="0"/>
                      </a:endParaRPr>
                    </a:p>
                  </a:txBody>
                  <a:tcPr marL="3476" marR="3476" marT="3476" marB="0" anchor="ctr"/>
                </a:tc>
                <a:tc>
                  <a:txBody>
                    <a:bodyPr/>
                    <a:lstStyle/>
                    <a:p>
                      <a:pPr algn="ctr" fontAlgn="ctr"/>
                      <a:r>
                        <a:rPr lang="en-US" sz="600" u="none" strike="noStrike">
                          <a:effectLst/>
                        </a:rPr>
                        <a:t>18.6</a:t>
                      </a:r>
                      <a:endParaRPr lang="en-US" sz="600" b="0" i="0" u="none" strike="noStrike">
                        <a:solidFill>
                          <a:srgbClr val="000000"/>
                        </a:solidFill>
                        <a:effectLst/>
                        <a:latin typeface="Calibri" panose="020F0502020204030204" pitchFamily="34" charset="0"/>
                      </a:endParaRPr>
                    </a:p>
                  </a:txBody>
                  <a:tcPr marL="3476" marR="3476" marT="3476" marB="0" anchor="ctr"/>
                </a:tc>
                <a:tc>
                  <a:txBody>
                    <a:bodyPr/>
                    <a:lstStyle/>
                    <a:p>
                      <a:pPr algn="ctr" fontAlgn="ctr"/>
                      <a:r>
                        <a:rPr lang="en-US" sz="600" u="none" strike="noStrike">
                          <a:effectLst/>
                        </a:rPr>
                        <a:t>18.7</a:t>
                      </a:r>
                      <a:endParaRPr lang="en-US" sz="600" b="0" i="0" u="none" strike="noStrike">
                        <a:solidFill>
                          <a:srgbClr val="000000"/>
                        </a:solidFill>
                        <a:effectLst/>
                        <a:latin typeface="Calibri" panose="020F0502020204030204" pitchFamily="34" charset="0"/>
                      </a:endParaRPr>
                    </a:p>
                  </a:txBody>
                  <a:tcPr marL="3476" marR="3476" marT="3476" marB="0" anchor="ctr"/>
                </a:tc>
                <a:tc>
                  <a:txBody>
                    <a:bodyPr/>
                    <a:lstStyle/>
                    <a:p>
                      <a:pPr algn="ctr" fontAlgn="ctr"/>
                      <a:r>
                        <a:rPr lang="en-US" sz="600" u="none" strike="noStrike">
                          <a:effectLst/>
                        </a:rPr>
                        <a:t>0.434</a:t>
                      </a:r>
                      <a:endParaRPr lang="en-US" sz="600" b="0" i="0" u="none" strike="noStrike">
                        <a:solidFill>
                          <a:srgbClr val="000000"/>
                        </a:solidFill>
                        <a:effectLst/>
                        <a:latin typeface="Calibri" panose="020F0502020204030204" pitchFamily="34" charset="0"/>
                      </a:endParaRPr>
                    </a:p>
                  </a:txBody>
                  <a:tcPr marL="3476" marR="3476" marT="3476" marB="0" anchor="ctr"/>
                </a:tc>
                <a:tc>
                  <a:txBody>
                    <a:bodyPr/>
                    <a:lstStyle/>
                    <a:p>
                      <a:pPr algn="ctr" fontAlgn="ctr"/>
                      <a:r>
                        <a:rPr lang="en-US" sz="600" u="none" strike="noStrike">
                          <a:effectLst/>
                        </a:rPr>
                        <a:t>8.9</a:t>
                      </a:r>
                      <a:endParaRPr lang="en-US" sz="600" b="0" i="0" u="none" strike="noStrike">
                        <a:solidFill>
                          <a:srgbClr val="000000"/>
                        </a:solidFill>
                        <a:effectLst/>
                        <a:latin typeface="Calibri" panose="020F0502020204030204" pitchFamily="34" charset="0"/>
                      </a:endParaRPr>
                    </a:p>
                  </a:txBody>
                  <a:tcPr marL="3476" marR="3476" marT="3476" marB="0" anchor="ctr"/>
                </a:tc>
                <a:extLst>
                  <a:ext uri="{0D108BD9-81ED-4DB2-BD59-A6C34878D82A}">
                    <a16:rowId xmlns:a16="http://schemas.microsoft.com/office/drawing/2014/main" val="3571799292"/>
                  </a:ext>
                </a:extLst>
              </a:tr>
              <a:tr h="287120">
                <a:tc>
                  <a:txBody>
                    <a:bodyPr/>
                    <a:lstStyle/>
                    <a:p>
                      <a:pPr algn="ctr" fontAlgn="ctr"/>
                      <a:r>
                        <a:rPr lang="en-US" sz="600" u="none" strike="noStrike" dirty="0">
                          <a:effectLst/>
                        </a:rPr>
                        <a:t>7</a:t>
                      </a:r>
                      <a:endParaRPr lang="en-US" sz="600" b="0" i="0" u="none" strike="noStrike" dirty="0">
                        <a:solidFill>
                          <a:srgbClr val="000000"/>
                        </a:solidFill>
                        <a:effectLst/>
                        <a:latin typeface="Calibri" panose="020F0502020204030204" pitchFamily="34" charset="0"/>
                      </a:endParaRPr>
                    </a:p>
                  </a:txBody>
                  <a:tcPr marL="3476" marR="3476" marT="3476" marB="0" anchor="ctr"/>
                </a:tc>
                <a:tc>
                  <a:txBody>
                    <a:bodyPr/>
                    <a:lstStyle/>
                    <a:p>
                      <a:pPr algn="ctr" fontAlgn="ctr"/>
                      <a:r>
                        <a:rPr lang="en-US" sz="600" u="none" strike="noStrike">
                          <a:effectLst/>
                        </a:rPr>
                        <a:t>Afghanistan</a:t>
                      </a:r>
                      <a:endParaRPr lang="en-US" sz="600" b="0" i="0" u="none" strike="noStrike">
                        <a:solidFill>
                          <a:srgbClr val="000000"/>
                        </a:solidFill>
                        <a:effectLst/>
                        <a:latin typeface="Calibri" panose="020F0502020204030204" pitchFamily="34" charset="0"/>
                      </a:endParaRPr>
                    </a:p>
                  </a:txBody>
                  <a:tcPr marL="3476" marR="3476" marT="3476" marB="0" anchor="ctr"/>
                </a:tc>
                <a:tc>
                  <a:txBody>
                    <a:bodyPr/>
                    <a:lstStyle/>
                    <a:p>
                      <a:pPr algn="ctr" fontAlgn="ctr"/>
                      <a:r>
                        <a:rPr lang="en-US" sz="600" u="none" strike="noStrike">
                          <a:effectLst/>
                        </a:rPr>
                        <a:t>2008</a:t>
                      </a:r>
                      <a:endParaRPr lang="en-US" sz="600" b="0" i="0" u="none" strike="noStrike">
                        <a:solidFill>
                          <a:srgbClr val="000000"/>
                        </a:solidFill>
                        <a:effectLst/>
                        <a:latin typeface="Calibri" panose="020F0502020204030204" pitchFamily="34" charset="0"/>
                      </a:endParaRPr>
                    </a:p>
                  </a:txBody>
                  <a:tcPr marL="3476" marR="3476" marT="3476" marB="0" anchor="ctr"/>
                </a:tc>
                <a:tc>
                  <a:txBody>
                    <a:bodyPr/>
                    <a:lstStyle/>
                    <a:p>
                      <a:pPr algn="ctr" fontAlgn="ctr"/>
                      <a:r>
                        <a:rPr lang="en-US" sz="600" u="none" strike="noStrike">
                          <a:effectLst/>
                        </a:rPr>
                        <a:t>Developing</a:t>
                      </a:r>
                      <a:endParaRPr lang="en-US" sz="600" b="0" i="0" u="none" strike="noStrike">
                        <a:solidFill>
                          <a:srgbClr val="000000"/>
                        </a:solidFill>
                        <a:effectLst/>
                        <a:latin typeface="Calibri" panose="020F0502020204030204" pitchFamily="34" charset="0"/>
                      </a:endParaRPr>
                    </a:p>
                  </a:txBody>
                  <a:tcPr marL="3476" marR="3476" marT="3476" marB="0" anchor="ctr"/>
                </a:tc>
                <a:tc>
                  <a:txBody>
                    <a:bodyPr/>
                    <a:lstStyle/>
                    <a:p>
                      <a:pPr algn="ctr" fontAlgn="ctr"/>
                      <a:r>
                        <a:rPr lang="en-US" sz="600" u="none" strike="noStrike">
                          <a:effectLst/>
                        </a:rPr>
                        <a:t>58.1</a:t>
                      </a:r>
                      <a:endParaRPr lang="en-US" sz="600" b="0" i="0" u="none" strike="noStrike">
                        <a:solidFill>
                          <a:srgbClr val="000000"/>
                        </a:solidFill>
                        <a:effectLst/>
                        <a:latin typeface="Calibri" panose="020F0502020204030204" pitchFamily="34" charset="0"/>
                      </a:endParaRPr>
                    </a:p>
                  </a:txBody>
                  <a:tcPr marL="3476" marR="3476" marT="3476" marB="0" anchor="ctr"/>
                </a:tc>
                <a:tc>
                  <a:txBody>
                    <a:bodyPr/>
                    <a:lstStyle/>
                    <a:p>
                      <a:pPr algn="ctr" fontAlgn="ctr"/>
                      <a:r>
                        <a:rPr lang="en-US" sz="600" u="none" strike="noStrike">
                          <a:effectLst/>
                        </a:rPr>
                        <a:t>287</a:t>
                      </a:r>
                      <a:endParaRPr lang="en-US" sz="600" b="0" i="0" u="none" strike="noStrike">
                        <a:solidFill>
                          <a:srgbClr val="000000"/>
                        </a:solidFill>
                        <a:effectLst/>
                        <a:latin typeface="Calibri" panose="020F0502020204030204" pitchFamily="34" charset="0"/>
                      </a:endParaRPr>
                    </a:p>
                  </a:txBody>
                  <a:tcPr marL="3476" marR="3476" marT="3476" marB="0" anchor="ctr"/>
                </a:tc>
                <a:tc>
                  <a:txBody>
                    <a:bodyPr/>
                    <a:lstStyle/>
                    <a:p>
                      <a:pPr algn="ctr" fontAlgn="ctr"/>
                      <a:r>
                        <a:rPr lang="en-US" sz="600" u="none" strike="noStrike">
                          <a:effectLst/>
                        </a:rPr>
                        <a:t>80</a:t>
                      </a:r>
                      <a:endParaRPr lang="en-US" sz="600" b="0" i="0" u="none" strike="noStrike">
                        <a:solidFill>
                          <a:srgbClr val="000000"/>
                        </a:solidFill>
                        <a:effectLst/>
                        <a:latin typeface="Calibri" panose="020F0502020204030204" pitchFamily="34" charset="0"/>
                      </a:endParaRPr>
                    </a:p>
                  </a:txBody>
                  <a:tcPr marL="3476" marR="3476" marT="3476" marB="0" anchor="ctr"/>
                </a:tc>
                <a:tc>
                  <a:txBody>
                    <a:bodyPr/>
                    <a:lstStyle/>
                    <a:p>
                      <a:pPr algn="ctr" fontAlgn="ctr"/>
                      <a:r>
                        <a:rPr lang="en-US" sz="600" u="none" strike="noStrike">
                          <a:effectLst/>
                        </a:rPr>
                        <a:t>0.03</a:t>
                      </a:r>
                      <a:endParaRPr lang="en-US" sz="600" b="0" i="0" u="none" strike="noStrike">
                        <a:solidFill>
                          <a:srgbClr val="000000"/>
                        </a:solidFill>
                        <a:effectLst/>
                        <a:latin typeface="Calibri" panose="020F0502020204030204" pitchFamily="34" charset="0"/>
                      </a:endParaRPr>
                    </a:p>
                  </a:txBody>
                  <a:tcPr marL="3476" marR="3476" marT="3476" marB="0" anchor="ctr"/>
                </a:tc>
                <a:tc>
                  <a:txBody>
                    <a:bodyPr/>
                    <a:lstStyle/>
                    <a:p>
                      <a:pPr algn="ctr" fontAlgn="ctr"/>
                      <a:r>
                        <a:rPr lang="en-US" sz="600" u="none" strike="noStrike">
                          <a:effectLst/>
                        </a:rPr>
                        <a:t>25.873925</a:t>
                      </a:r>
                      <a:endParaRPr lang="en-US" sz="600" b="0" i="0" u="none" strike="noStrike">
                        <a:solidFill>
                          <a:srgbClr val="000000"/>
                        </a:solidFill>
                        <a:effectLst/>
                        <a:latin typeface="Calibri" panose="020F0502020204030204" pitchFamily="34" charset="0"/>
                      </a:endParaRPr>
                    </a:p>
                  </a:txBody>
                  <a:tcPr marL="3476" marR="3476" marT="3476" marB="0" anchor="ctr"/>
                </a:tc>
                <a:tc>
                  <a:txBody>
                    <a:bodyPr/>
                    <a:lstStyle/>
                    <a:p>
                      <a:pPr algn="ctr" fontAlgn="ctr"/>
                      <a:r>
                        <a:rPr lang="en-US" sz="600" u="none" strike="noStrike">
                          <a:effectLst/>
                        </a:rPr>
                        <a:t>64</a:t>
                      </a:r>
                      <a:endParaRPr lang="en-US" sz="600" b="0" i="0" u="none" strike="noStrike">
                        <a:solidFill>
                          <a:srgbClr val="000000"/>
                        </a:solidFill>
                        <a:effectLst/>
                        <a:latin typeface="Calibri" panose="020F0502020204030204" pitchFamily="34" charset="0"/>
                      </a:endParaRPr>
                    </a:p>
                  </a:txBody>
                  <a:tcPr marL="3476" marR="3476" marT="3476" marB="0" anchor="ctr"/>
                </a:tc>
                <a:tc>
                  <a:txBody>
                    <a:bodyPr/>
                    <a:lstStyle/>
                    <a:p>
                      <a:pPr algn="ctr" fontAlgn="ctr"/>
                      <a:r>
                        <a:rPr lang="en-US" sz="600" u="none" strike="noStrike">
                          <a:effectLst/>
                        </a:rPr>
                        <a:t>1599</a:t>
                      </a:r>
                      <a:endParaRPr lang="en-US" sz="600" b="0" i="0" u="none" strike="noStrike">
                        <a:solidFill>
                          <a:srgbClr val="000000"/>
                        </a:solidFill>
                        <a:effectLst/>
                        <a:latin typeface="Calibri" panose="020F0502020204030204" pitchFamily="34" charset="0"/>
                      </a:endParaRPr>
                    </a:p>
                  </a:txBody>
                  <a:tcPr marL="3476" marR="3476" marT="3476" marB="0" anchor="ctr"/>
                </a:tc>
                <a:tc>
                  <a:txBody>
                    <a:bodyPr/>
                    <a:lstStyle/>
                    <a:p>
                      <a:pPr algn="ctr" fontAlgn="ctr"/>
                      <a:r>
                        <a:rPr lang="en-US" sz="600" u="none" strike="noStrike">
                          <a:effectLst/>
                        </a:rPr>
                        <a:t>15.7</a:t>
                      </a:r>
                      <a:endParaRPr lang="en-US" sz="600" b="0" i="0" u="none" strike="noStrike">
                        <a:solidFill>
                          <a:srgbClr val="000000"/>
                        </a:solidFill>
                        <a:effectLst/>
                        <a:latin typeface="Calibri" panose="020F0502020204030204" pitchFamily="34" charset="0"/>
                      </a:endParaRPr>
                    </a:p>
                  </a:txBody>
                  <a:tcPr marL="3476" marR="3476" marT="3476" marB="0" anchor="ctr"/>
                </a:tc>
                <a:tc>
                  <a:txBody>
                    <a:bodyPr/>
                    <a:lstStyle/>
                    <a:p>
                      <a:pPr algn="ctr" fontAlgn="ctr"/>
                      <a:r>
                        <a:rPr lang="en-US" sz="600" u="none" strike="noStrike">
                          <a:effectLst/>
                        </a:rPr>
                        <a:t>110</a:t>
                      </a:r>
                      <a:endParaRPr lang="en-US" sz="600" b="0" i="0" u="none" strike="noStrike">
                        <a:solidFill>
                          <a:srgbClr val="000000"/>
                        </a:solidFill>
                        <a:effectLst/>
                        <a:latin typeface="Calibri" panose="020F0502020204030204" pitchFamily="34" charset="0"/>
                      </a:endParaRPr>
                    </a:p>
                  </a:txBody>
                  <a:tcPr marL="3476" marR="3476" marT="3476" marB="0" anchor="ctr"/>
                </a:tc>
                <a:tc>
                  <a:txBody>
                    <a:bodyPr/>
                    <a:lstStyle/>
                    <a:p>
                      <a:pPr algn="ctr" fontAlgn="ctr"/>
                      <a:r>
                        <a:rPr lang="en-US" sz="600" u="none" strike="noStrike">
                          <a:effectLst/>
                        </a:rPr>
                        <a:t>64</a:t>
                      </a:r>
                      <a:endParaRPr lang="en-US" sz="600" b="0" i="0" u="none" strike="noStrike">
                        <a:solidFill>
                          <a:srgbClr val="000000"/>
                        </a:solidFill>
                        <a:effectLst/>
                        <a:latin typeface="Calibri" panose="020F0502020204030204" pitchFamily="34" charset="0"/>
                      </a:endParaRPr>
                    </a:p>
                  </a:txBody>
                  <a:tcPr marL="3476" marR="3476" marT="3476" marB="0" anchor="ctr"/>
                </a:tc>
                <a:tc>
                  <a:txBody>
                    <a:bodyPr/>
                    <a:lstStyle/>
                    <a:p>
                      <a:pPr algn="ctr" fontAlgn="ctr"/>
                      <a:r>
                        <a:rPr lang="en-US" sz="600" u="none" strike="noStrike">
                          <a:effectLst/>
                        </a:rPr>
                        <a:t>8.33</a:t>
                      </a:r>
                      <a:endParaRPr lang="en-US" sz="600" b="0" i="0" u="none" strike="noStrike">
                        <a:solidFill>
                          <a:srgbClr val="000000"/>
                        </a:solidFill>
                        <a:effectLst/>
                        <a:latin typeface="Calibri" panose="020F0502020204030204" pitchFamily="34" charset="0"/>
                      </a:endParaRPr>
                    </a:p>
                  </a:txBody>
                  <a:tcPr marL="3476" marR="3476" marT="3476" marB="0" anchor="ctr"/>
                </a:tc>
                <a:tc>
                  <a:txBody>
                    <a:bodyPr/>
                    <a:lstStyle/>
                    <a:p>
                      <a:pPr algn="ctr" fontAlgn="ctr"/>
                      <a:r>
                        <a:rPr lang="en-US" sz="600" u="none" strike="noStrike">
                          <a:effectLst/>
                        </a:rPr>
                        <a:t>64</a:t>
                      </a:r>
                      <a:endParaRPr lang="en-US" sz="600" b="0" i="0" u="none" strike="noStrike">
                        <a:solidFill>
                          <a:srgbClr val="000000"/>
                        </a:solidFill>
                        <a:effectLst/>
                        <a:latin typeface="Calibri" panose="020F0502020204030204" pitchFamily="34" charset="0"/>
                      </a:endParaRPr>
                    </a:p>
                  </a:txBody>
                  <a:tcPr marL="3476" marR="3476" marT="3476" marB="0" anchor="ctr"/>
                </a:tc>
                <a:tc>
                  <a:txBody>
                    <a:bodyPr/>
                    <a:lstStyle/>
                    <a:p>
                      <a:pPr algn="ctr" fontAlgn="ctr"/>
                      <a:r>
                        <a:rPr lang="en-US" sz="600" u="none" strike="noStrike">
                          <a:effectLst/>
                        </a:rPr>
                        <a:t>0.1</a:t>
                      </a:r>
                      <a:endParaRPr lang="en-US" sz="600" b="0" i="0" u="none" strike="noStrike">
                        <a:solidFill>
                          <a:srgbClr val="000000"/>
                        </a:solidFill>
                        <a:effectLst/>
                        <a:latin typeface="Calibri" panose="020F0502020204030204" pitchFamily="34" charset="0"/>
                      </a:endParaRPr>
                    </a:p>
                  </a:txBody>
                  <a:tcPr marL="3476" marR="3476" marT="3476" marB="0" anchor="ctr"/>
                </a:tc>
                <a:tc>
                  <a:txBody>
                    <a:bodyPr/>
                    <a:lstStyle/>
                    <a:p>
                      <a:pPr algn="ctr" fontAlgn="ctr"/>
                      <a:r>
                        <a:rPr lang="en-US" sz="600" u="none" strike="noStrike">
                          <a:effectLst/>
                        </a:rPr>
                        <a:t>373.361116</a:t>
                      </a:r>
                      <a:endParaRPr lang="en-US" sz="600" b="0" i="0" u="none" strike="noStrike">
                        <a:solidFill>
                          <a:srgbClr val="000000"/>
                        </a:solidFill>
                        <a:effectLst/>
                        <a:latin typeface="Calibri" panose="020F0502020204030204" pitchFamily="34" charset="0"/>
                      </a:endParaRPr>
                    </a:p>
                  </a:txBody>
                  <a:tcPr marL="3476" marR="3476" marT="3476" marB="0" anchor="ctr"/>
                </a:tc>
                <a:tc>
                  <a:txBody>
                    <a:bodyPr/>
                    <a:lstStyle/>
                    <a:p>
                      <a:pPr algn="ctr" fontAlgn="ctr"/>
                      <a:r>
                        <a:rPr lang="en-US" sz="600" u="none" strike="noStrike">
                          <a:effectLst/>
                        </a:rPr>
                        <a:t>2729431</a:t>
                      </a:r>
                      <a:endParaRPr lang="en-US" sz="600" b="0" i="0" u="none" strike="noStrike">
                        <a:solidFill>
                          <a:srgbClr val="000000"/>
                        </a:solidFill>
                        <a:effectLst/>
                        <a:latin typeface="Calibri" panose="020F0502020204030204" pitchFamily="34" charset="0"/>
                      </a:endParaRPr>
                    </a:p>
                  </a:txBody>
                  <a:tcPr marL="3476" marR="3476" marT="3476" marB="0" anchor="ctr"/>
                </a:tc>
                <a:tc>
                  <a:txBody>
                    <a:bodyPr/>
                    <a:lstStyle/>
                    <a:p>
                      <a:pPr algn="ctr" fontAlgn="ctr"/>
                      <a:r>
                        <a:rPr lang="en-US" sz="600" u="none" strike="noStrike">
                          <a:effectLst/>
                        </a:rPr>
                        <a:t>18.8</a:t>
                      </a:r>
                      <a:endParaRPr lang="en-US" sz="600" b="0" i="0" u="none" strike="noStrike">
                        <a:solidFill>
                          <a:srgbClr val="000000"/>
                        </a:solidFill>
                        <a:effectLst/>
                        <a:latin typeface="Calibri" panose="020F0502020204030204" pitchFamily="34" charset="0"/>
                      </a:endParaRPr>
                    </a:p>
                  </a:txBody>
                  <a:tcPr marL="3476" marR="3476" marT="3476" marB="0" anchor="ctr"/>
                </a:tc>
                <a:tc>
                  <a:txBody>
                    <a:bodyPr/>
                    <a:lstStyle/>
                    <a:p>
                      <a:pPr algn="ctr" fontAlgn="ctr"/>
                      <a:r>
                        <a:rPr lang="en-US" sz="600" u="none" strike="noStrike">
                          <a:effectLst/>
                        </a:rPr>
                        <a:t>18.9</a:t>
                      </a:r>
                      <a:endParaRPr lang="en-US" sz="600" b="0" i="0" u="none" strike="noStrike">
                        <a:solidFill>
                          <a:srgbClr val="000000"/>
                        </a:solidFill>
                        <a:effectLst/>
                        <a:latin typeface="Calibri" panose="020F0502020204030204" pitchFamily="34" charset="0"/>
                      </a:endParaRPr>
                    </a:p>
                  </a:txBody>
                  <a:tcPr marL="3476" marR="3476" marT="3476" marB="0" anchor="ctr"/>
                </a:tc>
                <a:tc>
                  <a:txBody>
                    <a:bodyPr/>
                    <a:lstStyle/>
                    <a:p>
                      <a:pPr algn="ctr" fontAlgn="ctr"/>
                      <a:r>
                        <a:rPr lang="en-US" sz="600" u="none" strike="noStrike">
                          <a:effectLst/>
                        </a:rPr>
                        <a:t>0.433</a:t>
                      </a:r>
                      <a:endParaRPr lang="en-US" sz="600" b="0" i="0" u="none" strike="noStrike">
                        <a:solidFill>
                          <a:srgbClr val="000000"/>
                        </a:solidFill>
                        <a:effectLst/>
                        <a:latin typeface="Calibri" panose="020F0502020204030204" pitchFamily="34" charset="0"/>
                      </a:endParaRPr>
                    </a:p>
                  </a:txBody>
                  <a:tcPr marL="3476" marR="3476" marT="3476" marB="0" anchor="ctr"/>
                </a:tc>
                <a:tc>
                  <a:txBody>
                    <a:bodyPr/>
                    <a:lstStyle/>
                    <a:p>
                      <a:pPr algn="ctr" fontAlgn="ctr"/>
                      <a:r>
                        <a:rPr lang="en-US" sz="600" u="none" strike="noStrike">
                          <a:effectLst/>
                        </a:rPr>
                        <a:t>8.7</a:t>
                      </a:r>
                      <a:endParaRPr lang="en-US" sz="600" b="0" i="0" u="none" strike="noStrike">
                        <a:solidFill>
                          <a:srgbClr val="000000"/>
                        </a:solidFill>
                        <a:effectLst/>
                        <a:latin typeface="Calibri" panose="020F0502020204030204" pitchFamily="34" charset="0"/>
                      </a:endParaRPr>
                    </a:p>
                  </a:txBody>
                  <a:tcPr marL="3476" marR="3476" marT="3476" marB="0" anchor="ctr"/>
                </a:tc>
                <a:extLst>
                  <a:ext uri="{0D108BD9-81ED-4DB2-BD59-A6C34878D82A}">
                    <a16:rowId xmlns:a16="http://schemas.microsoft.com/office/drawing/2014/main" val="1797131460"/>
                  </a:ext>
                </a:extLst>
              </a:tr>
              <a:tr h="287120">
                <a:tc>
                  <a:txBody>
                    <a:bodyPr/>
                    <a:lstStyle/>
                    <a:p>
                      <a:pPr algn="ctr" fontAlgn="ctr"/>
                      <a:r>
                        <a:rPr lang="en-US" sz="600" u="none" strike="noStrike" dirty="0">
                          <a:effectLst/>
                        </a:rPr>
                        <a:t>8</a:t>
                      </a:r>
                      <a:endParaRPr lang="en-US" sz="600" b="0" i="0" u="none" strike="noStrike" dirty="0">
                        <a:solidFill>
                          <a:srgbClr val="000000"/>
                        </a:solidFill>
                        <a:effectLst/>
                        <a:latin typeface="Calibri" panose="020F0502020204030204" pitchFamily="34" charset="0"/>
                      </a:endParaRPr>
                    </a:p>
                  </a:txBody>
                  <a:tcPr marL="3476" marR="3476" marT="3476" marB="0" anchor="ctr"/>
                </a:tc>
                <a:tc>
                  <a:txBody>
                    <a:bodyPr/>
                    <a:lstStyle/>
                    <a:p>
                      <a:pPr algn="ctr" fontAlgn="ctr"/>
                      <a:r>
                        <a:rPr lang="en-US" sz="600" u="none" strike="noStrike">
                          <a:effectLst/>
                        </a:rPr>
                        <a:t>Afghanistan</a:t>
                      </a:r>
                      <a:endParaRPr lang="en-US" sz="600" b="0" i="0" u="none" strike="noStrike">
                        <a:solidFill>
                          <a:srgbClr val="000000"/>
                        </a:solidFill>
                        <a:effectLst/>
                        <a:latin typeface="Calibri" panose="020F0502020204030204" pitchFamily="34" charset="0"/>
                      </a:endParaRPr>
                    </a:p>
                  </a:txBody>
                  <a:tcPr marL="3476" marR="3476" marT="3476" marB="0" anchor="ctr"/>
                </a:tc>
                <a:tc>
                  <a:txBody>
                    <a:bodyPr/>
                    <a:lstStyle/>
                    <a:p>
                      <a:pPr algn="ctr" fontAlgn="ctr"/>
                      <a:r>
                        <a:rPr lang="en-US" sz="600" u="none" strike="noStrike">
                          <a:effectLst/>
                        </a:rPr>
                        <a:t>2007</a:t>
                      </a:r>
                      <a:endParaRPr lang="en-US" sz="600" b="0" i="0" u="none" strike="noStrike">
                        <a:solidFill>
                          <a:srgbClr val="000000"/>
                        </a:solidFill>
                        <a:effectLst/>
                        <a:latin typeface="Calibri" panose="020F0502020204030204" pitchFamily="34" charset="0"/>
                      </a:endParaRPr>
                    </a:p>
                  </a:txBody>
                  <a:tcPr marL="3476" marR="3476" marT="3476" marB="0" anchor="ctr"/>
                </a:tc>
                <a:tc>
                  <a:txBody>
                    <a:bodyPr/>
                    <a:lstStyle/>
                    <a:p>
                      <a:pPr algn="ctr" fontAlgn="ctr"/>
                      <a:r>
                        <a:rPr lang="en-US" sz="600" u="none" strike="noStrike">
                          <a:effectLst/>
                        </a:rPr>
                        <a:t>Developing</a:t>
                      </a:r>
                      <a:endParaRPr lang="en-US" sz="600" b="0" i="0" u="none" strike="noStrike">
                        <a:solidFill>
                          <a:srgbClr val="000000"/>
                        </a:solidFill>
                        <a:effectLst/>
                        <a:latin typeface="Calibri" panose="020F0502020204030204" pitchFamily="34" charset="0"/>
                      </a:endParaRPr>
                    </a:p>
                  </a:txBody>
                  <a:tcPr marL="3476" marR="3476" marT="3476" marB="0" anchor="ctr"/>
                </a:tc>
                <a:tc>
                  <a:txBody>
                    <a:bodyPr/>
                    <a:lstStyle/>
                    <a:p>
                      <a:pPr algn="ctr" fontAlgn="ctr"/>
                      <a:r>
                        <a:rPr lang="en-US" sz="600" u="none" strike="noStrike">
                          <a:effectLst/>
                        </a:rPr>
                        <a:t>57.5</a:t>
                      </a:r>
                      <a:endParaRPr lang="en-US" sz="600" b="0" i="0" u="none" strike="noStrike">
                        <a:solidFill>
                          <a:srgbClr val="000000"/>
                        </a:solidFill>
                        <a:effectLst/>
                        <a:latin typeface="Calibri" panose="020F0502020204030204" pitchFamily="34" charset="0"/>
                      </a:endParaRPr>
                    </a:p>
                  </a:txBody>
                  <a:tcPr marL="3476" marR="3476" marT="3476" marB="0" anchor="ctr"/>
                </a:tc>
                <a:tc>
                  <a:txBody>
                    <a:bodyPr/>
                    <a:lstStyle/>
                    <a:p>
                      <a:pPr algn="ctr" fontAlgn="ctr"/>
                      <a:r>
                        <a:rPr lang="en-US" sz="600" u="none" strike="noStrike">
                          <a:effectLst/>
                        </a:rPr>
                        <a:t>295</a:t>
                      </a:r>
                      <a:endParaRPr lang="en-US" sz="600" b="0" i="0" u="none" strike="noStrike">
                        <a:solidFill>
                          <a:srgbClr val="000000"/>
                        </a:solidFill>
                        <a:effectLst/>
                        <a:latin typeface="Calibri" panose="020F0502020204030204" pitchFamily="34" charset="0"/>
                      </a:endParaRPr>
                    </a:p>
                  </a:txBody>
                  <a:tcPr marL="3476" marR="3476" marT="3476" marB="0" anchor="ctr"/>
                </a:tc>
                <a:tc>
                  <a:txBody>
                    <a:bodyPr/>
                    <a:lstStyle/>
                    <a:p>
                      <a:pPr algn="ctr" fontAlgn="ctr"/>
                      <a:r>
                        <a:rPr lang="en-US" sz="600" u="none" strike="noStrike">
                          <a:effectLst/>
                        </a:rPr>
                        <a:t>82</a:t>
                      </a:r>
                      <a:endParaRPr lang="en-US" sz="600" b="0" i="0" u="none" strike="noStrike">
                        <a:solidFill>
                          <a:srgbClr val="000000"/>
                        </a:solidFill>
                        <a:effectLst/>
                        <a:latin typeface="Calibri" panose="020F0502020204030204" pitchFamily="34" charset="0"/>
                      </a:endParaRPr>
                    </a:p>
                  </a:txBody>
                  <a:tcPr marL="3476" marR="3476" marT="3476" marB="0" anchor="ctr"/>
                </a:tc>
                <a:tc>
                  <a:txBody>
                    <a:bodyPr/>
                    <a:lstStyle/>
                    <a:p>
                      <a:pPr algn="ctr" fontAlgn="ctr"/>
                      <a:r>
                        <a:rPr lang="en-US" sz="600" u="none" strike="noStrike">
                          <a:effectLst/>
                        </a:rPr>
                        <a:t>0.02</a:t>
                      </a:r>
                      <a:endParaRPr lang="en-US" sz="600" b="0" i="0" u="none" strike="noStrike">
                        <a:solidFill>
                          <a:srgbClr val="000000"/>
                        </a:solidFill>
                        <a:effectLst/>
                        <a:latin typeface="Calibri" panose="020F0502020204030204" pitchFamily="34" charset="0"/>
                      </a:endParaRPr>
                    </a:p>
                  </a:txBody>
                  <a:tcPr marL="3476" marR="3476" marT="3476" marB="0" anchor="ctr"/>
                </a:tc>
                <a:tc>
                  <a:txBody>
                    <a:bodyPr/>
                    <a:lstStyle/>
                    <a:p>
                      <a:pPr algn="ctr" fontAlgn="ctr"/>
                      <a:r>
                        <a:rPr lang="en-US" sz="600" u="none" strike="noStrike">
                          <a:effectLst/>
                        </a:rPr>
                        <a:t>10.910156</a:t>
                      </a:r>
                      <a:endParaRPr lang="en-US" sz="600" b="0" i="0" u="none" strike="noStrike">
                        <a:solidFill>
                          <a:srgbClr val="000000"/>
                        </a:solidFill>
                        <a:effectLst/>
                        <a:latin typeface="Calibri" panose="020F0502020204030204" pitchFamily="34" charset="0"/>
                      </a:endParaRPr>
                    </a:p>
                  </a:txBody>
                  <a:tcPr marL="3476" marR="3476" marT="3476" marB="0" anchor="ctr"/>
                </a:tc>
                <a:tc>
                  <a:txBody>
                    <a:bodyPr/>
                    <a:lstStyle/>
                    <a:p>
                      <a:pPr algn="ctr" fontAlgn="ctr"/>
                      <a:r>
                        <a:rPr lang="en-US" sz="600" u="none" strike="noStrike">
                          <a:effectLst/>
                        </a:rPr>
                        <a:t>63</a:t>
                      </a:r>
                      <a:endParaRPr lang="en-US" sz="600" b="0" i="0" u="none" strike="noStrike">
                        <a:solidFill>
                          <a:srgbClr val="000000"/>
                        </a:solidFill>
                        <a:effectLst/>
                        <a:latin typeface="Calibri" panose="020F0502020204030204" pitchFamily="34" charset="0"/>
                      </a:endParaRPr>
                    </a:p>
                  </a:txBody>
                  <a:tcPr marL="3476" marR="3476" marT="3476" marB="0" anchor="ctr"/>
                </a:tc>
                <a:tc>
                  <a:txBody>
                    <a:bodyPr/>
                    <a:lstStyle/>
                    <a:p>
                      <a:pPr algn="ctr" fontAlgn="ctr"/>
                      <a:r>
                        <a:rPr lang="en-US" sz="600" u="none" strike="noStrike">
                          <a:effectLst/>
                        </a:rPr>
                        <a:t>1141</a:t>
                      </a:r>
                      <a:endParaRPr lang="en-US" sz="600" b="0" i="0" u="none" strike="noStrike">
                        <a:solidFill>
                          <a:srgbClr val="000000"/>
                        </a:solidFill>
                        <a:effectLst/>
                        <a:latin typeface="Calibri" panose="020F0502020204030204" pitchFamily="34" charset="0"/>
                      </a:endParaRPr>
                    </a:p>
                  </a:txBody>
                  <a:tcPr marL="3476" marR="3476" marT="3476" marB="0" anchor="ctr"/>
                </a:tc>
                <a:tc>
                  <a:txBody>
                    <a:bodyPr/>
                    <a:lstStyle/>
                    <a:p>
                      <a:pPr algn="ctr" fontAlgn="ctr"/>
                      <a:r>
                        <a:rPr lang="en-US" sz="600" u="none" strike="noStrike">
                          <a:effectLst/>
                        </a:rPr>
                        <a:t>15.2</a:t>
                      </a:r>
                      <a:endParaRPr lang="en-US" sz="600" b="0" i="0" u="none" strike="noStrike">
                        <a:solidFill>
                          <a:srgbClr val="000000"/>
                        </a:solidFill>
                        <a:effectLst/>
                        <a:latin typeface="Calibri" panose="020F0502020204030204" pitchFamily="34" charset="0"/>
                      </a:endParaRPr>
                    </a:p>
                  </a:txBody>
                  <a:tcPr marL="3476" marR="3476" marT="3476" marB="0" anchor="ctr"/>
                </a:tc>
                <a:tc>
                  <a:txBody>
                    <a:bodyPr/>
                    <a:lstStyle/>
                    <a:p>
                      <a:pPr algn="ctr" fontAlgn="ctr"/>
                      <a:r>
                        <a:rPr lang="en-US" sz="600" u="none" strike="noStrike">
                          <a:effectLst/>
                        </a:rPr>
                        <a:t>113</a:t>
                      </a:r>
                      <a:endParaRPr lang="en-US" sz="600" b="0" i="0" u="none" strike="noStrike">
                        <a:solidFill>
                          <a:srgbClr val="000000"/>
                        </a:solidFill>
                        <a:effectLst/>
                        <a:latin typeface="Calibri" panose="020F0502020204030204" pitchFamily="34" charset="0"/>
                      </a:endParaRPr>
                    </a:p>
                  </a:txBody>
                  <a:tcPr marL="3476" marR="3476" marT="3476" marB="0" anchor="ctr"/>
                </a:tc>
                <a:tc>
                  <a:txBody>
                    <a:bodyPr/>
                    <a:lstStyle/>
                    <a:p>
                      <a:pPr algn="ctr" fontAlgn="ctr"/>
                      <a:r>
                        <a:rPr lang="en-US" sz="600" u="none" strike="noStrike">
                          <a:effectLst/>
                        </a:rPr>
                        <a:t>63</a:t>
                      </a:r>
                      <a:endParaRPr lang="en-US" sz="600" b="0" i="0" u="none" strike="noStrike">
                        <a:solidFill>
                          <a:srgbClr val="000000"/>
                        </a:solidFill>
                        <a:effectLst/>
                        <a:latin typeface="Calibri" panose="020F0502020204030204" pitchFamily="34" charset="0"/>
                      </a:endParaRPr>
                    </a:p>
                  </a:txBody>
                  <a:tcPr marL="3476" marR="3476" marT="3476" marB="0" anchor="ctr"/>
                </a:tc>
                <a:tc>
                  <a:txBody>
                    <a:bodyPr/>
                    <a:lstStyle/>
                    <a:p>
                      <a:pPr algn="ctr" fontAlgn="ctr"/>
                      <a:r>
                        <a:rPr lang="en-US" sz="600" u="none" strike="noStrike" dirty="0">
                          <a:effectLst/>
                        </a:rPr>
                        <a:t>6.73</a:t>
                      </a:r>
                      <a:endParaRPr lang="en-US" sz="600" b="0" i="0" u="none" strike="noStrike" dirty="0">
                        <a:solidFill>
                          <a:srgbClr val="000000"/>
                        </a:solidFill>
                        <a:effectLst/>
                        <a:latin typeface="Calibri" panose="020F0502020204030204" pitchFamily="34" charset="0"/>
                      </a:endParaRPr>
                    </a:p>
                  </a:txBody>
                  <a:tcPr marL="3476" marR="3476" marT="3476" marB="0" anchor="ctr"/>
                </a:tc>
                <a:tc>
                  <a:txBody>
                    <a:bodyPr/>
                    <a:lstStyle/>
                    <a:p>
                      <a:pPr algn="ctr" fontAlgn="ctr"/>
                      <a:r>
                        <a:rPr lang="en-US" sz="600" u="none" strike="noStrike" dirty="0">
                          <a:effectLst/>
                        </a:rPr>
                        <a:t>63</a:t>
                      </a:r>
                      <a:endParaRPr lang="en-US" sz="600" b="0" i="0" u="none" strike="noStrike" dirty="0">
                        <a:solidFill>
                          <a:srgbClr val="000000"/>
                        </a:solidFill>
                        <a:effectLst/>
                        <a:latin typeface="Calibri" panose="020F0502020204030204" pitchFamily="34" charset="0"/>
                      </a:endParaRPr>
                    </a:p>
                  </a:txBody>
                  <a:tcPr marL="3476" marR="3476" marT="3476" marB="0" anchor="ctr"/>
                </a:tc>
                <a:tc>
                  <a:txBody>
                    <a:bodyPr/>
                    <a:lstStyle/>
                    <a:p>
                      <a:pPr algn="ctr" fontAlgn="ctr"/>
                      <a:r>
                        <a:rPr lang="en-US" sz="600" u="none" strike="noStrike">
                          <a:effectLst/>
                        </a:rPr>
                        <a:t>0.1</a:t>
                      </a:r>
                      <a:endParaRPr lang="en-US" sz="600" b="0" i="0" u="none" strike="noStrike">
                        <a:solidFill>
                          <a:srgbClr val="000000"/>
                        </a:solidFill>
                        <a:effectLst/>
                        <a:latin typeface="Calibri" panose="020F0502020204030204" pitchFamily="34" charset="0"/>
                      </a:endParaRPr>
                    </a:p>
                  </a:txBody>
                  <a:tcPr marL="3476" marR="3476" marT="3476" marB="0" anchor="ctr"/>
                </a:tc>
                <a:tc>
                  <a:txBody>
                    <a:bodyPr/>
                    <a:lstStyle/>
                    <a:p>
                      <a:pPr algn="ctr" fontAlgn="ctr"/>
                      <a:r>
                        <a:rPr lang="en-US" sz="600" u="none" strike="noStrike">
                          <a:effectLst/>
                        </a:rPr>
                        <a:t>369.835796</a:t>
                      </a:r>
                      <a:endParaRPr lang="en-US" sz="600" b="0" i="0" u="none" strike="noStrike">
                        <a:solidFill>
                          <a:srgbClr val="000000"/>
                        </a:solidFill>
                        <a:effectLst/>
                        <a:latin typeface="Calibri" panose="020F0502020204030204" pitchFamily="34" charset="0"/>
                      </a:endParaRPr>
                    </a:p>
                  </a:txBody>
                  <a:tcPr marL="3476" marR="3476" marT="3476" marB="0" anchor="ctr"/>
                </a:tc>
                <a:tc>
                  <a:txBody>
                    <a:bodyPr/>
                    <a:lstStyle/>
                    <a:p>
                      <a:pPr algn="ctr" fontAlgn="ctr"/>
                      <a:r>
                        <a:rPr lang="en-US" sz="600" u="none" strike="noStrike">
                          <a:effectLst/>
                        </a:rPr>
                        <a:t>26616792</a:t>
                      </a:r>
                      <a:endParaRPr lang="en-US" sz="600" b="0" i="0" u="none" strike="noStrike">
                        <a:solidFill>
                          <a:srgbClr val="000000"/>
                        </a:solidFill>
                        <a:effectLst/>
                        <a:latin typeface="Calibri" panose="020F0502020204030204" pitchFamily="34" charset="0"/>
                      </a:endParaRPr>
                    </a:p>
                  </a:txBody>
                  <a:tcPr marL="3476" marR="3476" marT="3476" marB="0" anchor="ctr"/>
                </a:tc>
                <a:tc>
                  <a:txBody>
                    <a:bodyPr/>
                    <a:lstStyle/>
                    <a:p>
                      <a:pPr algn="ctr" fontAlgn="ctr"/>
                      <a:r>
                        <a:rPr lang="en-US" sz="600" u="none" strike="noStrike">
                          <a:effectLst/>
                        </a:rPr>
                        <a:t>19</a:t>
                      </a:r>
                      <a:endParaRPr lang="en-US" sz="600" b="0" i="0" u="none" strike="noStrike">
                        <a:solidFill>
                          <a:srgbClr val="000000"/>
                        </a:solidFill>
                        <a:effectLst/>
                        <a:latin typeface="Calibri" panose="020F0502020204030204" pitchFamily="34" charset="0"/>
                      </a:endParaRPr>
                    </a:p>
                  </a:txBody>
                  <a:tcPr marL="3476" marR="3476" marT="3476" marB="0" anchor="ctr"/>
                </a:tc>
                <a:tc>
                  <a:txBody>
                    <a:bodyPr/>
                    <a:lstStyle/>
                    <a:p>
                      <a:pPr algn="ctr" fontAlgn="ctr"/>
                      <a:r>
                        <a:rPr lang="en-US" sz="600" u="none" strike="noStrike">
                          <a:effectLst/>
                        </a:rPr>
                        <a:t>19.1</a:t>
                      </a:r>
                      <a:endParaRPr lang="en-US" sz="600" b="0" i="0" u="none" strike="noStrike">
                        <a:solidFill>
                          <a:srgbClr val="000000"/>
                        </a:solidFill>
                        <a:effectLst/>
                        <a:latin typeface="Calibri" panose="020F0502020204030204" pitchFamily="34" charset="0"/>
                      </a:endParaRPr>
                    </a:p>
                  </a:txBody>
                  <a:tcPr marL="3476" marR="3476" marT="3476" marB="0" anchor="ctr"/>
                </a:tc>
                <a:tc>
                  <a:txBody>
                    <a:bodyPr/>
                    <a:lstStyle/>
                    <a:p>
                      <a:pPr algn="ctr" fontAlgn="ctr"/>
                      <a:r>
                        <a:rPr lang="en-US" sz="600" u="none" strike="noStrike">
                          <a:effectLst/>
                        </a:rPr>
                        <a:t>0.415</a:t>
                      </a:r>
                      <a:endParaRPr lang="en-US" sz="600" b="0" i="0" u="none" strike="noStrike">
                        <a:solidFill>
                          <a:srgbClr val="000000"/>
                        </a:solidFill>
                        <a:effectLst/>
                        <a:latin typeface="Calibri" panose="020F0502020204030204" pitchFamily="34" charset="0"/>
                      </a:endParaRPr>
                    </a:p>
                  </a:txBody>
                  <a:tcPr marL="3476" marR="3476" marT="3476" marB="0" anchor="ctr"/>
                </a:tc>
                <a:tc>
                  <a:txBody>
                    <a:bodyPr/>
                    <a:lstStyle/>
                    <a:p>
                      <a:pPr algn="ctr" fontAlgn="ctr"/>
                      <a:r>
                        <a:rPr lang="en-US" sz="600" u="none" strike="noStrike">
                          <a:effectLst/>
                        </a:rPr>
                        <a:t>8.4</a:t>
                      </a:r>
                      <a:endParaRPr lang="en-US" sz="600" b="0" i="0" u="none" strike="noStrike">
                        <a:solidFill>
                          <a:srgbClr val="000000"/>
                        </a:solidFill>
                        <a:effectLst/>
                        <a:latin typeface="Calibri" panose="020F0502020204030204" pitchFamily="34" charset="0"/>
                      </a:endParaRPr>
                    </a:p>
                  </a:txBody>
                  <a:tcPr marL="3476" marR="3476" marT="3476" marB="0" anchor="ctr"/>
                </a:tc>
                <a:extLst>
                  <a:ext uri="{0D108BD9-81ED-4DB2-BD59-A6C34878D82A}">
                    <a16:rowId xmlns:a16="http://schemas.microsoft.com/office/drawing/2014/main" val="3599785883"/>
                  </a:ext>
                </a:extLst>
              </a:tr>
              <a:tr h="287120">
                <a:tc>
                  <a:txBody>
                    <a:bodyPr/>
                    <a:lstStyle/>
                    <a:p>
                      <a:pPr algn="ctr" fontAlgn="ctr"/>
                      <a:r>
                        <a:rPr lang="en-US" sz="600" u="none" strike="noStrike" dirty="0">
                          <a:effectLst/>
                        </a:rPr>
                        <a:t>9</a:t>
                      </a:r>
                      <a:endParaRPr lang="en-US" sz="600" b="0" i="0" u="none" strike="noStrike" dirty="0">
                        <a:solidFill>
                          <a:srgbClr val="000000"/>
                        </a:solidFill>
                        <a:effectLst/>
                        <a:latin typeface="Calibri" panose="020F0502020204030204" pitchFamily="34" charset="0"/>
                      </a:endParaRPr>
                    </a:p>
                  </a:txBody>
                  <a:tcPr marL="3476" marR="3476" marT="3476" marB="0" anchor="ctr"/>
                </a:tc>
                <a:tc>
                  <a:txBody>
                    <a:bodyPr/>
                    <a:lstStyle/>
                    <a:p>
                      <a:pPr algn="ctr" fontAlgn="ctr"/>
                      <a:r>
                        <a:rPr lang="en-US" sz="600" u="none" strike="noStrike">
                          <a:effectLst/>
                        </a:rPr>
                        <a:t>Afghanistan</a:t>
                      </a:r>
                      <a:endParaRPr lang="en-US" sz="600" b="0" i="0" u="none" strike="noStrike">
                        <a:solidFill>
                          <a:srgbClr val="000000"/>
                        </a:solidFill>
                        <a:effectLst/>
                        <a:latin typeface="Calibri" panose="020F0502020204030204" pitchFamily="34" charset="0"/>
                      </a:endParaRPr>
                    </a:p>
                  </a:txBody>
                  <a:tcPr marL="3476" marR="3476" marT="3476" marB="0" anchor="ctr"/>
                </a:tc>
                <a:tc>
                  <a:txBody>
                    <a:bodyPr/>
                    <a:lstStyle/>
                    <a:p>
                      <a:pPr algn="ctr" fontAlgn="ctr"/>
                      <a:r>
                        <a:rPr lang="en-US" sz="600" u="none" strike="noStrike">
                          <a:effectLst/>
                        </a:rPr>
                        <a:t>2006</a:t>
                      </a:r>
                      <a:endParaRPr lang="en-US" sz="600" b="0" i="0" u="none" strike="noStrike">
                        <a:solidFill>
                          <a:srgbClr val="000000"/>
                        </a:solidFill>
                        <a:effectLst/>
                        <a:latin typeface="Calibri" panose="020F0502020204030204" pitchFamily="34" charset="0"/>
                      </a:endParaRPr>
                    </a:p>
                  </a:txBody>
                  <a:tcPr marL="3476" marR="3476" marT="3476" marB="0" anchor="ctr"/>
                </a:tc>
                <a:tc>
                  <a:txBody>
                    <a:bodyPr/>
                    <a:lstStyle/>
                    <a:p>
                      <a:pPr algn="ctr" fontAlgn="ctr"/>
                      <a:r>
                        <a:rPr lang="en-US" sz="600" u="none" strike="noStrike">
                          <a:effectLst/>
                        </a:rPr>
                        <a:t>Developing</a:t>
                      </a:r>
                      <a:endParaRPr lang="en-US" sz="600" b="0" i="0" u="none" strike="noStrike">
                        <a:solidFill>
                          <a:srgbClr val="000000"/>
                        </a:solidFill>
                        <a:effectLst/>
                        <a:latin typeface="Calibri" panose="020F0502020204030204" pitchFamily="34" charset="0"/>
                      </a:endParaRPr>
                    </a:p>
                  </a:txBody>
                  <a:tcPr marL="3476" marR="3476" marT="3476" marB="0" anchor="ctr"/>
                </a:tc>
                <a:tc>
                  <a:txBody>
                    <a:bodyPr/>
                    <a:lstStyle/>
                    <a:p>
                      <a:pPr algn="ctr" fontAlgn="ctr"/>
                      <a:r>
                        <a:rPr lang="en-US" sz="600" u="none" strike="noStrike">
                          <a:effectLst/>
                        </a:rPr>
                        <a:t>57.3</a:t>
                      </a:r>
                      <a:endParaRPr lang="en-US" sz="600" b="0" i="0" u="none" strike="noStrike">
                        <a:solidFill>
                          <a:srgbClr val="000000"/>
                        </a:solidFill>
                        <a:effectLst/>
                        <a:latin typeface="Calibri" panose="020F0502020204030204" pitchFamily="34" charset="0"/>
                      </a:endParaRPr>
                    </a:p>
                  </a:txBody>
                  <a:tcPr marL="3476" marR="3476" marT="3476" marB="0" anchor="ctr"/>
                </a:tc>
                <a:tc>
                  <a:txBody>
                    <a:bodyPr/>
                    <a:lstStyle/>
                    <a:p>
                      <a:pPr algn="ctr" fontAlgn="ctr"/>
                      <a:r>
                        <a:rPr lang="en-US" sz="600" u="none" strike="noStrike">
                          <a:effectLst/>
                        </a:rPr>
                        <a:t>295</a:t>
                      </a:r>
                      <a:endParaRPr lang="en-US" sz="600" b="0" i="0" u="none" strike="noStrike">
                        <a:solidFill>
                          <a:srgbClr val="000000"/>
                        </a:solidFill>
                        <a:effectLst/>
                        <a:latin typeface="Calibri" panose="020F0502020204030204" pitchFamily="34" charset="0"/>
                      </a:endParaRPr>
                    </a:p>
                  </a:txBody>
                  <a:tcPr marL="3476" marR="3476" marT="3476" marB="0" anchor="ctr"/>
                </a:tc>
                <a:tc>
                  <a:txBody>
                    <a:bodyPr/>
                    <a:lstStyle/>
                    <a:p>
                      <a:pPr algn="ctr" fontAlgn="ctr"/>
                      <a:r>
                        <a:rPr lang="en-US" sz="600" u="none" strike="noStrike">
                          <a:effectLst/>
                        </a:rPr>
                        <a:t>84</a:t>
                      </a:r>
                      <a:endParaRPr lang="en-US" sz="600" b="0" i="0" u="none" strike="noStrike">
                        <a:solidFill>
                          <a:srgbClr val="000000"/>
                        </a:solidFill>
                        <a:effectLst/>
                        <a:latin typeface="Calibri" panose="020F0502020204030204" pitchFamily="34" charset="0"/>
                      </a:endParaRPr>
                    </a:p>
                  </a:txBody>
                  <a:tcPr marL="3476" marR="3476" marT="3476" marB="0" anchor="ctr"/>
                </a:tc>
                <a:tc>
                  <a:txBody>
                    <a:bodyPr/>
                    <a:lstStyle/>
                    <a:p>
                      <a:pPr algn="ctr" fontAlgn="ctr"/>
                      <a:r>
                        <a:rPr lang="en-US" sz="600" u="none" strike="noStrike">
                          <a:effectLst/>
                        </a:rPr>
                        <a:t>0.03</a:t>
                      </a:r>
                      <a:endParaRPr lang="en-US" sz="600" b="0" i="0" u="none" strike="noStrike">
                        <a:solidFill>
                          <a:srgbClr val="000000"/>
                        </a:solidFill>
                        <a:effectLst/>
                        <a:latin typeface="Calibri" panose="020F0502020204030204" pitchFamily="34" charset="0"/>
                      </a:endParaRPr>
                    </a:p>
                  </a:txBody>
                  <a:tcPr marL="3476" marR="3476" marT="3476" marB="0" anchor="ctr"/>
                </a:tc>
                <a:tc>
                  <a:txBody>
                    <a:bodyPr/>
                    <a:lstStyle/>
                    <a:p>
                      <a:pPr algn="ctr" fontAlgn="ctr"/>
                      <a:r>
                        <a:rPr lang="en-US" sz="600" u="none" strike="noStrike">
                          <a:effectLst/>
                        </a:rPr>
                        <a:t>17.171518</a:t>
                      </a:r>
                      <a:endParaRPr lang="en-US" sz="600" b="0" i="0" u="none" strike="noStrike">
                        <a:solidFill>
                          <a:srgbClr val="000000"/>
                        </a:solidFill>
                        <a:effectLst/>
                        <a:latin typeface="Calibri" panose="020F0502020204030204" pitchFamily="34" charset="0"/>
                      </a:endParaRPr>
                    </a:p>
                  </a:txBody>
                  <a:tcPr marL="3476" marR="3476" marT="3476" marB="0" anchor="ctr"/>
                </a:tc>
                <a:tc>
                  <a:txBody>
                    <a:bodyPr/>
                    <a:lstStyle/>
                    <a:p>
                      <a:pPr algn="ctr" fontAlgn="ctr"/>
                      <a:r>
                        <a:rPr lang="en-US" sz="600" u="none" strike="noStrike">
                          <a:effectLst/>
                        </a:rPr>
                        <a:t>64</a:t>
                      </a:r>
                      <a:endParaRPr lang="en-US" sz="600" b="0" i="0" u="none" strike="noStrike">
                        <a:solidFill>
                          <a:srgbClr val="000000"/>
                        </a:solidFill>
                        <a:effectLst/>
                        <a:latin typeface="Calibri" panose="020F0502020204030204" pitchFamily="34" charset="0"/>
                      </a:endParaRPr>
                    </a:p>
                  </a:txBody>
                  <a:tcPr marL="3476" marR="3476" marT="3476" marB="0" anchor="ctr"/>
                </a:tc>
                <a:tc>
                  <a:txBody>
                    <a:bodyPr/>
                    <a:lstStyle/>
                    <a:p>
                      <a:pPr algn="ctr" fontAlgn="ctr"/>
                      <a:r>
                        <a:rPr lang="en-US" sz="600" u="none" strike="noStrike">
                          <a:effectLst/>
                        </a:rPr>
                        <a:t>1990</a:t>
                      </a:r>
                      <a:endParaRPr lang="en-US" sz="600" b="0" i="0" u="none" strike="noStrike">
                        <a:solidFill>
                          <a:srgbClr val="000000"/>
                        </a:solidFill>
                        <a:effectLst/>
                        <a:latin typeface="Calibri" panose="020F0502020204030204" pitchFamily="34" charset="0"/>
                      </a:endParaRPr>
                    </a:p>
                  </a:txBody>
                  <a:tcPr marL="3476" marR="3476" marT="3476" marB="0" anchor="ctr"/>
                </a:tc>
                <a:tc>
                  <a:txBody>
                    <a:bodyPr/>
                    <a:lstStyle/>
                    <a:p>
                      <a:pPr algn="ctr" fontAlgn="ctr"/>
                      <a:r>
                        <a:rPr lang="en-US" sz="600" u="none" strike="noStrike">
                          <a:effectLst/>
                        </a:rPr>
                        <a:t>14.7</a:t>
                      </a:r>
                      <a:endParaRPr lang="en-US" sz="600" b="0" i="0" u="none" strike="noStrike">
                        <a:solidFill>
                          <a:srgbClr val="000000"/>
                        </a:solidFill>
                        <a:effectLst/>
                        <a:latin typeface="Calibri" panose="020F0502020204030204" pitchFamily="34" charset="0"/>
                      </a:endParaRPr>
                    </a:p>
                  </a:txBody>
                  <a:tcPr marL="3476" marR="3476" marT="3476" marB="0" anchor="ctr"/>
                </a:tc>
                <a:tc>
                  <a:txBody>
                    <a:bodyPr/>
                    <a:lstStyle/>
                    <a:p>
                      <a:pPr algn="ctr" fontAlgn="ctr"/>
                      <a:r>
                        <a:rPr lang="en-US" sz="600" u="none" strike="noStrike">
                          <a:effectLst/>
                        </a:rPr>
                        <a:t>116</a:t>
                      </a:r>
                      <a:endParaRPr lang="en-US" sz="600" b="0" i="0" u="none" strike="noStrike">
                        <a:solidFill>
                          <a:srgbClr val="000000"/>
                        </a:solidFill>
                        <a:effectLst/>
                        <a:latin typeface="Calibri" panose="020F0502020204030204" pitchFamily="34" charset="0"/>
                      </a:endParaRPr>
                    </a:p>
                  </a:txBody>
                  <a:tcPr marL="3476" marR="3476" marT="3476" marB="0" anchor="ctr"/>
                </a:tc>
                <a:tc>
                  <a:txBody>
                    <a:bodyPr/>
                    <a:lstStyle/>
                    <a:p>
                      <a:pPr algn="ctr" fontAlgn="ctr"/>
                      <a:r>
                        <a:rPr lang="en-US" sz="600" u="none" strike="noStrike">
                          <a:effectLst/>
                        </a:rPr>
                        <a:t>58</a:t>
                      </a:r>
                      <a:endParaRPr lang="en-US" sz="600" b="0" i="0" u="none" strike="noStrike">
                        <a:solidFill>
                          <a:srgbClr val="000000"/>
                        </a:solidFill>
                        <a:effectLst/>
                        <a:latin typeface="Calibri" panose="020F0502020204030204" pitchFamily="34" charset="0"/>
                      </a:endParaRPr>
                    </a:p>
                  </a:txBody>
                  <a:tcPr marL="3476" marR="3476" marT="3476" marB="0" anchor="ctr"/>
                </a:tc>
                <a:tc>
                  <a:txBody>
                    <a:bodyPr/>
                    <a:lstStyle/>
                    <a:p>
                      <a:pPr algn="ctr" fontAlgn="ctr"/>
                      <a:r>
                        <a:rPr lang="en-US" sz="600" u="none" strike="noStrike">
                          <a:effectLst/>
                        </a:rPr>
                        <a:t>7.43</a:t>
                      </a:r>
                      <a:endParaRPr lang="en-US" sz="600" b="0" i="0" u="none" strike="noStrike">
                        <a:solidFill>
                          <a:srgbClr val="000000"/>
                        </a:solidFill>
                        <a:effectLst/>
                        <a:latin typeface="Calibri" panose="020F0502020204030204" pitchFamily="34" charset="0"/>
                      </a:endParaRPr>
                    </a:p>
                  </a:txBody>
                  <a:tcPr marL="3476" marR="3476" marT="3476" marB="0" anchor="ctr"/>
                </a:tc>
                <a:tc>
                  <a:txBody>
                    <a:bodyPr/>
                    <a:lstStyle/>
                    <a:p>
                      <a:pPr algn="ctr" fontAlgn="ctr"/>
                      <a:r>
                        <a:rPr lang="en-US" sz="600" u="none" strike="noStrike">
                          <a:effectLst/>
                        </a:rPr>
                        <a:t>58</a:t>
                      </a:r>
                      <a:endParaRPr lang="en-US" sz="600" b="0" i="0" u="none" strike="noStrike">
                        <a:solidFill>
                          <a:srgbClr val="000000"/>
                        </a:solidFill>
                        <a:effectLst/>
                        <a:latin typeface="Calibri" panose="020F0502020204030204" pitchFamily="34" charset="0"/>
                      </a:endParaRPr>
                    </a:p>
                  </a:txBody>
                  <a:tcPr marL="3476" marR="3476" marT="3476" marB="0" anchor="ctr"/>
                </a:tc>
                <a:tc>
                  <a:txBody>
                    <a:bodyPr/>
                    <a:lstStyle/>
                    <a:p>
                      <a:pPr algn="ctr" fontAlgn="ctr"/>
                      <a:r>
                        <a:rPr lang="en-US" sz="600" u="none" strike="noStrike">
                          <a:effectLst/>
                        </a:rPr>
                        <a:t>0.1</a:t>
                      </a:r>
                      <a:endParaRPr lang="en-US" sz="600" b="0" i="0" u="none" strike="noStrike">
                        <a:solidFill>
                          <a:srgbClr val="000000"/>
                        </a:solidFill>
                        <a:effectLst/>
                        <a:latin typeface="Calibri" panose="020F0502020204030204" pitchFamily="34" charset="0"/>
                      </a:endParaRPr>
                    </a:p>
                  </a:txBody>
                  <a:tcPr marL="3476" marR="3476" marT="3476" marB="0" anchor="ctr"/>
                </a:tc>
                <a:tc>
                  <a:txBody>
                    <a:bodyPr/>
                    <a:lstStyle/>
                    <a:p>
                      <a:pPr algn="ctr" fontAlgn="ctr"/>
                      <a:r>
                        <a:rPr lang="en-US" sz="600" u="none" strike="noStrike" dirty="0">
                          <a:effectLst/>
                        </a:rPr>
                        <a:t>272.56377</a:t>
                      </a:r>
                      <a:endParaRPr lang="en-US" sz="600" b="0" i="0" u="none" strike="noStrike" dirty="0">
                        <a:solidFill>
                          <a:srgbClr val="000000"/>
                        </a:solidFill>
                        <a:effectLst/>
                        <a:latin typeface="Calibri" panose="020F0502020204030204" pitchFamily="34" charset="0"/>
                      </a:endParaRPr>
                    </a:p>
                  </a:txBody>
                  <a:tcPr marL="3476" marR="3476" marT="3476" marB="0" anchor="ctr"/>
                </a:tc>
                <a:tc>
                  <a:txBody>
                    <a:bodyPr/>
                    <a:lstStyle/>
                    <a:p>
                      <a:pPr algn="ctr" fontAlgn="ctr"/>
                      <a:r>
                        <a:rPr lang="en-US" sz="600" u="none" strike="noStrike" dirty="0">
                          <a:effectLst/>
                        </a:rPr>
                        <a:t>2589345</a:t>
                      </a:r>
                      <a:endParaRPr lang="en-US" sz="600" b="0" i="0" u="none" strike="noStrike" dirty="0">
                        <a:solidFill>
                          <a:srgbClr val="000000"/>
                        </a:solidFill>
                        <a:effectLst/>
                        <a:latin typeface="Calibri" panose="020F0502020204030204" pitchFamily="34" charset="0"/>
                      </a:endParaRPr>
                    </a:p>
                  </a:txBody>
                  <a:tcPr marL="3476" marR="3476" marT="3476" marB="0" anchor="ctr"/>
                </a:tc>
                <a:tc>
                  <a:txBody>
                    <a:bodyPr/>
                    <a:lstStyle/>
                    <a:p>
                      <a:pPr algn="ctr" fontAlgn="ctr"/>
                      <a:r>
                        <a:rPr lang="en-US" sz="600" u="none" strike="noStrike" dirty="0">
                          <a:effectLst/>
                        </a:rPr>
                        <a:t>19.2</a:t>
                      </a:r>
                      <a:endParaRPr lang="en-US" sz="600" b="0" i="0" u="none" strike="noStrike" dirty="0">
                        <a:solidFill>
                          <a:srgbClr val="000000"/>
                        </a:solidFill>
                        <a:effectLst/>
                        <a:latin typeface="Calibri" panose="020F0502020204030204" pitchFamily="34" charset="0"/>
                      </a:endParaRPr>
                    </a:p>
                  </a:txBody>
                  <a:tcPr marL="3476" marR="3476" marT="3476" marB="0" anchor="ctr"/>
                </a:tc>
                <a:tc>
                  <a:txBody>
                    <a:bodyPr/>
                    <a:lstStyle/>
                    <a:p>
                      <a:pPr algn="ctr" fontAlgn="ctr"/>
                      <a:r>
                        <a:rPr lang="en-US" sz="600" u="none" strike="noStrike" dirty="0">
                          <a:effectLst/>
                        </a:rPr>
                        <a:t>19.3</a:t>
                      </a:r>
                      <a:endParaRPr lang="en-US" sz="600" b="0" i="0" u="none" strike="noStrike" dirty="0">
                        <a:solidFill>
                          <a:srgbClr val="000000"/>
                        </a:solidFill>
                        <a:effectLst/>
                        <a:latin typeface="Calibri" panose="020F0502020204030204" pitchFamily="34" charset="0"/>
                      </a:endParaRPr>
                    </a:p>
                  </a:txBody>
                  <a:tcPr marL="3476" marR="3476" marT="3476" marB="0" anchor="ctr"/>
                </a:tc>
                <a:tc>
                  <a:txBody>
                    <a:bodyPr/>
                    <a:lstStyle/>
                    <a:p>
                      <a:pPr algn="ctr" fontAlgn="ctr"/>
                      <a:r>
                        <a:rPr lang="en-US" sz="600" u="none" strike="noStrike" dirty="0">
                          <a:effectLst/>
                        </a:rPr>
                        <a:t>0.405</a:t>
                      </a:r>
                      <a:endParaRPr lang="en-US" sz="600" b="0" i="0" u="none" strike="noStrike" dirty="0">
                        <a:solidFill>
                          <a:srgbClr val="000000"/>
                        </a:solidFill>
                        <a:effectLst/>
                        <a:latin typeface="Calibri" panose="020F0502020204030204" pitchFamily="34" charset="0"/>
                      </a:endParaRPr>
                    </a:p>
                  </a:txBody>
                  <a:tcPr marL="3476" marR="3476" marT="3476" marB="0" anchor="ctr"/>
                </a:tc>
                <a:tc>
                  <a:txBody>
                    <a:bodyPr/>
                    <a:lstStyle/>
                    <a:p>
                      <a:pPr algn="ctr" fontAlgn="ctr"/>
                      <a:r>
                        <a:rPr lang="en-US" sz="600" u="none" strike="noStrike" dirty="0">
                          <a:effectLst/>
                        </a:rPr>
                        <a:t>8.1</a:t>
                      </a:r>
                      <a:endParaRPr lang="en-US" sz="600" b="0" i="0" u="none" strike="noStrike" dirty="0">
                        <a:solidFill>
                          <a:srgbClr val="000000"/>
                        </a:solidFill>
                        <a:effectLst/>
                        <a:latin typeface="Calibri" panose="020F0502020204030204" pitchFamily="34" charset="0"/>
                      </a:endParaRPr>
                    </a:p>
                  </a:txBody>
                  <a:tcPr marL="3476" marR="3476" marT="3476" marB="0" anchor="ctr"/>
                </a:tc>
                <a:extLst>
                  <a:ext uri="{0D108BD9-81ED-4DB2-BD59-A6C34878D82A}">
                    <a16:rowId xmlns:a16="http://schemas.microsoft.com/office/drawing/2014/main" val="3645022558"/>
                  </a:ext>
                </a:extLst>
              </a:tr>
            </a:tbl>
          </a:graphicData>
        </a:graphic>
      </p:graphicFrame>
    </p:spTree>
    <p:extLst>
      <p:ext uri="{BB962C8B-B14F-4D97-AF65-F5344CB8AC3E}">
        <p14:creationId xmlns:p14="http://schemas.microsoft.com/office/powerpoint/2010/main" val="42555563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2">
            <a:lumMod val="40000"/>
            <a:lumOff val="6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A64679-E6CA-CD49-AEAE-9A10263968F9}"/>
              </a:ext>
            </a:extLst>
          </p:cNvPr>
          <p:cNvSpPr>
            <a:spLocks noGrp="1"/>
          </p:cNvSpPr>
          <p:nvPr>
            <p:ph type="title"/>
          </p:nvPr>
        </p:nvSpPr>
        <p:spPr>
          <a:xfrm>
            <a:off x="4763643" y="171450"/>
            <a:ext cx="2780157" cy="428625"/>
          </a:xfrm>
        </p:spPr>
        <p:txBody>
          <a:bodyPr>
            <a:normAutofit fontScale="90000"/>
          </a:bodyPr>
          <a:lstStyle/>
          <a:p>
            <a:r>
              <a:rPr lang="en-US" dirty="0"/>
              <a:t>Feature list</a:t>
            </a:r>
          </a:p>
        </p:txBody>
      </p:sp>
      <p:sp>
        <p:nvSpPr>
          <p:cNvPr id="3" name="Content Placeholder 2">
            <a:extLst>
              <a:ext uri="{FF2B5EF4-FFF2-40B4-BE49-F238E27FC236}">
                <a16:creationId xmlns:a16="http://schemas.microsoft.com/office/drawing/2014/main" id="{AA4352C8-676D-2A45-AB77-26DEB655D276}"/>
              </a:ext>
            </a:extLst>
          </p:cNvPr>
          <p:cNvSpPr>
            <a:spLocks noGrp="1"/>
          </p:cNvSpPr>
          <p:nvPr>
            <p:ph idx="1"/>
          </p:nvPr>
        </p:nvSpPr>
        <p:spPr>
          <a:xfrm>
            <a:off x="235646" y="935829"/>
            <a:ext cx="11570591" cy="5612115"/>
          </a:xfrm>
          <a:ln>
            <a:solidFill>
              <a:schemeClr val="tx1"/>
            </a:solidFill>
          </a:ln>
        </p:spPr>
        <p:txBody>
          <a:bodyPr>
            <a:noAutofit/>
          </a:bodyPr>
          <a:lstStyle/>
          <a:p>
            <a:r>
              <a:rPr lang="en-US" sz="1500" b="1" dirty="0"/>
              <a:t>Country- Country</a:t>
            </a:r>
            <a:br>
              <a:rPr lang="en-US" sz="1500" b="1" dirty="0"/>
            </a:br>
            <a:r>
              <a:rPr lang="en-US" sz="1500" b="1" dirty="0"/>
              <a:t>Year- Year</a:t>
            </a:r>
            <a:br>
              <a:rPr lang="en-US" sz="1500" b="1" dirty="0"/>
            </a:br>
            <a:r>
              <a:rPr lang="en-US" sz="1500" b="1" dirty="0"/>
              <a:t>Status- Developed or Developing status</a:t>
            </a:r>
            <a:br>
              <a:rPr lang="en-US" sz="1500" b="1" dirty="0"/>
            </a:br>
            <a:r>
              <a:rPr lang="en-US" sz="1500" b="1" dirty="0"/>
              <a:t>Life Expectancy- Age(years)</a:t>
            </a:r>
            <a:br>
              <a:rPr lang="en-US" sz="1500" b="1" dirty="0"/>
            </a:br>
            <a:r>
              <a:rPr lang="en-US" sz="1500" b="1" dirty="0"/>
              <a:t>Adult Mortality- Adult Mortality Rates of both sexes(probability of dying between 15&amp;60 years per 1000 population)</a:t>
            </a:r>
            <a:br>
              <a:rPr lang="en-US" sz="1500" b="1" dirty="0"/>
            </a:br>
            <a:r>
              <a:rPr lang="en-US" sz="1500" b="1" dirty="0"/>
              <a:t>Infant Deaths- Number of Infant Deaths per 1000 population</a:t>
            </a:r>
            <a:br>
              <a:rPr lang="en-US" sz="1500" b="1" dirty="0"/>
            </a:br>
            <a:r>
              <a:rPr lang="en-US" sz="1500" b="1" dirty="0"/>
              <a:t>Alcohol- Alcohol, recorded per capita (15+) consumption (in </a:t>
            </a:r>
            <a:r>
              <a:rPr lang="en-US" sz="1500" b="1" dirty="0" err="1"/>
              <a:t>litres</a:t>
            </a:r>
            <a:r>
              <a:rPr lang="en-US" sz="1500" b="1" dirty="0"/>
              <a:t> of pure alcohol)</a:t>
            </a:r>
            <a:br>
              <a:rPr lang="en-US" sz="1500" b="1" dirty="0"/>
            </a:br>
            <a:r>
              <a:rPr lang="en-US" sz="1500" b="1" dirty="0"/>
              <a:t>Percent Expenditure- Expenditure on health as a percentage of Gross Domestic Product per capita(%)</a:t>
            </a:r>
            <a:br>
              <a:rPr lang="en-US" sz="1500" b="1" dirty="0"/>
            </a:br>
            <a:r>
              <a:rPr lang="en-US" sz="1500" b="1" dirty="0" err="1"/>
              <a:t>Hep</a:t>
            </a:r>
            <a:r>
              <a:rPr lang="en-US" sz="1500" b="1" dirty="0"/>
              <a:t> B- Hepatitis B (</a:t>
            </a:r>
            <a:r>
              <a:rPr lang="en-US" sz="1500" b="1" dirty="0" err="1"/>
              <a:t>HepB</a:t>
            </a:r>
            <a:r>
              <a:rPr lang="en-US" sz="1500" b="1" dirty="0"/>
              <a:t>) immunization coverage among 1-year-olds(%)</a:t>
            </a:r>
            <a:br>
              <a:rPr lang="en-US" sz="1500" b="1" dirty="0"/>
            </a:br>
            <a:r>
              <a:rPr lang="en-US" sz="1500" b="1" dirty="0"/>
              <a:t>Measles- number of reported measles cases per 1000 population</a:t>
            </a:r>
            <a:br>
              <a:rPr lang="en-US" sz="1500" b="1" dirty="0"/>
            </a:br>
            <a:r>
              <a:rPr lang="en-US" sz="1500" b="1" dirty="0"/>
              <a:t>BMI- Average Body Mass Index of entire population</a:t>
            </a:r>
            <a:br>
              <a:rPr lang="en-US" sz="1500" b="1" dirty="0"/>
            </a:br>
            <a:r>
              <a:rPr lang="en-US" sz="1500" b="1" dirty="0"/>
              <a:t>U-5 Deaths- Number of under-five deaths per 1000 population</a:t>
            </a:r>
            <a:br>
              <a:rPr lang="en-US" sz="1500" b="1" dirty="0"/>
            </a:br>
            <a:r>
              <a:rPr lang="en-US" sz="1500" b="1" dirty="0"/>
              <a:t>Polio- Polio(Pol3) immunization coverage among 1-year-olds(%)</a:t>
            </a:r>
            <a:br>
              <a:rPr lang="en-US" sz="1500" b="1" dirty="0"/>
            </a:br>
            <a:r>
              <a:rPr lang="en-US" sz="1500" b="1" dirty="0"/>
              <a:t>Total Expenditure- General government expenditure on health as a percentage of total government expenditure(%)</a:t>
            </a:r>
            <a:br>
              <a:rPr lang="en-US" sz="1500" b="1" dirty="0"/>
            </a:br>
            <a:r>
              <a:rPr lang="en-US" sz="1500" b="1" dirty="0"/>
              <a:t>Diphtheria- Diphtheria tetanus toxoid and pertussis (DTP3) immunization coverage among 1-year-olds(%)</a:t>
            </a:r>
            <a:br>
              <a:rPr lang="en-US" sz="1500" b="1" dirty="0"/>
            </a:br>
            <a:r>
              <a:rPr lang="en-US" sz="1500" b="1" dirty="0"/>
              <a:t>HIV/AIDS- Deaths per 1000 live births HIV/AIDS(0-4 years)</a:t>
            </a:r>
            <a:br>
              <a:rPr lang="en-US" sz="1500" b="1" dirty="0"/>
            </a:br>
            <a:r>
              <a:rPr lang="en-US" sz="1500" b="1" dirty="0"/>
              <a:t>GDP- Gross Domestic Product per capita(in USD)</a:t>
            </a:r>
            <a:br>
              <a:rPr lang="en-US" sz="1500" b="1" dirty="0"/>
            </a:br>
            <a:r>
              <a:rPr lang="en-US" sz="1500" b="1" dirty="0"/>
              <a:t>Population- Population                                                                                                                                                                       Thinness 10-19- Prevalence of thinness among children and adolescents for Age 10 to 19                                                         Thinness 5-9(%)- Prevalence of thinness among children for Age 5 to 9(%)</a:t>
            </a:r>
            <a:br>
              <a:rPr lang="en-US" sz="1500" b="1" dirty="0"/>
            </a:br>
            <a:r>
              <a:rPr lang="en-US" sz="1500" b="1" dirty="0"/>
              <a:t>Income Composition-Human Development Index in terms of income composition of resources(0-1)</a:t>
            </a:r>
            <a:br>
              <a:rPr lang="en-US" sz="1500" b="1" dirty="0"/>
            </a:br>
            <a:r>
              <a:rPr lang="en-US" sz="1500" b="1" dirty="0"/>
              <a:t>Schooling- Number of years of Schooling</a:t>
            </a:r>
          </a:p>
        </p:txBody>
      </p:sp>
    </p:spTree>
    <p:extLst>
      <p:ext uri="{BB962C8B-B14F-4D97-AF65-F5344CB8AC3E}">
        <p14:creationId xmlns:p14="http://schemas.microsoft.com/office/powerpoint/2010/main" val="17396905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bg>
      <p:bgPr>
        <a:solidFill>
          <a:schemeClr val="accent2">
            <a:lumMod val="40000"/>
            <a:lumOff val="6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A64679-E6CA-CD49-AEAE-9A10263968F9}"/>
              </a:ext>
            </a:extLst>
          </p:cNvPr>
          <p:cNvSpPr>
            <a:spLocks noGrp="1"/>
          </p:cNvSpPr>
          <p:nvPr>
            <p:ph type="title"/>
          </p:nvPr>
        </p:nvSpPr>
        <p:spPr>
          <a:xfrm>
            <a:off x="4763643" y="171450"/>
            <a:ext cx="1845563" cy="428625"/>
          </a:xfrm>
        </p:spPr>
        <p:txBody>
          <a:bodyPr>
            <a:normAutofit fontScale="90000"/>
          </a:bodyPr>
          <a:lstStyle/>
          <a:p>
            <a:r>
              <a:rPr lang="en-US" dirty="0"/>
              <a:t>Dataset</a:t>
            </a:r>
          </a:p>
        </p:txBody>
      </p:sp>
      <p:pic>
        <p:nvPicPr>
          <p:cNvPr id="5" name="Content Placeholder 4">
            <a:extLst>
              <a:ext uri="{FF2B5EF4-FFF2-40B4-BE49-F238E27FC236}">
                <a16:creationId xmlns:a16="http://schemas.microsoft.com/office/drawing/2014/main" id="{2EACA2CA-BC35-334C-801B-B9C47E10143A}"/>
              </a:ext>
            </a:extLst>
          </p:cNvPr>
          <p:cNvPicPr>
            <a:picLocks noGrp="1" noChangeAspect="1"/>
          </p:cNvPicPr>
          <p:nvPr>
            <p:ph idx="1"/>
          </p:nvPr>
        </p:nvPicPr>
        <p:blipFill>
          <a:blip r:embed="rId2"/>
          <a:stretch>
            <a:fillRect/>
          </a:stretch>
        </p:blipFill>
        <p:spPr>
          <a:xfrm>
            <a:off x="88718" y="3014663"/>
            <a:ext cx="6763420" cy="3143249"/>
          </a:xfrm>
          <a:ln>
            <a:noFill/>
          </a:ln>
        </p:spPr>
      </p:pic>
      <p:sp>
        <p:nvSpPr>
          <p:cNvPr id="6" name="TextBox 5">
            <a:extLst>
              <a:ext uri="{FF2B5EF4-FFF2-40B4-BE49-F238E27FC236}">
                <a16:creationId xmlns:a16="http://schemas.microsoft.com/office/drawing/2014/main" id="{FB5A06FD-4258-BD43-AF4B-3278E5C526B4}"/>
              </a:ext>
            </a:extLst>
          </p:cNvPr>
          <p:cNvSpPr txBox="1"/>
          <p:nvPr/>
        </p:nvSpPr>
        <p:spPr>
          <a:xfrm>
            <a:off x="7085456" y="3586877"/>
            <a:ext cx="5120832" cy="2585323"/>
          </a:xfrm>
          <a:prstGeom prst="rect">
            <a:avLst/>
          </a:prstGeom>
          <a:noFill/>
          <a:ln>
            <a:solidFill>
              <a:schemeClr val="tx1"/>
            </a:solidFill>
          </a:ln>
        </p:spPr>
        <p:txBody>
          <a:bodyPr wrap="square" rtlCol="0">
            <a:spAutoFit/>
          </a:bodyPr>
          <a:lstStyle/>
          <a:p>
            <a:pPr marL="285750" indent="-285750">
              <a:buFont typeface="Arial" panose="020B0604020202020204" pitchFamily="34" charset="0"/>
              <a:buChar char="•"/>
            </a:pPr>
            <a:r>
              <a:rPr lang="en-US" dirty="0"/>
              <a:t>Population and GDP will be dropped due to discrepancies with the data.</a:t>
            </a:r>
          </a:p>
          <a:p>
            <a:r>
              <a:rPr lang="en-US" dirty="0"/>
              <a:t> </a:t>
            </a:r>
          </a:p>
          <a:p>
            <a:pPr marL="285750" indent="-285750">
              <a:buFont typeface="Arial" panose="020B0604020202020204" pitchFamily="34" charset="0"/>
              <a:buChar char="•"/>
            </a:pPr>
            <a:r>
              <a:rPr lang="en-US" dirty="0"/>
              <a:t>Fill in remaining missing with country mean where applicable </a:t>
            </a:r>
          </a:p>
          <a:p>
            <a:endParaRPr lang="en-US" dirty="0"/>
          </a:p>
          <a:p>
            <a:pPr marL="285750" indent="-285750">
              <a:buFont typeface="Arial" panose="020B0604020202020204" pitchFamily="34" charset="0"/>
              <a:buChar char="•"/>
            </a:pPr>
            <a:r>
              <a:rPr lang="en-US" dirty="0"/>
              <a:t>In other cases, fill in data with associated country status mean.</a:t>
            </a:r>
          </a:p>
          <a:p>
            <a:pPr marL="285750" indent="-285750">
              <a:buFont typeface="Arial" panose="020B0604020202020204" pitchFamily="34" charset="0"/>
              <a:buChar char="•"/>
            </a:pPr>
            <a:endParaRPr lang="en-US" dirty="0"/>
          </a:p>
        </p:txBody>
      </p:sp>
      <p:graphicFrame>
        <p:nvGraphicFramePr>
          <p:cNvPr id="8" name="Table 7">
            <a:extLst>
              <a:ext uri="{FF2B5EF4-FFF2-40B4-BE49-F238E27FC236}">
                <a16:creationId xmlns:a16="http://schemas.microsoft.com/office/drawing/2014/main" id="{616EBFAB-5E04-784E-B6E6-DEF03AAA88D1}"/>
              </a:ext>
            </a:extLst>
          </p:cNvPr>
          <p:cNvGraphicFramePr>
            <a:graphicFrameLocks noGrp="1"/>
          </p:cNvGraphicFramePr>
          <p:nvPr>
            <p:extLst>
              <p:ext uri="{D42A27DB-BD31-4B8C-83A1-F6EECF244321}">
                <p14:modId xmlns:p14="http://schemas.microsoft.com/office/powerpoint/2010/main" val="1877818105"/>
              </p:ext>
            </p:extLst>
          </p:nvPr>
        </p:nvGraphicFramePr>
        <p:xfrm>
          <a:off x="830264" y="909413"/>
          <a:ext cx="10485440" cy="1462312"/>
        </p:xfrm>
        <a:graphic>
          <a:graphicData uri="http://schemas.openxmlformats.org/drawingml/2006/table">
            <a:tbl>
              <a:tblPr>
                <a:tableStyleId>{5C22544A-7EE6-4342-B048-85BDC9FD1C3A}</a:tableStyleId>
              </a:tblPr>
              <a:tblGrid>
                <a:gridCol w="433984">
                  <a:extLst>
                    <a:ext uri="{9D8B030D-6E8A-4147-A177-3AD203B41FA5}">
                      <a16:colId xmlns:a16="http://schemas.microsoft.com/office/drawing/2014/main" val="1732044155"/>
                    </a:ext>
                  </a:extLst>
                </a:gridCol>
                <a:gridCol w="433984">
                  <a:extLst>
                    <a:ext uri="{9D8B030D-6E8A-4147-A177-3AD203B41FA5}">
                      <a16:colId xmlns:a16="http://schemas.microsoft.com/office/drawing/2014/main" val="3285491765"/>
                    </a:ext>
                  </a:extLst>
                </a:gridCol>
                <a:gridCol w="558692">
                  <a:extLst>
                    <a:ext uri="{9D8B030D-6E8A-4147-A177-3AD203B41FA5}">
                      <a16:colId xmlns:a16="http://schemas.microsoft.com/office/drawing/2014/main" val="2346244623"/>
                    </a:ext>
                  </a:extLst>
                </a:gridCol>
                <a:gridCol w="545389">
                  <a:extLst>
                    <a:ext uri="{9D8B030D-6E8A-4147-A177-3AD203B41FA5}">
                      <a16:colId xmlns:a16="http://schemas.microsoft.com/office/drawing/2014/main" val="731532212"/>
                    </a:ext>
                  </a:extLst>
                </a:gridCol>
                <a:gridCol w="493841">
                  <a:extLst>
                    <a:ext uri="{9D8B030D-6E8A-4147-A177-3AD203B41FA5}">
                      <a16:colId xmlns:a16="http://schemas.microsoft.com/office/drawing/2014/main" val="2173214947"/>
                    </a:ext>
                  </a:extLst>
                </a:gridCol>
                <a:gridCol w="433984">
                  <a:extLst>
                    <a:ext uri="{9D8B030D-6E8A-4147-A177-3AD203B41FA5}">
                      <a16:colId xmlns:a16="http://schemas.microsoft.com/office/drawing/2014/main" val="3014703218"/>
                    </a:ext>
                  </a:extLst>
                </a:gridCol>
                <a:gridCol w="713329">
                  <a:extLst>
                    <a:ext uri="{9D8B030D-6E8A-4147-A177-3AD203B41FA5}">
                      <a16:colId xmlns:a16="http://schemas.microsoft.com/office/drawing/2014/main" val="655661273"/>
                    </a:ext>
                  </a:extLst>
                </a:gridCol>
                <a:gridCol w="433984">
                  <a:extLst>
                    <a:ext uri="{9D8B030D-6E8A-4147-A177-3AD203B41FA5}">
                      <a16:colId xmlns:a16="http://schemas.microsoft.com/office/drawing/2014/main" val="1461027900"/>
                    </a:ext>
                  </a:extLst>
                </a:gridCol>
                <a:gridCol w="433984">
                  <a:extLst>
                    <a:ext uri="{9D8B030D-6E8A-4147-A177-3AD203B41FA5}">
                      <a16:colId xmlns:a16="http://schemas.microsoft.com/office/drawing/2014/main" val="487873199"/>
                    </a:ext>
                  </a:extLst>
                </a:gridCol>
                <a:gridCol w="433984">
                  <a:extLst>
                    <a:ext uri="{9D8B030D-6E8A-4147-A177-3AD203B41FA5}">
                      <a16:colId xmlns:a16="http://schemas.microsoft.com/office/drawing/2014/main" val="3818639237"/>
                    </a:ext>
                  </a:extLst>
                </a:gridCol>
                <a:gridCol w="433984">
                  <a:extLst>
                    <a:ext uri="{9D8B030D-6E8A-4147-A177-3AD203B41FA5}">
                      <a16:colId xmlns:a16="http://schemas.microsoft.com/office/drawing/2014/main" val="161434048"/>
                    </a:ext>
                  </a:extLst>
                </a:gridCol>
                <a:gridCol w="625202">
                  <a:extLst>
                    <a:ext uri="{9D8B030D-6E8A-4147-A177-3AD203B41FA5}">
                      <a16:colId xmlns:a16="http://schemas.microsoft.com/office/drawing/2014/main" val="2922685704"/>
                    </a:ext>
                  </a:extLst>
                </a:gridCol>
                <a:gridCol w="625202">
                  <a:extLst>
                    <a:ext uri="{9D8B030D-6E8A-4147-A177-3AD203B41FA5}">
                      <a16:colId xmlns:a16="http://schemas.microsoft.com/office/drawing/2014/main" val="2004161168"/>
                    </a:ext>
                  </a:extLst>
                </a:gridCol>
                <a:gridCol w="433984">
                  <a:extLst>
                    <a:ext uri="{9D8B030D-6E8A-4147-A177-3AD203B41FA5}">
                      <a16:colId xmlns:a16="http://schemas.microsoft.com/office/drawing/2014/main" val="3386577588"/>
                    </a:ext>
                  </a:extLst>
                </a:gridCol>
                <a:gridCol w="433984">
                  <a:extLst>
                    <a:ext uri="{9D8B030D-6E8A-4147-A177-3AD203B41FA5}">
                      <a16:colId xmlns:a16="http://schemas.microsoft.com/office/drawing/2014/main" val="2716596184"/>
                    </a:ext>
                  </a:extLst>
                </a:gridCol>
                <a:gridCol w="314297">
                  <a:extLst>
                    <a:ext uri="{9D8B030D-6E8A-4147-A177-3AD203B41FA5}">
                      <a16:colId xmlns:a16="http://schemas.microsoft.com/office/drawing/2014/main" val="1292436616"/>
                    </a:ext>
                  </a:extLst>
                </a:gridCol>
                <a:gridCol w="553670">
                  <a:extLst>
                    <a:ext uri="{9D8B030D-6E8A-4147-A177-3AD203B41FA5}">
                      <a16:colId xmlns:a16="http://schemas.microsoft.com/office/drawing/2014/main" val="1995893889"/>
                    </a:ext>
                  </a:extLst>
                </a:gridCol>
                <a:gridCol w="538736">
                  <a:extLst>
                    <a:ext uri="{9D8B030D-6E8A-4147-A177-3AD203B41FA5}">
                      <a16:colId xmlns:a16="http://schemas.microsoft.com/office/drawing/2014/main" val="3552357418"/>
                    </a:ext>
                  </a:extLst>
                </a:gridCol>
                <a:gridCol w="458926">
                  <a:extLst>
                    <a:ext uri="{9D8B030D-6E8A-4147-A177-3AD203B41FA5}">
                      <a16:colId xmlns:a16="http://schemas.microsoft.com/office/drawing/2014/main" val="1837031859"/>
                    </a:ext>
                  </a:extLst>
                </a:gridCol>
                <a:gridCol w="718316">
                  <a:extLst>
                    <a:ext uri="{9D8B030D-6E8A-4147-A177-3AD203B41FA5}">
                      <a16:colId xmlns:a16="http://schemas.microsoft.com/office/drawing/2014/main" val="2663132294"/>
                    </a:ext>
                  </a:extLst>
                </a:gridCol>
                <a:gridCol w="433984">
                  <a:extLst>
                    <a:ext uri="{9D8B030D-6E8A-4147-A177-3AD203B41FA5}">
                      <a16:colId xmlns:a16="http://schemas.microsoft.com/office/drawing/2014/main" val="249179828"/>
                    </a:ext>
                  </a:extLst>
                </a:gridCol>
              </a:tblGrid>
              <a:tr h="254227">
                <a:tc>
                  <a:txBody>
                    <a:bodyPr/>
                    <a:lstStyle/>
                    <a:p>
                      <a:pPr algn="ctr" fontAlgn="ctr"/>
                      <a:r>
                        <a:rPr lang="en-US" sz="500" u="none" strike="noStrike">
                          <a:effectLst/>
                        </a:rPr>
                        <a:t>Feature</a:t>
                      </a:r>
                      <a:endParaRPr lang="en-US" sz="500" b="1" i="0" u="none" strike="noStrike">
                        <a:solidFill>
                          <a:srgbClr val="000000"/>
                        </a:solidFill>
                        <a:effectLst/>
                        <a:latin typeface="Calibri" panose="020F0502020204030204" pitchFamily="34" charset="0"/>
                      </a:endParaRPr>
                    </a:p>
                  </a:txBody>
                  <a:tcPr marL="3686" marR="3686" marT="3686" marB="0" anchor="ctr"/>
                </a:tc>
                <a:tc>
                  <a:txBody>
                    <a:bodyPr/>
                    <a:lstStyle/>
                    <a:p>
                      <a:pPr algn="ctr" fontAlgn="ctr"/>
                      <a:r>
                        <a:rPr lang="en-US" sz="500" u="none" strike="noStrike">
                          <a:effectLst/>
                        </a:rPr>
                        <a:t>Year</a:t>
                      </a:r>
                      <a:endParaRPr lang="en-US" sz="500" b="1" i="0" u="none" strike="noStrike">
                        <a:solidFill>
                          <a:srgbClr val="000000"/>
                        </a:solidFill>
                        <a:effectLst/>
                        <a:latin typeface="Calibri" panose="020F0502020204030204" pitchFamily="34" charset="0"/>
                      </a:endParaRPr>
                    </a:p>
                  </a:txBody>
                  <a:tcPr marL="3686" marR="3686" marT="3686" marB="0" anchor="ctr"/>
                </a:tc>
                <a:tc>
                  <a:txBody>
                    <a:bodyPr/>
                    <a:lstStyle/>
                    <a:p>
                      <a:pPr algn="ctr" fontAlgn="ctr"/>
                      <a:r>
                        <a:rPr lang="en-US" sz="500" u="none" strike="noStrike">
                          <a:effectLst/>
                        </a:rPr>
                        <a:t>Life Expectancy</a:t>
                      </a:r>
                      <a:endParaRPr lang="en-US" sz="500" b="1" i="0" u="none" strike="noStrike">
                        <a:solidFill>
                          <a:srgbClr val="000000"/>
                        </a:solidFill>
                        <a:effectLst/>
                        <a:latin typeface="Calibri" panose="020F0502020204030204" pitchFamily="34" charset="0"/>
                      </a:endParaRPr>
                    </a:p>
                  </a:txBody>
                  <a:tcPr marL="3686" marR="3686" marT="3686" marB="0" anchor="ctr"/>
                </a:tc>
                <a:tc>
                  <a:txBody>
                    <a:bodyPr/>
                    <a:lstStyle/>
                    <a:p>
                      <a:pPr algn="ctr" fontAlgn="ctr"/>
                      <a:r>
                        <a:rPr lang="en-US" sz="500" u="none" strike="noStrike">
                          <a:effectLst/>
                        </a:rPr>
                        <a:t>Adult Mortality</a:t>
                      </a:r>
                      <a:endParaRPr lang="en-US" sz="500" b="1" i="0" u="none" strike="noStrike">
                        <a:solidFill>
                          <a:srgbClr val="000000"/>
                        </a:solidFill>
                        <a:effectLst/>
                        <a:latin typeface="Calibri" panose="020F0502020204030204" pitchFamily="34" charset="0"/>
                      </a:endParaRPr>
                    </a:p>
                  </a:txBody>
                  <a:tcPr marL="3686" marR="3686" marT="3686" marB="0" anchor="ctr"/>
                </a:tc>
                <a:tc>
                  <a:txBody>
                    <a:bodyPr/>
                    <a:lstStyle/>
                    <a:p>
                      <a:pPr algn="ctr" fontAlgn="ctr"/>
                      <a:r>
                        <a:rPr lang="en-US" sz="500" u="none" strike="noStrike">
                          <a:effectLst/>
                        </a:rPr>
                        <a:t>Infant Deaths</a:t>
                      </a:r>
                      <a:endParaRPr lang="en-US" sz="500" b="1" i="0" u="none" strike="noStrike">
                        <a:solidFill>
                          <a:srgbClr val="000000"/>
                        </a:solidFill>
                        <a:effectLst/>
                        <a:latin typeface="Calibri" panose="020F0502020204030204" pitchFamily="34" charset="0"/>
                      </a:endParaRPr>
                    </a:p>
                  </a:txBody>
                  <a:tcPr marL="3686" marR="3686" marT="3686" marB="0" anchor="ctr"/>
                </a:tc>
                <a:tc>
                  <a:txBody>
                    <a:bodyPr/>
                    <a:lstStyle/>
                    <a:p>
                      <a:pPr algn="ctr" fontAlgn="ctr"/>
                      <a:r>
                        <a:rPr lang="en-US" sz="500" u="none" strike="noStrike">
                          <a:effectLst/>
                        </a:rPr>
                        <a:t>Alcohol</a:t>
                      </a:r>
                      <a:endParaRPr lang="en-US" sz="500" b="1" i="0" u="none" strike="noStrike">
                        <a:solidFill>
                          <a:srgbClr val="000000"/>
                        </a:solidFill>
                        <a:effectLst/>
                        <a:latin typeface="Calibri" panose="020F0502020204030204" pitchFamily="34" charset="0"/>
                      </a:endParaRPr>
                    </a:p>
                  </a:txBody>
                  <a:tcPr marL="3686" marR="3686" marT="3686" marB="0" anchor="ctr"/>
                </a:tc>
                <a:tc>
                  <a:txBody>
                    <a:bodyPr/>
                    <a:lstStyle/>
                    <a:p>
                      <a:pPr algn="ctr" fontAlgn="ctr"/>
                      <a:r>
                        <a:rPr lang="en-US" sz="500" u="none" strike="noStrike">
                          <a:effectLst/>
                        </a:rPr>
                        <a:t>Percent Expenditure</a:t>
                      </a:r>
                      <a:endParaRPr lang="en-US" sz="500" b="1" i="0" u="none" strike="noStrike">
                        <a:solidFill>
                          <a:srgbClr val="000000"/>
                        </a:solidFill>
                        <a:effectLst/>
                        <a:latin typeface="Calibri" panose="020F0502020204030204" pitchFamily="34" charset="0"/>
                      </a:endParaRPr>
                    </a:p>
                  </a:txBody>
                  <a:tcPr marL="3686" marR="3686" marT="3686" marB="0" anchor="ctr"/>
                </a:tc>
                <a:tc>
                  <a:txBody>
                    <a:bodyPr/>
                    <a:lstStyle/>
                    <a:p>
                      <a:pPr algn="ctr" fontAlgn="ctr"/>
                      <a:r>
                        <a:rPr lang="en-US" sz="500" u="none" strike="noStrike">
                          <a:effectLst/>
                        </a:rPr>
                        <a:t>Hep B</a:t>
                      </a:r>
                      <a:endParaRPr lang="en-US" sz="500" b="1" i="0" u="none" strike="noStrike">
                        <a:solidFill>
                          <a:srgbClr val="000000"/>
                        </a:solidFill>
                        <a:effectLst/>
                        <a:latin typeface="Calibri" panose="020F0502020204030204" pitchFamily="34" charset="0"/>
                      </a:endParaRPr>
                    </a:p>
                  </a:txBody>
                  <a:tcPr marL="3686" marR="3686" marT="3686" marB="0" anchor="ctr"/>
                </a:tc>
                <a:tc>
                  <a:txBody>
                    <a:bodyPr/>
                    <a:lstStyle/>
                    <a:p>
                      <a:pPr algn="ctr" fontAlgn="ctr"/>
                      <a:r>
                        <a:rPr lang="en-US" sz="500" u="none" strike="noStrike">
                          <a:effectLst/>
                        </a:rPr>
                        <a:t>Measles</a:t>
                      </a:r>
                      <a:endParaRPr lang="en-US" sz="500" b="1" i="0" u="none" strike="noStrike">
                        <a:solidFill>
                          <a:srgbClr val="000000"/>
                        </a:solidFill>
                        <a:effectLst/>
                        <a:latin typeface="Calibri" panose="020F0502020204030204" pitchFamily="34" charset="0"/>
                      </a:endParaRPr>
                    </a:p>
                  </a:txBody>
                  <a:tcPr marL="3686" marR="3686" marT="3686" marB="0" anchor="ctr"/>
                </a:tc>
                <a:tc>
                  <a:txBody>
                    <a:bodyPr/>
                    <a:lstStyle/>
                    <a:p>
                      <a:pPr algn="ctr" fontAlgn="ctr"/>
                      <a:r>
                        <a:rPr lang="en-US" sz="500" u="none" strike="noStrike">
                          <a:effectLst/>
                        </a:rPr>
                        <a:t>BMI</a:t>
                      </a:r>
                      <a:endParaRPr lang="en-US" sz="500" b="1" i="0" u="none" strike="noStrike">
                        <a:solidFill>
                          <a:srgbClr val="000000"/>
                        </a:solidFill>
                        <a:effectLst/>
                        <a:latin typeface="Calibri" panose="020F0502020204030204" pitchFamily="34" charset="0"/>
                      </a:endParaRPr>
                    </a:p>
                  </a:txBody>
                  <a:tcPr marL="3686" marR="3686" marT="3686" marB="0" anchor="ctr"/>
                </a:tc>
                <a:tc>
                  <a:txBody>
                    <a:bodyPr/>
                    <a:lstStyle/>
                    <a:p>
                      <a:pPr algn="ctr" fontAlgn="ctr"/>
                      <a:r>
                        <a:rPr lang="en-US" sz="500" u="none" strike="noStrike">
                          <a:effectLst/>
                        </a:rPr>
                        <a:t>U-5 Deaths</a:t>
                      </a:r>
                      <a:endParaRPr lang="en-US" sz="500" b="1" i="0" u="none" strike="noStrike">
                        <a:solidFill>
                          <a:srgbClr val="000000"/>
                        </a:solidFill>
                        <a:effectLst/>
                        <a:latin typeface="Calibri" panose="020F0502020204030204" pitchFamily="34" charset="0"/>
                      </a:endParaRPr>
                    </a:p>
                  </a:txBody>
                  <a:tcPr marL="3686" marR="3686" marT="3686" marB="0" anchor="ctr"/>
                </a:tc>
                <a:tc>
                  <a:txBody>
                    <a:bodyPr/>
                    <a:lstStyle/>
                    <a:p>
                      <a:pPr algn="ctr" fontAlgn="ctr"/>
                      <a:r>
                        <a:rPr lang="en-US" sz="500" u="none" strike="noStrike">
                          <a:effectLst/>
                        </a:rPr>
                        <a:t>Polio</a:t>
                      </a:r>
                      <a:endParaRPr lang="en-US" sz="500" b="1" i="0" u="none" strike="noStrike">
                        <a:solidFill>
                          <a:srgbClr val="000000"/>
                        </a:solidFill>
                        <a:effectLst/>
                        <a:latin typeface="Calibri" panose="020F0502020204030204" pitchFamily="34" charset="0"/>
                      </a:endParaRPr>
                    </a:p>
                  </a:txBody>
                  <a:tcPr marL="3686" marR="3686" marT="3686" marB="0" anchor="ctr"/>
                </a:tc>
                <a:tc>
                  <a:txBody>
                    <a:bodyPr/>
                    <a:lstStyle/>
                    <a:p>
                      <a:pPr algn="ctr" fontAlgn="ctr"/>
                      <a:r>
                        <a:rPr lang="en-US" sz="500" u="none" strike="noStrike">
                          <a:effectLst/>
                        </a:rPr>
                        <a:t>Total Expenditure</a:t>
                      </a:r>
                      <a:endParaRPr lang="en-US" sz="500" b="1" i="0" u="none" strike="noStrike">
                        <a:solidFill>
                          <a:srgbClr val="000000"/>
                        </a:solidFill>
                        <a:effectLst/>
                        <a:latin typeface="Calibri" panose="020F0502020204030204" pitchFamily="34" charset="0"/>
                      </a:endParaRPr>
                    </a:p>
                  </a:txBody>
                  <a:tcPr marL="3686" marR="3686" marT="3686" marB="0" anchor="ctr"/>
                </a:tc>
                <a:tc>
                  <a:txBody>
                    <a:bodyPr/>
                    <a:lstStyle/>
                    <a:p>
                      <a:pPr algn="ctr" fontAlgn="ctr"/>
                      <a:r>
                        <a:rPr lang="en-US" sz="500" u="none" strike="noStrike" dirty="0">
                          <a:effectLst/>
                        </a:rPr>
                        <a:t>Diphtheria</a:t>
                      </a:r>
                      <a:endParaRPr lang="en-US" sz="500" b="1" i="0" u="none" strike="noStrike" dirty="0">
                        <a:solidFill>
                          <a:srgbClr val="000000"/>
                        </a:solidFill>
                        <a:effectLst/>
                        <a:latin typeface="Calibri" panose="020F0502020204030204" pitchFamily="34" charset="0"/>
                      </a:endParaRPr>
                    </a:p>
                  </a:txBody>
                  <a:tcPr marL="3686" marR="3686" marT="3686" marB="0" anchor="ctr"/>
                </a:tc>
                <a:tc>
                  <a:txBody>
                    <a:bodyPr/>
                    <a:lstStyle/>
                    <a:p>
                      <a:pPr algn="ctr" fontAlgn="ctr"/>
                      <a:r>
                        <a:rPr lang="en-US" sz="500" u="none" strike="noStrike">
                          <a:effectLst/>
                        </a:rPr>
                        <a:t>HIV/AIDS</a:t>
                      </a:r>
                      <a:endParaRPr lang="en-US" sz="500" b="1" i="0" u="none" strike="noStrike">
                        <a:solidFill>
                          <a:srgbClr val="000000"/>
                        </a:solidFill>
                        <a:effectLst/>
                        <a:latin typeface="Calibri" panose="020F0502020204030204" pitchFamily="34" charset="0"/>
                      </a:endParaRPr>
                    </a:p>
                  </a:txBody>
                  <a:tcPr marL="3686" marR="3686" marT="3686" marB="0" anchor="ctr"/>
                </a:tc>
                <a:tc>
                  <a:txBody>
                    <a:bodyPr/>
                    <a:lstStyle/>
                    <a:p>
                      <a:pPr algn="ctr" fontAlgn="ctr"/>
                      <a:r>
                        <a:rPr lang="en-US" sz="500" u="none" strike="noStrike">
                          <a:effectLst/>
                        </a:rPr>
                        <a:t>GDP</a:t>
                      </a:r>
                      <a:endParaRPr lang="en-US" sz="500" b="1" i="0" u="none" strike="noStrike">
                        <a:solidFill>
                          <a:srgbClr val="000000"/>
                        </a:solidFill>
                        <a:effectLst/>
                        <a:latin typeface="Calibri" panose="020F0502020204030204" pitchFamily="34" charset="0"/>
                      </a:endParaRPr>
                    </a:p>
                  </a:txBody>
                  <a:tcPr marL="3686" marR="3686" marT="3686" marB="0" anchor="ctr"/>
                </a:tc>
                <a:tc>
                  <a:txBody>
                    <a:bodyPr/>
                    <a:lstStyle/>
                    <a:p>
                      <a:pPr algn="ctr" fontAlgn="ctr"/>
                      <a:r>
                        <a:rPr lang="en-US" sz="500" u="none" strike="noStrike">
                          <a:effectLst/>
                        </a:rPr>
                        <a:t>Population</a:t>
                      </a:r>
                      <a:endParaRPr lang="en-US" sz="500" b="1" i="0" u="none" strike="noStrike">
                        <a:solidFill>
                          <a:srgbClr val="000000"/>
                        </a:solidFill>
                        <a:effectLst/>
                        <a:latin typeface="Calibri" panose="020F0502020204030204" pitchFamily="34" charset="0"/>
                      </a:endParaRPr>
                    </a:p>
                  </a:txBody>
                  <a:tcPr marL="3686" marR="3686" marT="3686" marB="0" anchor="ctr"/>
                </a:tc>
                <a:tc>
                  <a:txBody>
                    <a:bodyPr/>
                    <a:lstStyle/>
                    <a:p>
                      <a:pPr algn="ctr" fontAlgn="ctr"/>
                      <a:r>
                        <a:rPr lang="en-US" sz="500" u="none" strike="noStrike">
                          <a:effectLst/>
                        </a:rPr>
                        <a:t>Thinness 10-19</a:t>
                      </a:r>
                      <a:endParaRPr lang="en-US" sz="500" b="1" i="0" u="none" strike="noStrike">
                        <a:solidFill>
                          <a:srgbClr val="000000"/>
                        </a:solidFill>
                        <a:effectLst/>
                        <a:latin typeface="Calibri" panose="020F0502020204030204" pitchFamily="34" charset="0"/>
                      </a:endParaRPr>
                    </a:p>
                  </a:txBody>
                  <a:tcPr marL="3686" marR="3686" marT="3686" marB="0" anchor="ctr"/>
                </a:tc>
                <a:tc>
                  <a:txBody>
                    <a:bodyPr/>
                    <a:lstStyle/>
                    <a:p>
                      <a:pPr algn="ctr" fontAlgn="ctr"/>
                      <a:r>
                        <a:rPr lang="en-US" sz="500" u="none" strike="noStrike">
                          <a:effectLst/>
                        </a:rPr>
                        <a:t>Thinness 5-9</a:t>
                      </a:r>
                      <a:endParaRPr lang="en-US" sz="500" b="1" i="0" u="none" strike="noStrike">
                        <a:solidFill>
                          <a:srgbClr val="000000"/>
                        </a:solidFill>
                        <a:effectLst/>
                        <a:latin typeface="Calibri" panose="020F0502020204030204" pitchFamily="34" charset="0"/>
                      </a:endParaRPr>
                    </a:p>
                  </a:txBody>
                  <a:tcPr marL="3686" marR="3686" marT="3686" marB="0" anchor="ctr"/>
                </a:tc>
                <a:tc>
                  <a:txBody>
                    <a:bodyPr/>
                    <a:lstStyle/>
                    <a:p>
                      <a:pPr algn="ctr" fontAlgn="ctr"/>
                      <a:r>
                        <a:rPr lang="en-US" sz="500" u="none" strike="noStrike" dirty="0">
                          <a:effectLst/>
                        </a:rPr>
                        <a:t>Income Composition</a:t>
                      </a:r>
                      <a:endParaRPr lang="en-US" sz="500" b="1" i="0" u="none" strike="noStrike" dirty="0">
                        <a:solidFill>
                          <a:srgbClr val="000000"/>
                        </a:solidFill>
                        <a:effectLst/>
                        <a:latin typeface="Calibri" panose="020F0502020204030204" pitchFamily="34" charset="0"/>
                      </a:endParaRPr>
                    </a:p>
                  </a:txBody>
                  <a:tcPr marL="3686" marR="3686" marT="3686" marB="0" anchor="ctr"/>
                </a:tc>
                <a:tc>
                  <a:txBody>
                    <a:bodyPr/>
                    <a:lstStyle/>
                    <a:p>
                      <a:pPr algn="ctr" fontAlgn="ctr"/>
                      <a:r>
                        <a:rPr lang="en-US" sz="500" u="none" strike="noStrike">
                          <a:effectLst/>
                        </a:rPr>
                        <a:t>Schooling</a:t>
                      </a:r>
                      <a:endParaRPr lang="en-US" sz="500" b="1" i="0" u="none" strike="noStrike">
                        <a:solidFill>
                          <a:srgbClr val="000000"/>
                        </a:solidFill>
                        <a:effectLst/>
                        <a:latin typeface="Calibri" panose="020F0502020204030204" pitchFamily="34" charset="0"/>
                      </a:endParaRPr>
                    </a:p>
                  </a:txBody>
                  <a:tcPr marL="3686" marR="3686" marT="3686" marB="0" anchor="ctr"/>
                </a:tc>
                <a:extLst>
                  <a:ext uri="{0D108BD9-81ED-4DB2-BD59-A6C34878D82A}">
                    <a16:rowId xmlns:a16="http://schemas.microsoft.com/office/drawing/2014/main" val="1605207438"/>
                  </a:ext>
                </a:extLst>
              </a:tr>
              <a:tr h="130115">
                <a:tc>
                  <a:txBody>
                    <a:bodyPr/>
                    <a:lstStyle/>
                    <a:p>
                      <a:pPr algn="ctr" fontAlgn="ctr"/>
                      <a:r>
                        <a:rPr lang="en-US" sz="500" u="none" strike="noStrike">
                          <a:effectLst/>
                        </a:rPr>
                        <a:t>count</a:t>
                      </a:r>
                      <a:endParaRPr lang="en-US" sz="500" b="1" i="0" u="none" strike="noStrike">
                        <a:solidFill>
                          <a:srgbClr val="000000"/>
                        </a:solidFill>
                        <a:effectLst/>
                        <a:latin typeface="Calibri" panose="020F0502020204030204" pitchFamily="34" charset="0"/>
                      </a:endParaRPr>
                    </a:p>
                  </a:txBody>
                  <a:tcPr marL="3686" marR="3686" marT="3686" marB="0" anchor="ctr"/>
                </a:tc>
                <a:tc>
                  <a:txBody>
                    <a:bodyPr/>
                    <a:lstStyle/>
                    <a:p>
                      <a:pPr algn="ctr" fontAlgn="ctr"/>
                      <a:r>
                        <a:rPr lang="en-US" sz="500" u="none" strike="noStrike">
                          <a:effectLst/>
                        </a:rPr>
                        <a:t>2938</a:t>
                      </a:r>
                      <a:endParaRPr lang="en-US" sz="500" b="0" i="0" u="none" strike="noStrike">
                        <a:solidFill>
                          <a:srgbClr val="000000"/>
                        </a:solidFill>
                        <a:effectLst/>
                        <a:latin typeface="Calibri" panose="020F0502020204030204" pitchFamily="34" charset="0"/>
                      </a:endParaRPr>
                    </a:p>
                  </a:txBody>
                  <a:tcPr marL="3686" marR="3686" marT="3686" marB="0" anchor="ctr"/>
                </a:tc>
                <a:tc>
                  <a:txBody>
                    <a:bodyPr/>
                    <a:lstStyle/>
                    <a:p>
                      <a:pPr algn="ctr" fontAlgn="ctr"/>
                      <a:r>
                        <a:rPr lang="en-US" sz="500" u="none" strike="noStrike">
                          <a:effectLst/>
                        </a:rPr>
                        <a:t>2928</a:t>
                      </a:r>
                      <a:endParaRPr lang="en-US" sz="500" b="0" i="0" u="none" strike="noStrike">
                        <a:solidFill>
                          <a:srgbClr val="000000"/>
                        </a:solidFill>
                        <a:effectLst/>
                        <a:latin typeface="Calibri" panose="020F0502020204030204" pitchFamily="34" charset="0"/>
                      </a:endParaRPr>
                    </a:p>
                  </a:txBody>
                  <a:tcPr marL="3686" marR="3686" marT="3686" marB="0" anchor="ctr"/>
                </a:tc>
                <a:tc>
                  <a:txBody>
                    <a:bodyPr/>
                    <a:lstStyle/>
                    <a:p>
                      <a:pPr algn="ctr" fontAlgn="ctr"/>
                      <a:r>
                        <a:rPr lang="en-US" sz="500" u="none" strike="noStrike">
                          <a:effectLst/>
                        </a:rPr>
                        <a:t>2928</a:t>
                      </a:r>
                      <a:endParaRPr lang="en-US" sz="500" b="0" i="0" u="none" strike="noStrike">
                        <a:solidFill>
                          <a:srgbClr val="000000"/>
                        </a:solidFill>
                        <a:effectLst/>
                        <a:latin typeface="Calibri" panose="020F0502020204030204" pitchFamily="34" charset="0"/>
                      </a:endParaRPr>
                    </a:p>
                  </a:txBody>
                  <a:tcPr marL="3686" marR="3686" marT="3686" marB="0" anchor="ctr"/>
                </a:tc>
                <a:tc>
                  <a:txBody>
                    <a:bodyPr/>
                    <a:lstStyle/>
                    <a:p>
                      <a:pPr algn="ctr" fontAlgn="ctr"/>
                      <a:r>
                        <a:rPr lang="en-US" sz="500" u="none" strike="noStrike">
                          <a:effectLst/>
                        </a:rPr>
                        <a:t>2938</a:t>
                      </a:r>
                      <a:endParaRPr lang="en-US" sz="500" b="0" i="0" u="none" strike="noStrike">
                        <a:solidFill>
                          <a:srgbClr val="000000"/>
                        </a:solidFill>
                        <a:effectLst/>
                        <a:latin typeface="Calibri" panose="020F0502020204030204" pitchFamily="34" charset="0"/>
                      </a:endParaRPr>
                    </a:p>
                  </a:txBody>
                  <a:tcPr marL="3686" marR="3686" marT="3686" marB="0" anchor="ctr"/>
                </a:tc>
                <a:tc>
                  <a:txBody>
                    <a:bodyPr/>
                    <a:lstStyle/>
                    <a:p>
                      <a:pPr algn="ctr" fontAlgn="ctr"/>
                      <a:r>
                        <a:rPr lang="en-US" sz="500" u="none" strike="noStrike">
                          <a:effectLst/>
                        </a:rPr>
                        <a:t>2744</a:t>
                      </a:r>
                      <a:endParaRPr lang="en-US" sz="500" b="0" i="0" u="none" strike="noStrike">
                        <a:solidFill>
                          <a:srgbClr val="000000"/>
                        </a:solidFill>
                        <a:effectLst/>
                        <a:latin typeface="Calibri" panose="020F0502020204030204" pitchFamily="34" charset="0"/>
                      </a:endParaRPr>
                    </a:p>
                  </a:txBody>
                  <a:tcPr marL="3686" marR="3686" marT="3686" marB="0" anchor="ctr"/>
                </a:tc>
                <a:tc>
                  <a:txBody>
                    <a:bodyPr/>
                    <a:lstStyle/>
                    <a:p>
                      <a:pPr algn="ctr" fontAlgn="ctr"/>
                      <a:r>
                        <a:rPr lang="en-US" sz="500" u="none" strike="noStrike">
                          <a:effectLst/>
                        </a:rPr>
                        <a:t>2938</a:t>
                      </a:r>
                      <a:endParaRPr lang="en-US" sz="500" b="0" i="0" u="none" strike="noStrike">
                        <a:solidFill>
                          <a:srgbClr val="000000"/>
                        </a:solidFill>
                        <a:effectLst/>
                        <a:latin typeface="Calibri" panose="020F0502020204030204" pitchFamily="34" charset="0"/>
                      </a:endParaRPr>
                    </a:p>
                  </a:txBody>
                  <a:tcPr marL="3686" marR="3686" marT="3686" marB="0" anchor="ctr"/>
                </a:tc>
                <a:tc>
                  <a:txBody>
                    <a:bodyPr/>
                    <a:lstStyle/>
                    <a:p>
                      <a:pPr algn="ctr" fontAlgn="ctr"/>
                      <a:r>
                        <a:rPr lang="en-US" sz="500" u="none" strike="noStrike">
                          <a:effectLst/>
                        </a:rPr>
                        <a:t>2385</a:t>
                      </a:r>
                      <a:endParaRPr lang="en-US" sz="500" b="0" i="0" u="none" strike="noStrike">
                        <a:solidFill>
                          <a:srgbClr val="000000"/>
                        </a:solidFill>
                        <a:effectLst/>
                        <a:latin typeface="Calibri" panose="020F0502020204030204" pitchFamily="34" charset="0"/>
                      </a:endParaRPr>
                    </a:p>
                  </a:txBody>
                  <a:tcPr marL="3686" marR="3686" marT="3686" marB="0" anchor="ctr"/>
                </a:tc>
                <a:tc>
                  <a:txBody>
                    <a:bodyPr/>
                    <a:lstStyle/>
                    <a:p>
                      <a:pPr algn="ctr" fontAlgn="ctr"/>
                      <a:r>
                        <a:rPr lang="en-US" sz="500" u="none" strike="noStrike">
                          <a:effectLst/>
                        </a:rPr>
                        <a:t>2938</a:t>
                      </a:r>
                      <a:endParaRPr lang="en-US" sz="500" b="0" i="0" u="none" strike="noStrike">
                        <a:solidFill>
                          <a:srgbClr val="000000"/>
                        </a:solidFill>
                        <a:effectLst/>
                        <a:latin typeface="Calibri" panose="020F0502020204030204" pitchFamily="34" charset="0"/>
                      </a:endParaRPr>
                    </a:p>
                  </a:txBody>
                  <a:tcPr marL="3686" marR="3686" marT="3686" marB="0" anchor="ctr"/>
                </a:tc>
                <a:tc>
                  <a:txBody>
                    <a:bodyPr/>
                    <a:lstStyle/>
                    <a:p>
                      <a:pPr algn="ctr" fontAlgn="ctr"/>
                      <a:r>
                        <a:rPr lang="en-US" sz="500" u="none" strike="noStrike">
                          <a:effectLst/>
                        </a:rPr>
                        <a:t>2904</a:t>
                      </a:r>
                      <a:endParaRPr lang="en-US" sz="500" b="0" i="0" u="none" strike="noStrike">
                        <a:solidFill>
                          <a:srgbClr val="000000"/>
                        </a:solidFill>
                        <a:effectLst/>
                        <a:latin typeface="Calibri" panose="020F0502020204030204" pitchFamily="34" charset="0"/>
                      </a:endParaRPr>
                    </a:p>
                  </a:txBody>
                  <a:tcPr marL="3686" marR="3686" marT="3686" marB="0" anchor="ctr"/>
                </a:tc>
                <a:tc>
                  <a:txBody>
                    <a:bodyPr/>
                    <a:lstStyle/>
                    <a:p>
                      <a:pPr algn="ctr" fontAlgn="ctr"/>
                      <a:r>
                        <a:rPr lang="en-US" sz="500" u="none" strike="noStrike">
                          <a:effectLst/>
                        </a:rPr>
                        <a:t>2938</a:t>
                      </a:r>
                      <a:endParaRPr lang="en-US" sz="500" b="0" i="0" u="none" strike="noStrike">
                        <a:solidFill>
                          <a:srgbClr val="000000"/>
                        </a:solidFill>
                        <a:effectLst/>
                        <a:latin typeface="Calibri" panose="020F0502020204030204" pitchFamily="34" charset="0"/>
                      </a:endParaRPr>
                    </a:p>
                  </a:txBody>
                  <a:tcPr marL="3686" marR="3686" marT="3686" marB="0" anchor="ctr"/>
                </a:tc>
                <a:tc>
                  <a:txBody>
                    <a:bodyPr/>
                    <a:lstStyle/>
                    <a:p>
                      <a:pPr algn="ctr" fontAlgn="ctr"/>
                      <a:r>
                        <a:rPr lang="en-US" sz="500" u="none" strike="noStrike">
                          <a:effectLst/>
                        </a:rPr>
                        <a:t>2919</a:t>
                      </a:r>
                      <a:endParaRPr lang="en-US" sz="500" b="0" i="0" u="none" strike="noStrike">
                        <a:solidFill>
                          <a:srgbClr val="000000"/>
                        </a:solidFill>
                        <a:effectLst/>
                        <a:latin typeface="Calibri" panose="020F0502020204030204" pitchFamily="34" charset="0"/>
                      </a:endParaRPr>
                    </a:p>
                  </a:txBody>
                  <a:tcPr marL="3686" marR="3686" marT="3686" marB="0" anchor="ctr"/>
                </a:tc>
                <a:tc>
                  <a:txBody>
                    <a:bodyPr/>
                    <a:lstStyle/>
                    <a:p>
                      <a:pPr algn="ctr" fontAlgn="ctr"/>
                      <a:r>
                        <a:rPr lang="en-US" sz="500" u="none" strike="noStrike">
                          <a:effectLst/>
                        </a:rPr>
                        <a:t>2712</a:t>
                      </a:r>
                      <a:endParaRPr lang="en-US" sz="500" b="0" i="0" u="none" strike="noStrike">
                        <a:solidFill>
                          <a:srgbClr val="000000"/>
                        </a:solidFill>
                        <a:effectLst/>
                        <a:latin typeface="Calibri" panose="020F0502020204030204" pitchFamily="34" charset="0"/>
                      </a:endParaRPr>
                    </a:p>
                  </a:txBody>
                  <a:tcPr marL="3686" marR="3686" marT="3686" marB="0" anchor="ctr"/>
                </a:tc>
                <a:tc>
                  <a:txBody>
                    <a:bodyPr/>
                    <a:lstStyle/>
                    <a:p>
                      <a:pPr algn="ctr" fontAlgn="ctr"/>
                      <a:r>
                        <a:rPr lang="en-US" sz="500" u="none" strike="noStrike">
                          <a:effectLst/>
                        </a:rPr>
                        <a:t>2919</a:t>
                      </a:r>
                      <a:endParaRPr lang="en-US" sz="500" b="0" i="0" u="none" strike="noStrike">
                        <a:solidFill>
                          <a:srgbClr val="000000"/>
                        </a:solidFill>
                        <a:effectLst/>
                        <a:latin typeface="Calibri" panose="020F0502020204030204" pitchFamily="34" charset="0"/>
                      </a:endParaRPr>
                    </a:p>
                  </a:txBody>
                  <a:tcPr marL="3686" marR="3686" marT="3686" marB="0" anchor="ctr"/>
                </a:tc>
                <a:tc>
                  <a:txBody>
                    <a:bodyPr/>
                    <a:lstStyle/>
                    <a:p>
                      <a:pPr algn="ctr" fontAlgn="ctr"/>
                      <a:r>
                        <a:rPr lang="en-US" sz="500" u="none" strike="noStrike">
                          <a:effectLst/>
                        </a:rPr>
                        <a:t>2938</a:t>
                      </a:r>
                      <a:endParaRPr lang="en-US" sz="500" b="0" i="0" u="none" strike="noStrike">
                        <a:solidFill>
                          <a:srgbClr val="000000"/>
                        </a:solidFill>
                        <a:effectLst/>
                        <a:latin typeface="Calibri" panose="020F0502020204030204" pitchFamily="34" charset="0"/>
                      </a:endParaRPr>
                    </a:p>
                  </a:txBody>
                  <a:tcPr marL="3686" marR="3686" marT="3686" marB="0" anchor="ctr"/>
                </a:tc>
                <a:tc>
                  <a:txBody>
                    <a:bodyPr/>
                    <a:lstStyle/>
                    <a:p>
                      <a:pPr algn="ctr" fontAlgn="ctr"/>
                      <a:r>
                        <a:rPr lang="en-US" sz="500" u="none" strike="noStrike">
                          <a:effectLst/>
                        </a:rPr>
                        <a:t>2490</a:t>
                      </a:r>
                      <a:endParaRPr lang="en-US" sz="500" b="0" i="0" u="none" strike="noStrike">
                        <a:solidFill>
                          <a:srgbClr val="000000"/>
                        </a:solidFill>
                        <a:effectLst/>
                        <a:latin typeface="Calibri" panose="020F0502020204030204" pitchFamily="34" charset="0"/>
                      </a:endParaRPr>
                    </a:p>
                  </a:txBody>
                  <a:tcPr marL="3686" marR="3686" marT="3686" marB="0" anchor="ctr"/>
                </a:tc>
                <a:tc>
                  <a:txBody>
                    <a:bodyPr/>
                    <a:lstStyle/>
                    <a:p>
                      <a:pPr algn="ctr" fontAlgn="ctr"/>
                      <a:r>
                        <a:rPr lang="en-US" sz="500" u="none" strike="noStrike">
                          <a:effectLst/>
                        </a:rPr>
                        <a:t>2.29E+03</a:t>
                      </a:r>
                      <a:endParaRPr lang="en-US" sz="500" b="0" i="0" u="none" strike="noStrike">
                        <a:solidFill>
                          <a:srgbClr val="000000"/>
                        </a:solidFill>
                        <a:effectLst/>
                        <a:latin typeface="Calibri" panose="020F0502020204030204" pitchFamily="34" charset="0"/>
                      </a:endParaRPr>
                    </a:p>
                  </a:txBody>
                  <a:tcPr marL="3686" marR="3686" marT="3686" marB="0" anchor="ctr"/>
                </a:tc>
                <a:tc>
                  <a:txBody>
                    <a:bodyPr/>
                    <a:lstStyle/>
                    <a:p>
                      <a:pPr algn="ctr" fontAlgn="ctr"/>
                      <a:r>
                        <a:rPr lang="en-US" sz="500" u="none" strike="noStrike">
                          <a:effectLst/>
                        </a:rPr>
                        <a:t>2904</a:t>
                      </a:r>
                      <a:endParaRPr lang="en-US" sz="500" b="0" i="0" u="none" strike="noStrike">
                        <a:solidFill>
                          <a:srgbClr val="000000"/>
                        </a:solidFill>
                        <a:effectLst/>
                        <a:latin typeface="Calibri" panose="020F0502020204030204" pitchFamily="34" charset="0"/>
                      </a:endParaRPr>
                    </a:p>
                  </a:txBody>
                  <a:tcPr marL="3686" marR="3686" marT="3686" marB="0" anchor="ctr"/>
                </a:tc>
                <a:tc>
                  <a:txBody>
                    <a:bodyPr/>
                    <a:lstStyle/>
                    <a:p>
                      <a:pPr algn="ctr" fontAlgn="ctr"/>
                      <a:r>
                        <a:rPr lang="en-US" sz="500" u="none" strike="noStrike">
                          <a:effectLst/>
                        </a:rPr>
                        <a:t>2904</a:t>
                      </a:r>
                      <a:endParaRPr lang="en-US" sz="500" b="0" i="0" u="none" strike="noStrike">
                        <a:solidFill>
                          <a:srgbClr val="000000"/>
                        </a:solidFill>
                        <a:effectLst/>
                        <a:latin typeface="Calibri" panose="020F0502020204030204" pitchFamily="34" charset="0"/>
                      </a:endParaRPr>
                    </a:p>
                  </a:txBody>
                  <a:tcPr marL="3686" marR="3686" marT="3686" marB="0" anchor="ctr"/>
                </a:tc>
                <a:tc>
                  <a:txBody>
                    <a:bodyPr/>
                    <a:lstStyle/>
                    <a:p>
                      <a:pPr algn="ctr" fontAlgn="ctr"/>
                      <a:r>
                        <a:rPr lang="en-US" sz="500" u="none" strike="noStrike">
                          <a:effectLst/>
                        </a:rPr>
                        <a:t>2771</a:t>
                      </a:r>
                      <a:endParaRPr lang="en-US" sz="500" b="0" i="0" u="none" strike="noStrike">
                        <a:solidFill>
                          <a:srgbClr val="000000"/>
                        </a:solidFill>
                        <a:effectLst/>
                        <a:latin typeface="Calibri" panose="020F0502020204030204" pitchFamily="34" charset="0"/>
                      </a:endParaRPr>
                    </a:p>
                  </a:txBody>
                  <a:tcPr marL="3686" marR="3686" marT="3686" marB="0" anchor="ctr"/>
                </a:tc>
                <a:tc>
                  <a:txBody>
                    <a:bodyPr/>
                    <a:lstStyle/>
                    <a:p>
                      <a:pPr algn="ctr" fontAlgn="ctr"/>
                      <a:r>
                        <a:rPr lang="en-US" sz="500" u="none" strike="noStrike">
                          <a:effectLst/>
                        </a:rPr>
                        <a:t>2775</a:t>
                      </a:r>
                      <a:endParaRPr lang="en-US" sz="500" b="0" i="0" u="none" strike="noStrike">
                        <a:solidFill>
                          <a:srgbClr val="000000"/>
                        </a:solidFill>
                        <a:effectLst/>
                        <a:latin typeface="Calibri" panose="020F0502020204030204" pitchFamily="34" charset="0"/>
                      </a:endParaRPr>
                    </a:p>
                  </a:txBody>
                  <a:tcPr marL="3686" marR="3686" marT="3686" marB="0" anchor="ctr"/>
                </a:tc>
                <a:extLst>
                  <a:ext uri="{0D108BD9-81ED-4DB2-BD59-A6C34878D82A}">
                    <a16:rowId xmlns:a16="http://schemas.microsoft.com/office/drawing/2014/main" val="575511815"/>
                  </a:ext>
                </a:extLst>
              </a:tr>
              <a:tr h="163548">
                <a:tc>
                  <a:txBody>
                    <a:bodyPr/>
                    <a:lstStyle/>
                    <a:p>
                      <a:pPr algn="ctr" fontAlgn="ctr"/>
                      <a:r>
                        <a:rPr lang="en-US" sz="500" u="none" strike="noStrike">
                          <a:effectLst/>
                        </a:rPr>
                        <a:t>mean</a:t>
                      </a:r>
                      <a:endParaRPr lang="en-US" sz="500" b="1" i="0" u="none" strike="noStrike">
                        <a:solidFill>
                          <a:srgbClr val="000000"/>
                        </a:solidFill>
                        <a:effectLst/>
                        <a:latin typeface="Calibri" panose="020F0502020204030204" pitchFamily="34" charset="0"/>
                      </a:endParaRPr>
                    </a:p>
                  </a:txBody>
                  <a:tcPr marL="3686" marR="3686" marT="3686" marB="0" anchor="ctr"/>
                </a:tc>
                <a:tc>
                  <a:txBody>
                    <a:bodyPr/>
                    <a:lstStyle/>
                    <a:p>
                      <a:pPr algn="ctr" fontAlgn="ctr"/>
                      <a:r>
                        <a:rPr lang="en-US" sz="500" u="none" strike="noStrike">
                          <a:effectLst/>
                        </a:rPr>
                        <a:t>2007.51872</a:t>
                      </a:r>
                      <a:endParaRPr lang="en-US" sz="500" b="0" i="0" u="none" strike="noStrike">
                        <a:solidFill>
                          <a:srgbClr val="000000"/>
                        </a:solidFill>
                        <a:effectLst/>
                        <a:latin typeface="Calibri" panose="020F0502020204030204" pitchFamily="34" charset="0"/>
                      </a:endParaRPr>
                    </a:p>
                  </a:txBody>
                  <a:tcPr marL="3686" marR="3686" marT="3686" marB="0" anchor="ctr"/>
                </a:tc>
                <a:tc>
                  <a:txBody>
                    <a:bodyPr/>
                    <a:lstStyle/>
                    <a:p>
                      <a:pPr algn="ctr" fontAlgn="ctr"/>
                      <a:r>
                        <a:rPr lang="en-US" sz="500" u="none" strike="noStrike">
                          <a:effectLst/>
                        </a:rPr>
                        <a:t>69.224932</a:t>
                      </a:r>
                      <a:endParaRPr lang="en-US" sz="500" b="0" i="0" u="none" strike="noStrike">
                        <a:solidFill>
                          <a:srgbClr val="000000"/>
                        </a:solidFill>
                        <a:effectLst/>
                        <a:latin typeface="Calibri" panose="020F0502020204030204" pitchFamily="34" charset="0"/>
                      </a:endParaRPr>
                    </a:p>
                  </a:txBody>
                  <a:tcPr marL="3686" marR="3686" marT="3686" marB="0" anchor="ctr"/>
                </a:tc>
                <a:tc>
                  <a:txBody>
                    <a:bodyPr/>
                    <a:lstStyle/>
                    <a:p>
                      <a:pPr algn="ctr" fontAlgn="ctr"/>
                      <a:r>
                        <a:rPr lang="en-US" sz="500" u="none" strike="noStrike">
                          <a:effectLst/>
                        </a:rPr>
                        <a:t>164.796448</a:t>
                      </a:r>
                      <a:endParaRPr lang="en-US" sz="500" b="0" i="0" u="none" strike="noStrike">
                        <a:solidFill>
                          <a:srgbClr val="000000"/>
                        </a:solidFill>
                        <a:effectLst/>
                        <a:latin typeface="Calibri" panose="020F0502020204030204" pitchFamily="34" charset="0"/>
                      </a:endParaRPr>
                    </a:p>
                  </a:txBody>
                  <a:tcPr marL="3686" marR="3686" marT="3686" marB="0" anchor="ctr"/>
                </a:tc>
                <a:tc>
                  <a:txBody>
                    <a:bodyPr/>
                    <a:lstStyle/>
                    <a:p>
                      <a:pPr algn="ctr" fontAlgn="ctr"/>
                      <a:r>
                        <a:rPr lang="en-US" sz="500" u="none" strike="noStrike">
                          <a:effectLst/>
                        </a:rPr>
                        <a:t>30.303948</a:t>
                      </a:r>
                      <a:endParaRPr lang="en-US" sz="500" b="0" i="0" u="none" strike="noStrike">
                        <a:solidFill>
                          <a:srgbClr val="000000"/>
                        </a:solidFill>
                        <a:effectLst/>
                        <a:latin typeface="Calibri" panose="020F0502020204030204" pitchFamily="34" charset="0"/>
                      </a:endParaRPr>
                    </a:p>
                  </a:txBody>
                  <a:tcPr marL="3686" marR="3686" marT="3686" marB="0" anchor="ctr"/>
                </a:tc>
                <a:tc>
                  <a:txBody>
                    <a:bodyPr/>
                    <a:lstStyle/>
                    <a:p>
                      <a:pPr algn="ctr" fontAlgn="ctr"/>
                      <a:r>
                        <a:rPr lang="en-US" sz="500" u="none" strike="noStrike">
                          <a:effectLst/>
                        </a:rPr>
                        <a:t>4.602861</a:t>
                      </a:r>
                      <a:endParaRPr lang="en-US" sz="500" b="0" i="0" u="none" strike="noStrike">
                        <a:solidFill>
                          <a:srgbClr val="000000"/>
                        </a:solidFill>
                        <a:effectLst/>
                        <a:latin typeface="Calibri" panose="020F0502020204030204" pitchFamily="34" charset="0"/>
                      </a:endParaRPr>
                    </a:p>
                  </a:txBody>
                  <a:tcPr marL="3686" marR="3686" marT="3686" marB="0" anchor="ctr"/>
                </a:tc>
                <a:tc>
                  <a:txBody>
                    <a:bodyPr/>
                    <a:lstStyle/>
                    <a:p>
                      <a:pPr algn="ctr" fontAlgn="ctr"/>
                      <a:r>
                        <a:rPr lang="en-US" sz="500" u="none" strike="noStrike">
                          <a:effectLst/>
                        </a:rPr>
                        <a:t>738.251295</a:t>
                      </a:r>
                      <a:endParaRPr lang="en-US" sz="500" b="0" i="0" u="none" strike="noStrike">
                        <a:solidFill>
                          <a:srgbClr val="000000"/>
                        </a:solidFill>
                        <a:effectLst/>
                        <a:latin typeface="Calibri" panose="020F0502020204030204" pitchFamily="34" charset="0"/>
                      </a:endParaRPr>
                    </a:p>
                  </a:txBody>
                  <a:tcPr marL="3686" marR="3686" marT="3686" marB="0" anchor="ctr"/>
                </a:tc>
                <a:tc>
                  <a:txBody>
                    <a:bodyPr/>
                    <a:lstStyle/>
                    <a:p>
                      <a:pPr algn="ctr" fontAlgn="ctr"/>
                      <a:r>
                        <a:rPr lang="en-US" sz="500" u="none" strike="noStrike">
                          <a:effectLst/>
                        </a:rPr>
                        <a:t>80.940461</a:t>
                      </a:r>
                      <a:endParaRPr lang="en-US" sz="500" b="0" i="0" u="none" strike="noStrike">
                        <a:solidFill>
                          <a:srgbClr val="000000"/>
                        </a:solidFill>
                        <a:effectLst/>
                        <a:latin typeface="Calibri" panose="020F0502020204030204" pitchFamily="34" charset="0"/>
                      </a:endParaRPr>
                    </a:p>
                  </a:txBody>
                  <a:tcPr marL="3686" marR="3686" marT="3686" marB="0" anchor="ctr"/>
                </a:tc>
                <a:tc>
                  <a:txBody>
                    <a:bodyPr/>
                    <a:lstStyle/>
                    <a:p>
                      <a:pPr algn="ctr" fontAlgn="ctr"/>
                      <a:r>
                        <a:rPr lang="en-US" sz="500" u="none" strike="noStrike">
                          <a:effectLst/>
                        </a:rPr>
                        <a:t>2419.59224</a:t>
                      </a:r>
                      <a:endParaRPr lang="en-US" sz="500" b="0" i="0" u="none" strike="noStrike">
                        <a:solidFill>
                          <a:srgbClr val="000000"/>
                        </a:solidFill>
                        <a:effectLst/>
                        <a:latin typeface="Calibri" panose="020F0502020204030204" pitchFamily="34" charset="0"/>
                      </a:endParaRPr>
                    </a:p>
                  </a:txBody>
                  <a:tcPr marL="3686" marR="3686" marT="3686" marB="0" anchor="ctr"/>
                </a:tc>
                <a:tc>
                  <a:txBody>
                    <a:bodyPr/>
                    <a:lstStyle/>
                    <a:p>
                      <a:pPr algn="ctr" fontAlgn="ctr"/>
                      <a:r>
                        <a:rPr lang="en-US" sz="500" u="none" strike="noStrike">
                          <a:effectLst/>
                        </a:rPr>
                        <a:t>38.321247</a:t>
                      </a:r>
                      <a:endParaRPr lang="en-US" sz="500" b="0" i="0" u="none" strike="noStrike">
                        <a:solidFill>
                          <a:srgbClr val="000000"/>
                        </a:solidFill>
                        <a:effectLst/>
                        <a:latin typeface="Calibri" panose="020F0502020204030204" pitchFamily="34" charset="0"/>
                      </a:endParaRPr>
                    </a:p>
                  </a:txBody>
                  <a:tcPr marL="3686" marR="3686" marT="3686" marB="0" anchor="ctr"/>
                </a:tc>
                <a:tc>
                  <a:txBody>
                    <a:bodyPr/>
                    <a:lstStyle/>
                    <a:p>
                      <a:pPr algn="ctr" fontAlgn="ctr"/>
                      <a:r>
                        <a:rPr lang="en-US" sz="500" u="none" strike="noStrike">
                          <a:effectLst/>
                        </a:rPr>
                        <a:t>42.035739</a:t>
                      </a:r>
                      <a:endParaRPr lang="en-US" sz="500" b="0" i="0" u="none" strike="noStrike">
                        <a:solidFill>
                          <a:srgbClr val="000000"/>
                        </a:solidFill>
                        <a:effectLst/>
                        <a:latin typeface="Calibri" panose="020F0502020204030204" pitchFamily="34" charset="0"/>
                      </a:endParaRPr>
                    </a:p>
                  </a:txBody>
                  <a:tcPr marL="3686" marR="3686" marT="3686" marB="0" anchor="ctr"/>
                </a:tc>
                <a:tc>
                  <a:txBody>
                    <a:bodyPr/>
                    <a:lstStyle/>
                    <a:p>
                      <a:pPr algn="ctr" fontAlgn="ctr"/>
                      <a:r>
                        <a:rPr lang="en-US" sz="500" u="none" strike="noStrike">
                          <a:effectLst/>
                        </a:rPr>
                        <a:t>82.550188</a:t>
                      </a:r>
                      <a:endParaRPr lang="en-US" sz="500" b="0" i="0" u="none" strike="noStrike">
                        <a:solidFill>
                          <a:srgbClr val="000000"/>
                        </a:solidFill>
                        <a:effectLst/>
                        <a:latin typeface="Calibri" panose="020F0502020204030204" pitchFamily="34" charset="0"/>
                      </a:endParaRPr>
                    </a:p>
                  </a:txBody>
                  <a:tcPr marL="3686" marR="3686" marT="3686" marB="0" anchor="ctr"/>
                </a:tc>
                <a:tc>
                  <a:txBody>
                    <a:bodyPr/>
                    <a:lstStyle/>
                    <a:p>
                      <a:pPr algn="ctr" fontAlgn="ctr"/>
                      <a:r>
                        <a:rPr lang="en-US" sz="500" u="none" strike="noStrike">
                          <a:effectLst/>
                        </a:rPr>
                        <a:t>5.93819</a:t>
                      </a:r>
                      <a:endParaRPr lang="en-US" sz="500" b="0" i="0" u="none" strike="noStrike">
                        <a:solidFill>
                          <a:srgbClr val="000000"/>
                        </a:solidFill>
                        <a:effectLst/>
                        <a:latin typeface="Calibri" panose="020F0502020204030204" pitchFamily="34" charset="0"/>
                      </a:endParaRPr>
                    </a:p>
                  </a:txBody>
                  <a:tcPr marL="3686" marR="3686" marT="3686" marB="0" anchor="ctr"/>
                </a:tc>
                <a:tc>
                  <a:txBody>
                    <a:bodyPr/>
                    <a:lstStyle/>
                    <a:p>
                      <a:pPr algn="ctr" fontAlgn="ctr"/>
                      <a:r>
                        <a:rPr lang="en-US" sz="500" u="none" strike="noStrike">
                          <a:effectLst/>
                        </a:rPr>
                        <a:t>82.324084</a:t>
                      </a:r>
                      <a:endParaRPr lang="en-US" sz="500" b="0" i="0" u="none" strike="noStrike">
                        <a:solidFill>
                          <a:srgbClr val="000000"/>
                        </a:solidFill>
                        <a:effectLst/>
                        <a:latin typeface="Calibri" panose="020F0502020204030204" pitchFamily="34" charset="0"/>
                      </a:endParaRPr>
                    </a:p>
                  </a:txBody>
                  <a:tcPr marL="3686" marR="3686" marT="3686" marB="0" anchor="ctr"/>
                </a:tc>
                <a:tc>
                  <a:txBody>
                    <a:bodyPr/>
                    <a:lstStyle/>
                    <a:p>
                      <a:pPr algn="ctr" fontAlgn="ctr"/>
                      <a:r>
                        <a:rPr lang="en-US" sz="500" u="none" strike="noStrike">
                          <a:effectLst/>
                        </a:rPr>
                        <a:t>1.742103</a:t>
                      </a:r>
                      <a:endParaRPr lang="en-US" sz="500" b="0" i="0" u="none" strike="noStrike">
                        <a:solidFill>
                          <a:srgbClr val="000000"/>
                        </a:solidFill>
                        <a:effectLst/>
                        <a:latin typeface="Calibri" panose="020F0502020204030204" pitchFamily="34" charset="0"/>
                      </a:endParaRPr>
                    </a:p>
                  </a:txBody>
                  <a:tcPr marL="3686" marR="3686" marT="3686" marB="0" anchor="ctr"/>
                </a:tc>
                <a:tc>
                  <a:txBody>
                    <a:bodyPr/>
                    <a:lstStyle/>
                    <a:p>
                      <a:pPr algn="ctr" fontAlgn="ctr"/>
                      <a:r>
                        <a:rPr lang="en-US" sz="500" u="none" strike="noStrike">
                          <a:effectLst/>
                        </a:rPr>
                        <a:t>7483.15847</a:t>
                      </a:r>
                      <a:endParaRPr lang="en-US" sz="500" b="0" i="0" u="none" strike="noStrike">
                        <a:solidFill>
                          <a:srgbClr val="000000"/>
                        </a:solidFill>
                        <a:effectLst/>
                        <a:latin typeface="Calibri" panose="020F0502020204030204" pitchFamily="34" charset="0"/>
                      </a:endParaRPr>
                    </a:p>
                  </a:txBody>
                  <a:tcPr marL="3686" marR="3686" marT="3686" marB="0" anchor="ctr"/>
                </a:tc>
                <a:tc>
                  <a:txBody>
                    <a:bodyPr/>
                    <a:lstStyle/>
                    <a:p>
                      <a:pPr algn="ctr" fontAlgn="ctr"/>
                      <a:r>
                        <a:rPr lang="en-US" sz="500" u="none" strike="noStrike">
                          <a:effectLst/>
                        </a:rPr>
                        <a:t>1.28E+07</a:t>
                      </a:r>
                      <a:endParaRPr lang="en-US" sz="500" b="0" i="0" u="none" strike="noStrike">
                        <a:solidFill>
                          <a:srgbClr val="000000"/>
                        </a:solidFill>
                        <a:effectLst/>
                        <a:latin typeface="Calibri" panose="020F0502020204030204" pitchFamily="34" charset="0"/>
                      </a:endParaRPr>
                    </a:p>
                  </a:txBody>
                  <a:tcPr marL="3686" marR="3686" marT="3686" marB="0" anchor="ctr"/>
                </a:tc>
                <a:tc>
                  <a:txBody>
                    <a:bodyPr/>
                    <a:lstStyle/>
                    <a:p>
                      <a:pPr algn="ctr" fontAlgn="ctr"/>
                      <a:r>
                        <a:rPr lang="en-US" sz="500" u="none" strike="noStrike">
                          <a:effectLst/>
                        </a:rPr>
                        <a:t>4.839704</a:t>
                      </a:r>
                      <a:endParaRPr lang="en-US" sz="500" b="0" i="0" u="none" strike="noStrike">
                        <a:solidFill>
                          <a:srgbClr val="000000"/>
                        </a:solidFill>
                        <a:effectLst/>
                        <a:latin typeface="Calibri" panose="020F0502020204030204" pitchFamily="34" charset="0"/>
                      </a:endParaRPr>
                    </a:p>
                  </a:txBody>
                  <a:tcPr marL="3686" marR="3686" marT="3686" marB="0" anchor="ctr"/>
                </a:tc>
                <a:tc>
                  <a:txBody>
                    <a:bodyPr/>
                    <a:lstStyle/>
                    <a:p>
                      <a:pPr algn="ctr" fontAlgn="ctr"/>
                      <a:r>
                        <a:rPr lang="en-US" sz="500" u="none" strike="noStrike">
                          <a:effectLst/>
                        </a:rPr>
                        <a:t>4.870317</a:t>
                      </a:r>
                      <a:endParaRPr lang="en-US" sz="500" b="0" i="0" u="none" strike="noStrike">
                        <a:solidFill>
                          <a:srgbClr val="000000"/>
                        </a:solidFill>
                        <a:effectLst/>
                        <a:latin typeface="Calibri" panose="020F0502020204030204" pitchFamily="34" charset="0"/>
                      </a:endParaRPr>
                    </a:p>
                  </a:txBody>
                  <a:tcPr marL="3686" marR="3686" marT="3686" marB="0" anchor="ctr"/>
                </a:tc>
                <a:tc>
                  <a:txBody>
                    <a:bodyPr/>
                    <a:lstStyle/>
                    <a:p>
                      <a:pPr algn="ctr" fontAlgn="ctr"/>
                      <a:r>
                        <a:rPr lang="en-US" sz="500" u="none" strike="noStrike">
                          <a:effectLst/>
                        </a:rPr>
                        <a:t>0.627551</a:t>
                      </a:r>
                      <a:endParaRPr lang="en-US" sz="500" b="0" i="0" u="none" strike="noStrike">
                        <a:solidFill>
                          <a:srgbClr val="000000"/>
                        </a:solidFill>
                        <a:effectLst/>
                        <a:latin typeface="Calibri" panose="020F0502020204030204" pitchFamily="34" charset="0"/>
                      </a:endParaRPr>
                    </a:p>
                  </a:txBody>
                  <a:tcPr marL="3686" marR="3686" marT="3686" marB="0" anchor="ctr"/>
                </a:tc>
                <a:tc>
                  <a:txBody>
                    <a:bodyPr/>
                    <a:lstStyle/>
                    <a:p>
                      <a:pPr algn="ctr" fontAlgn="ctr"/>
                      <a:r>
                        <a:rPr lang="en-US" sz="500" u="none" strike="noStrike">
                          <a:effectLst/>
                        </a:rPr>
                        <a:t>11.992793</a:t>
                      </a:r>
                      <a:endParaRPr lang="en-US" sz="500" b="0" i="0" u="none" strike="noStrike">
                        <a:solidFill>
                          <a:srgbClr val="000000"/>
                        </a:solidFill>
                        <a:effectLst/>
                        <a:latin typeface="Calibri" panose="020F0502020204030204" pitchFamily="34" charset="0"/>
                      </a:endParaRPr>
                    </a:p>
                  </a:txBody>
                  <a:tcPr marL="3686" marR="3686" marT="3686" marB="0" anchor="ctr"/>
                </a:tc>
                <a:extLst>
                  <a:ext uri="{0D108BD9-81ED-4DB2-BD59-A6C34878D82A}">
                    <a16:rowId xmlns:a16="http://schemas.microsoft.com/office/drawing/2014/main" val="1680207925"/>
                  </a:ext>
                </a:extLst>
              </a:tr>
              <a:tr h="163548">
                <a:tc>
                  <a:txBody>
                    <a:bodyPr/>
                    <a:lstStyle/>
                    <a:p>
                      <a:pPr algn="ctr" fontAlgn="ctr"/>
                      <a:r>
                        <a:rPr lang="en-US" sz="500" u="none" strike="noStrike">
                          <a:effectLst/>
                        </a:rPr>
                        <a:t>std</a:t>
                      </a:r>
                      <a:endParaRPr lang="en-US" sz="500" b="1" i="0" u="none" strike="noStrike">
                        <a:solidFill>
                          <a:srgbClr val="000000"/>
                        </a:solidFill>
                        <a:effectLst/>
                        <a:latin typeface="Calibri" panose="020F0502020204030204" pitchFamily="34" charset="0"/>
                      </a:endParaRPr>
                    </a:p>
                  </a:txBody>
                  <a:tcPr marL="3686" marR="3686" marT="3686" marB="0" anchor="ctr"/>
                </a:tc>
                <a:tc>
                  <a:txBody>
                    <a:bodyPr/>
                    <a:lstStyle/>
                    <a:p>
                      <a:pPr algn="ctr" fontAlgn="ctr"/>
                      <a:r>
                        <a:rPr lang="en-US" sz="500" u="none" strike="noStrike">
                          <a:effectLst/>
                        </a:rPr>
                        <a:t>4.613841</a:t>
                      </a:r>
                      <a:endParaRPr lang="en-US" sz="500" b="0" i="0" u="none" strike="noStrike">
                        <a:solidFill>
                          <a:srgbClr val="000000"/>
                        </a:solidFill>
                        <a:effectLst/>
                        <a:latin typeface="Calibri" panose="020F0502020204030204" pitchFamily="34" charset="0"/>
                      </a:endParaRPr>
                    </a:p>
                  </a:txBody>
                  <a:tcPr marL="3686" marR="3686" marT="3686" marB="0" anchor="ctr"/>
                </a:tc>
                <a:tc>
                  <a:txBody>
                    <a:bodyPr/>
                    <a:lstStyle/>
                    <a:p>
                      <a:pPr algn="ctr" fontAlgn="ctr"/>
                      <a:r>
                        <a:rPr lang="en-US" sz="500" u="none" strike="noStrike">
                          <a:effectLst/>
                        </a:rPr>
                        <a:t>9.523867</a:t>
                      </a:r>
                      <a:endParaRPr lang="en-US" sz="500" b="0" i="0" u="none" strike="noStrike">
                        <a:solidFill>
                          <a:srgbClr val="000000"/>
                        </a:solidFill>
                        <a:effectLst/>
                        <a:latin typeface="Calibri" panose="020F0502020204030204" pitchFamily="34" charset="0"/>
                      </a:endParaRPr>
                    </a:p>
                  </a:txBody>
                  <a:tcPr marL="3686" marR="3686" marT="3686" marB="0" anchor="ctr"/>
                </a:tc>
                <a:tc>
                  <a:txBody>
                    <a:bodyPr/>
                    <a:lstStyle/>
                    <a:p>
                      <a:pPr algn="ctr" fontAlgn="ctr"/>
                      <a:r>
                        <a:rPr lang="en-US" sz="500" u="none" strike="noStrike">
                          <a:effectLst/>
                        </a:rPr>
                        <a:t>124.292079</a:t>
                      </a:r>
                      <a:endParaRPr lang="en-US" sz="500" b="0" i="0" u="none" strike="noStrike">
                        <a:solidFill>
                          <a:srgbClr val="000000"/>
                        </a:solidFill>
                        <a:effectLst/>
                        <a:latin typeface="Calibri" panose="020F0502020204030204" pitchFamily="34" charset="0"/>
                      </a:endParaRPr>
                    </a:p>
                  </a:txBody>
                  <a:tcPr marL="3686" marR="3686" marT="3686" marB="0" anchor="ctr"/>
                </a:tc>
                <a:tc>
                  <a:txBody>
                    <a:bodyPr/>
                    <a:lstStyle/>
                    <a:p>
                      <a:pPr algn="ctr" fontAlgn="ctr"/>
                      <a:r>
                        <a:rPr lang="en-US" sz="500" u="none" strike="noStrike">
                          <a:effectLst/>
                        </a:rPr>
                        <a:t>117.926501</a:t>
                      </a:r>
                      <a:endParaRPr lang="en-US" sz="500" b="0" i="0" u="none" strike="noStrike">
                        <a:solidFill>
                          <a:srgbClr val="000000"/>
                        </a:solidFill>
                        <a:effectLst/>
                        <a:latin typeface="Calibri" panose="020F0502020204030204" pitchFamily="34" charset="0"/>
                      </a:endParaRPr>
                    </a:p>
                  </a:txBody>
                  <a:tcPr marL="3686" marR="3686" marT="3686" marB="0" anchor="ctr"/>
                </a:tc>
                <a:tc>
                  <a:txBody>
                    <a:bodyPr/>
                    <a:lstStyle/>
                    <a:p>
                      <a:pPr algn="ctr" fontAlgn="ctr"/>
                      <a:r>
                        <a:rPr lang="en-US" sz="500" u="none" strike="noStrike">
                          <a:effectLst/>
                        </a:rPr>
                        <a:t>4.052413</a:t>
                      </a:r>
                      <a:endParaRPr lang="en-US" sz="500" b="0" i="0" u="none" strike="noStrike">
                        <a:solidFill>
                          <a:srgbClr val="000000"/>
                        </a:solidFill>
                        <a:effectLst/>
                        <a:latin typeface="Calibri" panose="020F0502020204030204" pitchFamily="34" charset="0"/>
                      </a:endParaRPr>
                    </a:p>
                  </a:txBody>
                  <a:tcPr marL="3686" marR="3686" marT="3686" marB="0" anchor="ctr"/>
                </a:tc>
                <a:tc>
                  <a:txBody>
                    <a:bodyPr/>
                    <a:lstStyle/>
                    <a:p>
                      <a:pPr algn="ctr" fontAlgn="ctr"/>
                      <a:r>
                        <a:rPr lang="en-US" sz="500" u="none" strike="noStrike">
                          <a:effectLst/>
                        </a:rPr>
                        <a:t>1987.914858</a:t>
                      </a:r>
                      <a:endParaRPr lang="en-US" sz="500" b="0" i="0" u="none" strike="noStrike">
                        <a:solidFill>
                          <a:srgbClr val="000000"/>
                        </a:solidFill>
                        <a:effectLst/>
                        <a:latin typeface="Calibri" panose="020F0502020204030204" pitchFamily="34" charset="0"/>
                      </a:endParaRPr>
                    </a:p>
                  </a:txBody>
                  <a:tcPr marL="3686" marR="3686" marT="3686" marB="0" anchor="ctr"/>
                </a:tc>
                <a:tc>
                  <a:txBody>
                    <a:bodyPr/>
                    <a:lstStyle/>
                    <a:p>
                      <a:pPr algn="ctr" fontAlgn="ctr"/>
                      <a:r>
                        <a:rPr lang="en-US" sz="500" u="none" strike="noStrike">
                          <a:effectLst/>
                        </a:rPr>
                        <a:t>25.070016</a:t>
                      </a:r>
                      <a:endParaRPr lang="en-US" sz="500" b="0" i="0" u="none" strike="noStrike">
                        <a:solidFill>
                          <a:srgbClr val="000000"/>
                        </a:solidFill>
                        <a:effectLst/>
                        <a:latin typeface="Calibri" panose="020F0502020204030204" pitchFamily="34" charset="0"/>
                      </a:endParaRPr>
                    </a:p>
                  </a:txBody>
                  <a:tcPr marL="3686" marR="3686" marT="3686" marB="0" anchor="ctr"/>
                </a:tc>
                <a:tc>
                  <a:txBody>
                    <a:bodyPr/>
                    <a:lstStyle/>
                    <a:p>
                      <a:pPr algn="ctr" fontAlgn="ctr"/>
                      <a:r>
                        <a:rPr lang="en-US" sz="500" u="none" strike="noStrike">
                          <a:effectLst/>
                        </a:rPr>
                        <a:t>11467.2725</a:t>
                      </a:r>
                      <a:endParaRPr lang="en-US" sz="500" b="0" i="0" u="none" strike="noStrike">
                        <a:solidFill>
                          <a:srgbClr val="000000"/>
                        </a:solidFill>
                        <a:effectLst/>
                        <a:latin typeface="Calibri" panose="020F0502020204030204" pitchFamily="34" charset="0"/>
                      </a:endParaRPr>
                    </a:p>
                  </a:txBody>
                  <a:tcPr marL="3686" marR="3686" marT="3686" marB="0" anchor="ctr"/>
                </a:tc>
                <a:tc>
                  <a:txBody>
                    <a:bodyPr/>
                    <a:lstStyle/>
                    <a:p>
                      <a:pPr algn="ctr" fontAlgn="ctr"/>
                      <a:r>
                        <a:rPr lang="en-US" sz="500" u="none" strike="noStrike">
                          <a:effectLst/>
                        </a:rPr>
                        <a:t>20.044034</a:t>
                      </a:r>
                      <a:endParaRPr lang="en-US" sz="500" b="0" i="0" u="none" strike="noStrike">
                        <a:solidFill>
                          <a:srgbClr val="000000"/>
                        </a:solidFill>
                        <a:effectLst/>
                        <a:latin typeface="Calibri" panose="020F0502020204030204" pitchFamily="34" charset="0"/>
                      </a:endParaRPr>
                    </a:p>
                  </a:txBody>
                  <a:tcPr marL="3686" marR="3686" marT="3686" marB="0" anchor="ctr"/>
                </a:tc>
                <a:tc>
                  <a:txBody>
                    <a:bodyPr/>
                    <a:lstStyle/>
                    <a:p>
                      <a:pPr algn="ctr" fontAlgn="ctr"/>
                      <a:r>
                        <a:rPr lang="en-US" sz="500" u="none" strike="noStrike">
                          <a:effectLst/>
                        </a:rPr>
                        <a:t>160.445548</a:t>
                      </a:r>
                      <a:endParaRPr lang="en-US" sz="500" b="0" i="0" u="none" strike="noStrike">
                        <a:solidFill>
                          <a:srgbClr val="000000"/>
                        </a:solidFill>
                        <a:effectLst/>
                        <a:latin typeface="Calibri" panose="020F0502020204030204" pitchFamily="34" charset="0"/>
                      </a:endParaRPr>
                    </a:p>
                  </a:txBody>
                  <a:tcPr marL="3686" marR="3686" marT="3686" marB="0" anchor="ctr"/>
                </a:tc>
                <a:tc>
                  <a:txBody>
                    <a:bodyPr/>
                    <a:lstStyle/>
                    <a:p>
                      <a:pPr algn="ctr" fontAlgn="ctr"/>
                      <a:r>
                        <a:rPr lang="en-US" sz="500" u="none" strike="noStrike">
                          <a:effectLst/>
                        </a:rPr>
                        <a:t>23.428046</a:t>
                      </a:r>
                      <a:endParaRPr lang="en-US" sz="500" b="0" i="0" u="none" strike="noStrike">
                        <a:solidFill>
                          <a:srgbClr val="000000"/>
                        </a:solidFill>
                        <a:effectLst/>
                        <a:latin typeface="Calibri" panose="020F0502020204030204" pitchFamily="34" charset="0"/>
                      </a:endParaRPr>
                    </a:p>
                  </a:txBody>
                  <a:tcPr marL="3686" marR="3686" marT="3686" marB="0" anchor="ctr"/>
                </a:tc>
                <a:tc>
                  <a:txBody>
                    <a:bodyPr/>
                    <a:lstStyle/>
                    <a:p>
                      <a:pPr algn="ctr" fontAlgn="ctr"/>
                      <a:r>
                        <a:rPr lang="en-US" sz="500" u="none" strike="noStrike">
                          <a:effectLst/>
                        </a:rPr>
                        <a:t>2.49832</a:t>
                      </a:r>
                      <a:endParaRPr lang="en-US" sz="500" b="0" i="0" u="none" strike="noStrike">
                        <a:solidFill>
                          <a:srgbClr val="000000"/>
                        </a:solidFill>
                        <a:effectLst/>
                        <a:latin typeface="Calibri" panose="020F0502020204030204" pitchFamily="34" charset="0"/>
                      </a:endParaRPr>
                    </a:p>
                  </a:txBody>
                  <a:tcPr marL="3686" marR="3686" marT="3686" marB="0" anchor="ctr"/>
                </a:tc>
                <a:tc>
                  <a:txBody>
                    <a:bodyPr/>
                    <a:lstStyle/>
                    <a:p>
                      <a:pPr algn="ctr" fontAlgn="ctr"/>
                      <a:r>
                        <a:rPr lang="en-US" sz="500" u="none" strike="noStrike">
                          <a:effectLst/>
                        </a:rPr>
                        <a:t>23.716912</a:t>
                      </a:r>
                      <a:endParaRPr lang="en-US" sz="500" b="0" i="0" u="none" strike="noStrike">
                        <a:solidFill>
                          <a:srgbClr val="000000"/>
                        </a:solidFill>
                        <a:effectLst/>
                        <a:latin typeface="Calibri" panose="020F0502020204030204" pitchFamily="34" charset="0"/>
                      </a:endParaRPr>
                    </a:p>
                  </a:txBody>
                  <a:tcPr marL="3686" marR="3686" marT="3686" marB="0" anchor="ctr"/>
                </a:tc>
                <a:tc>
                  <a:txBody>
                    <a:bodyPr/>
                    <a:lstStyle/>
                    <a:p>
                      <a:pPr algn="ctr" fontAlgn="ctr"/>
                      <a:r>
                        <a:rPr lang="en-US" sz="500" u="none" strike="noStrike">
                          <a:effectLst/>
                        </a:rPr>
                        <a:t>5.077785</a:t>
                      </a:r>
                      <a:endParaRPr lang="en-US" sz="500" b="0" i="0" u="none" strike="noStrike">
                        <a:solidFill>
                          <a:srgbClr val="000000"/>
                        </a:solidFill>
                        <a:effectLst/>
                        <a:latin typeface="Calibri" panose="020F0502020204030204" pitchFamily="34" charset="0"/>
                      </a:endParaRPr>
                    </a:p>
                  </a:txBody>
                  <a:tcPr marL="3686" marR="3686" marT="3686" marB="0" anchor="ctr"/>
                </a:tc>
                <a:tc>
                  <a:txBody>
                    <a:bodyPr/>
                    <a:lstStyle/>
                    <a:p>
                      <a:pPr algn="ctr" fontAlgn="ctr"/>
                      <a:r>
                        <a:rPr lang="en-US" sz="500" u="none" strike="noStrike">
                          <a:effectLst/>
                        </a:rPr>
                        <a:t>14270.1693</a:t>
                      </a:r>
                      <a:endParaRPr lang="en-US" sz="500" b="0" i="0" u="none" strike="noStrike">
                        <a:solidFill>
                          <a:srgbClr val="000000"/>
                        </a:solidFill>
                        <a:effectLst/>
                        <a:latin typeface="Calibri" panose="020F0502020204030204" pitchFamily="34" charset="0"/>
                      </a:endParaRPr>
                    </a:p>
                  </a:txBody>
                  <a:tcPr marL="3686" marR="3686" marT="3686" marB="0" anchor="ctr"/>
                </a:tc>
                <a:tc>
                  <a:txBody>
                    <a:bodyPr/>
                    <a:lstStyle/>
                    <a:p>
                      <a:pPr algn="ctr" fontAlgn="ctr"/>
                      <a:r>
                        <a:rPr lang="en-US" sz="500" u="none" strike="noStrike">
                          <a:effectLst/>
                        </a:rPr>
                        <a:t>6.10E+07</a:t>
                      </a:r>
                      <a:endParaRPr lang="en-US" sz="500" b="0" i="0" u="none" strike="noStrike">
                        <a:solidFill>
                          <a:srgbClr val="000000"/>
                        </a:solidFill>
                        <a:effectLst/>
                        <a:latin typeface="Calibri" panose="020F0502020204030204" pitchFamily="34" charset="0"/>
                      </a:endParaRPr>
                    </a:p>
                  </a:txBody>
                  <a:tcPr marL="3686" marR="3686" marT="3686" marB="0" anchor="ctr"/>
                </a:tc>
                <a:tc>
                  <a:txBody>
                    <a:bodyPr/>
                    <a:lstStyle/>
                    <a:p>
                      <a:pPr algn="ctr" fontAlgn="ctr"/>
                      <a:r>
                        <a:rPr lang="en-US" sz="500" u="none" strike="noStrike">
                          <a:effectLst/>
                        </a:rPr>
                        <a:t>4.420195</a:t>
                      </a:r>
                      <a:endParaRPr lang="en-US" sz="500" b="0" i="0" u="none" strike="noStrike">
                        <a:solidFill>
                          <a:srgbClr val="000000"/>
                        </a:solidFill>
                        <a:effectLst/>
                        <a:latin typeface="Calibri" panose="020F0502020204030204" pitchFamily="34" charset="0"/>
                      </a:endParaRPr>
                    </a:p>
                  </a:txBody>
                  <a:tcPr marL="3686" marR="3686" marT="3686" marB="0" anchor="ctr"/>
                </a:tc>
                <a:tc>
                  <a:txBody>
                    <a:bodyPr/>
                    <a:lstStyle/>
                    <a:p>
                      <a:pPr algn="ctr" fontAlgn="ctr"/>
                      <a:r>
                        <a:rPr lang="en-US" sz="500" u="none" strike="noStrike">
                          <a:effectLst/>
                        </a:rPr>
                        <a:t>4.508882</a:t>
                      </a:r>
                      <a:endParaRPr lang="en-US" sz="500" b="0" i="0" u="none" strike="noStrike">
                        <a:solidFill>
                          <a:srgbClr val="000000"/>
                        </a:solidFill>
                        <a:effectLst/>
                        <a:latin typeface="Calibri" panose="020F0502020204030204" pitchFamily="34" charset="0"/>
                      </a:endParaRPr>
                    </a:p>
                  </a:txBody>
                  <a:tcPr marL="3686" marR="3686" marT="3686" marB="0" anchor="ctr"/>
                </a:tc>
                <a:tc>
                  <a:txBody>
                    <a:bodyPr/>
                    <a:lstStyle/>
                    <a:p>
                      <a:pPr algn="ctr" fontAlgn="ctr"/>
                      <a:r>
                        <a:rPr lang="en-US" sz="500" u="none" strike="noStrike">
                          <a:effectLst/>
                        </a:rPr>
                        <a:t>0.210904</a:t>
                      </a:r>
                      <a:endParaRPr lang="en-US" sz="500" b="0" i="0" u="none" strike="noStrike">
                        <a:solidFill>
                          <a:srgbClr val="000000"/>
                        </a:solidFill>
                        <a:effectLst/>
                        <a:latin typeface="Calibri" panose="020F0502020204030204" pitchFamily="34" charset="0"/>
                      </a:endParaRPr>
                    </a:p>
                  </a:txBody>
                  <a:tcPr marL="3686" marR="3686" marT="3686" marB="0" anchor="ctr"/>
                </a:tc>
                <a:tc>
                  <a:txBody>
                    <a:bodyPr/>
                    <a:lstStyle/>
                    <a:p>
                      <a:pPr algn="ctr" fontAlgn="ctr"/>
                      <a:r>
                        <a:rPr lang="en-US" sz="500" u="none" strike="noStrike">
                          <a:effectLst/>
                        </a:rPr>
                        <a:t>3.35892</a:t>
                      </a:r>
                      <a:endParaRPr lang="en-US" sz="500" b="0" i="0" u="none" strike="noStrike">
                        <a:solidFill>
                          <a:srgbClr val="000000"/>
                        </a:solidFill>
                        <a:effectLst/>
                        <a:latin typeface="Calibri" panose="020F0502020204030204" pitchFamily="34" charset="0"/>
                      </a:endParaRPr>
                    </a:p>
                  </a:txBody>
                  <a:tcPr marL="3686" marR="3686" marT="3686" marB="0" anchor="ctr"/>
                </a:tc>
                <a:extLst>
                  <a:ext uri="{0D108BD9-81ED-4DB2-BD59-A6C34878D82A}">
                    <a16:rowId xmlns:a16="http://schemas.microsoft.com/office/drawing/2014/main" val="964612872"/>
                  </a:ext>
                </a:extLst>
              </a:tr>
              <a:tr h="130115">
                <a:tc>
                  <a:txBody>
                    <a:bodyPr/>
                    <a:lstStyle/>
                    <a:p>
                      <a:pPr algn="ctr" fontAlgn="ctr"/>
                      <a:r>
                        <a:rPr lang="en-US" sz="500" u="none" strike="noStrike">
                          <a:effectLst/>
                        </a:rPr>
                        <a:t>min</a:t>
                      </a:r>
                      <a:endParaRPr lang="en-US" sz="500" b="1" i="0" u="none" strike="noStrike">
                        <a:solidFill>
                          <a:srgbClr val="000000"/>
                        </a:solidFill>
                        <a:effectLst/>
                        <a:latin typeface="Calibri" panose="020F0502020204030204" pitchFamily="34" charset="0"/>
                      </a:endParaRPr>
                    </a:p>
                  </a:txBody>
                  <a:tcPr marL="3686" marR="3686" marT="3686" marB="0" anchor="ctr"/>
                </a:tc>
                <a:tc>
                  <a:txBody>
                    <a:bodyPr/>
                    <a:lstStyle/>
                    <a:p>
                      <a:pPr algn="ctr" fontAlgn="ctr"/>
                      <a:r>
                        <a:rPr lang="en-US" sz="500" u="none" strike="noStrike">
                          <a:effectLst/>
                        </a:rPr>
                        <a:t>2000</a:t>
                      </a:r>
                      <a:endParaRPr lang="en-US" sz="500" b="0" i="0" u="none" strike="noStrike">
                        <a:solidFill>
                          <a:srgbClr val="000000"/>
                        </a:solidFill>
                        <a:effectLst/>
                        <a:latin typeface="Calibri" panose="020F0502020204030204" pitchFamily="34" charset="0"/>
                      </a:endParaRPr>
                    </a:p>
                  </a:txBody>
                  <a:tcPr marL="3686" marR="3686" marT="3686" marB="0" anchor="ctr"/>
                </a:tc>
                <a:tc>
                  <a:txBody>
                    <a:bodyPr/>
                    <a:lstStyle/>
                    <a:p>
                      <a:pPr algn="ctr" fontAlgn="ctr"/>
                      <a:r>
                        <a:rPr lang="en-US" sz="500" u="none" strike="noStrike">
                          <a:effectLst/>
                        </a:rPr>
                        <a:t>36.3</a:t>
                      </a:r>
                      <a:endParaRPr lang="en-US" sz="500" b="0" i="0" u="none" strike="noStrike">
                        <a:solidFill>
                          <a:srgbClr val="000000"/>
                        </a:solidFill>
                        <a:effectLst/>
                        <a:latin typeface="Calibri" panose="020F0502020204030204" pitchFamily="34" charset="0"/>
                      </a:endParaRPr>
                    </a:p>
                  </a:txBody>
                  <a:tcPr marL="3686" marR="3686" marT="3686" marB="0" anchor="ctr"/>
                </a:tc>
                <a:tc>
                  <a:txBody>
                    <a:bodyPr/>
                    <a:lstStyle/>
                    <a:p>
                      <a:pPr algn="ctr" fontAlgn="ctr"/>
                      <a:r>
                        <a:rPr lang="en-US" sz="500" u="none" strike="noStrike">
                          <a:effectLst/>
                        </a:rPr>
                        <a:t>1</a:t>
                      </a:r>
                      <a:endParaRPr lang="en-US" sz="500" b="0" i="0" u="none" strike="noStrike">
                        <a:solidFill>
                          <a:srgbClr val="000000"/>
                        </a:solidFill>
                        <a:effectLst/>
                        <a:latin typeface="Calibri" panose="020F0502020204030204" pitchFamily="34" charset="0"/>
                      </a:endParaRPr>
                    </a:p>
                  </a:txBody>
                  <a:tcPr marL="3686" marR="3686" marT="3686" marB="0" anchor="ctr"/>
                </a:tc>
                <a:tc>
                  <a:txBody>
                    <a:bodyPr/>
                    <a:lstStyle/>
                    <a:p>
                      <a:pPr algn="ctr" fontAlgn="ctr"/>
                      <a:r>
                        <a:rPr lang="en-US" sz="500" u="none" strike="noStrike">
                          <a:effectLst/>
                        </a:rPr>
                        <a:t>0</a:t>
                      </a:r>
                      <a:endParaRPr lang="en-US" sz="500" b="0" i="0" u="none" strike="noStrike">
                        <a:solidFill>
                          <a:srgbClr val="000000"/>
                        </a:solidFill>
                        <a:effectLst/>
                        <a:latin typeface="Calibri" panose="020F0502020204030204" pitchFamily="34" charset="0"/>
                      </a:endParaRPr>
                    </a:p>
                  </a:txBody>
                  <a:tcPr marL="3686" marR="3686" marT="3686" marB="0" anchor="ctr"/>
                </a:tc>
                <a:tc>
                  <a:txBody>
                    <a:bodyPr/>
                    <a:lstStyle/>
                    <a:p>
                      <a:pPr algn="ctr" fontAlgn="ctr"/>
                      <a:r>
                        <a:rPr lang="en-US" sz="500" u="none" strike="noStrike">
                          <a:effectLst/>
                        </a:rPr>
                        <a:t>0.01</a:t>
                      </a:r>
                      <a:endParaRPr lang="en-US" sz="500" b="0" i="0" u="none" strike="noStrike">
                        <a:solidFill>
                          <a:srgbClr val="000000"/>
                        </a:solidFill>
                        <a:effectLst/>
                        <a:latin typeface="Calibri" panose="020F0502020204030204" pitchFamily="34" charset="0"/>
                      </a:endParaRPr>
                    </a:p>
                  </a:txBody>
                  <a:tcPr marL="3686" marR="3686" marT="3686" marB="0" anchor="ctr"/>
                </a:tc>
                <a:tc>
                  <a:txBody>
                    <a:bodyPr/>
                    <a:lstStyle/>
                    <a:p>
                      <a:pPr algn="ctr" fontAlgn="ctr"/>
                      <a:r>
                        <a:rPr lang="en-US" sz="500" u="none" strike="noStrike">
                          <a:effectLst/>
                        </a:rPr>
                        <a:t>0</a:t>
                      </a:r>
                      <a:endParaRPr lang="en-US" sz="500" b="0" i="0" u="none" strike="noStrike">
                        <a:solidFill>
                          <a:srgbClr val="000000"/>
                        </a:solidFill>
                        <a:effectLst/>
                        <a:latin typeface="Calibri" panose="020F0502020204030204" pitchFamily="34" charset="0"/>
                      </a:endParaRPr>
                    </a:p>
                  </a:txBody>
                  <a:tcPr marL="3686" marR="3686" marT="3686" marB="0" anchor="ctr"/>
                </a:tc>
                <a:tc>
                  <a:txBody>
                    <a:bodyPr/>
                    <a:lstStyle/>
                    <a:p>
                      <a:pPr algn="ctr" fontAlgn="ctr"/>
                      <a:r>
                        <a:rPr lang="en-US" sz="500" u="none" strike="noStrike">
                          <a:effectLst/>
                        </a:rPr>
                        <a:t>1</a:t>
                      </a:r>
                      <a:endParaRPr lang="en-US" sz="500" b="0" i="0" u="none" strike="noStrike">
                        <a:solidFill>
                          <a:srgbClr val="000000"/>
                        </a:solidFill>
                        <a:effectLst/>
                        <a:latin typeface="Calibri" panose="020F0502020204030204" pitchFamily="34" charset="0"/>
                      </a:endParaRPr>
                    </a:p>
                  </a:txBody>
                  <a:tcPr marL="3686" marR="3686" marT="3686" marB="0" anchor="ctr"/>
                </a:tc>
                <a:tc>
                  <a:txBody>
                    <a:bodyPr/>
                    <a:lstStyle/>
                    <a:p>
                      <a:pPr algn="ctr" fontAlgn="ctr"/>
                      <a:r>
                        <a:rPr lang="en-US" sz="500" u="none" strike="noStrike">
                          <a:effectLst/>
                        </a:rPr>
                        <a:t>0</a:t>
                      </a:r>
                      <a:endParaRPr lang="en-US" sz="500" b="0" i="0" u="none" strike="noStrike">
                        <a:solidFill>
                          <a:srgbClr val="000000"/>
                        </a:solidFill>
                        <a:effectLst/>
                        <a:latin typeface="Calibri" panose="020F0502020204030204" pitchFamily="34" charset="0"/>
                      </a:endParaRPr>
                    </a:p>
                  </a:txBody>
                  <a:tcPr marL="3686" marR="3686" marT="3686" marB="0" anchor="ctr"/>
                </a:tc>
                <a:tc>
                  <a:txBody>
                    <a:bodyPr/>
                    <a:lstStyle/>
                    <a:p>
                      <a:pPr algn="ctr" fontAlgn="ctr"/>
                      <a:r>
                        <a:rPr lang="en-US" sz="500" u="none" strike="noStrike">
                          <a:effectLst/>
                        </a:rPr>
                        <a:t>1</a:t>
                      </a:r>
                      <a:endParaRPr lang="en-US" sz="500" b="0" i="0" u="none" strike="noStrike">
                        <a:solidFill>
                          <a:srgbClr val="000000"/>
                        </a:solidFill>
                        <a:effectLst/>
                        <a:latin typeface="Calibri" panose="020F0502020204030204" pitchFamily="34" charset="0"/>
                      </a:endParaRPr>
                    </a:p>
                  </a:txBody>
                  <a:tcPr marL="3686" marR="3686" marT="3686" marB="0" anchor="ctr"/>
                </a:tc>
                <a:tc>
                  <a:txBody>
                    <a:bodyPr/>
                    <a:lstStyle/>
                    <a:p>
                      <a:pPr algn="ctr" fontAlgn="ctr"/>
                      <a:r>
                        <a:rPr lang="en-US" sz="500" u="none" strike="noStrike">
                          <a:effectLst/>
                        </a:rPr>
                        <a:t>0</a:t>
                      </a:r>
                      <a:endParaRPr lang="en-US" sz="500" b="0" i="0" u="none" strike="noStrike">
                        <a:solidFill>
                          <a:srgbClr val="000000"/>
                        </a:solidFill>
                        <a:effectLst/>
                        <a:latin typeface="Calibri" panose="020F0502020204030204" pitchFamily="34" charset="0"/>
                      </a:endParaRPr>
                    </a:p>
                  </a:txBody>
                  <a:tcPr marL="3686" marR="3686" marT="3686" marB="0" anchor="ctr"/>
                </a:tc>
                <a:tc>
                  <a:txBody>
                    <a:bodyPr/>
                    <a:lstStyle/>
                    <a:p>
                      <a:pPr algn="ctr" fontAlgn="ctr"/>
                      <a:r>
                        <a:rPr lang="en-US" sz="500" u="none" strike="noStrike">
                          <a:effectLst/>
                        </a:rPr>
                        <a:t>3</a:t>
                      </a:r>
                      <a:endParaRPr lang="en-US" sz="500" b="0" i="0" u="none" strike="noStrike">
                        <a:solidFill>
                          <a:srgbClr val="000000"/>
                        </a:solidFill>
                        <a:effectLst/>
                        <a:latin typeface="Calibri" panose="020F0502020204030204" pitchFamily="34" charset="0"/>
                      </a:endParaRPr>
                    </a:p>
                  </a:txBody>
                  <a:tcPr marL="3686" marR="3686" marT="3686" marB="0" anchor="ctr"/>
                </a:tc>
                <a:tc>
                  <a:txBody>
                    <a:bodyPr/>
                    <a:lstStyle/>
                    <a:p>
                      <a:pPr algn="ctr" fontAlgn="ctr"/>
                      <a:r>
                        <a:rPr lang="en-US" sz="500" u="none" strike="noStrike">
                          <a:effectLst/>
                        </a:rPr>
                        <a:t>0.37</a:t>
                      </a:r>
                      <a:endParaRPr lang="en-US" sz="500" b="0" i="0" u="none" strike="noStrike">
                        <a:solidFill>
                          <a:srgbClr val="000000"/>
                        </a:solidFill>
                        <a:effectLst/>
                        <a:latin typeface="Calibri" panose="020F0502020204030204" pitchFamily="34" charset="0"/>
                      </a:endParaRPr>
                    </a:p>
                  </a:txBody>
                  <a:tcPr marL="3686" marR="3686" marT="3686" marB="0" anchor="ctr"/>
                </a:tc>
                <a:tc>
                  <a:txBody>
                    <a:bodyPr/>
                    <a:lstStyle/>
                    <a:p>
                      <a:pPr algn="ctr" fontAlgn="ctr"/>
                      <a:r>
                        <a:rPr lang="en-US" sz="500" u="none" strike="noStrike">
                          <a:effectLst/>
                        </a:rPr>
                        <a:t>2</a:t>
                      </a:r>
                      <a:endParaRPr lang="en-US" sz="500" b="0" i="0" u="none" strike="noStrike">
                        <a:solidFill>
                          <a:srgbClr val="000000"/>
                        </a:solidFill>
                        <a:effectLst/>
                        <a:latin typeface="Calibri" panose="020F0502020204030204" pitchFamily="34" charset="0"/>
                      </a:endParaRPr>
                    </a:p>
                  </a:txBody>
                  <a:tcPr marL="3686" marR="3686" marT="3686" marB="0" anchor="ctr"/>
                </a:tc>
                <a:tc>
                  <a:txBody>
                    <a:bodyPr/>
                    <a:lstStyle/>
                    <a:p>
                      <a:pPr algn="ctr" fontAlgn="ctr"/>
                      <a:r>
                        <a:rPr lang="en-US" sz="500" u="none" strike="noStrike">
                          <a:effectLst/>
                        </a:rPr>
                        <a:t>0.1</a:t>
                      </a:r>
                      <a:endParaRPr lang="en-US" sz="500" b="0" i="0" u="none" strike="noStrike">
                        <a:solidFill>
                          <a:srgbClr val="000000"/>
                        </a:solidFill>
                        <a:effectLst/>
                        <a:latin typeface="Calibri" panose="020F0502020204030204" pitchFamily="34" charset="0"/>
                      </a:endParaRPr>
                    </a:p>
                  </a:txBody>
                  <a:tcPr marL="3686" marR="3686" marT="3686" marB="0" anchor="ctr"/>
                </a:tc>
                <a:tc>
                  <a:txBody>
                    <a:bodyPr/>
                    <a:lstStyle/>
                    <a:p>
                      <a:pPr algn="ctr" fontAlgn="ctr"/>
                      <a:r>
                        <a:rPr lang="en-US" sz="500" u="none" strike="noStrike">
                          <a:effectLst/>
                        </a:rPr>
                        <a:t>1.68135</a:t>
                      </a:r>
                      <a:endParaRPr lang="en-US" sz="500" b="0" i="0" u="none" strike="noStrike">
                        <a:solidFill>
                          <a:srgbClr val="000000"/>
                        </a:solidFill>
                        <a:effectLst/>
                        <a:latin typeface="Calibri" panose="020F0502020204030204" pitchFamily="34" charset="0"/>
                      </a:endParaRPr>
                    </a:p>
                  </a:txBody>
                  <a:tcPr marL="3686" marR="3686" marT="3686" marB="0" anchor="ctr"/>
                </a:tc>
                <a:tc>
                  <a:txBody>
                    <a:bodyPr/>
                    <a:lstStyle/>
                    <a:p>
                      <a:pPr algn="ctr" fontAlgn="ctr"/>
                      <a:r>
                        <a:rPr lang="en-US" sz="500" u="none" strike="noStrike">
                          <a:effectLst/>
                        </a:rPr>
                        <a:t>3.40E+01</a:t>
                      </a:r>
                      <a:endParaRPr lang="en-US" sz="500" b="0" i="0" u="none" strike="noStrike">
                        <a:solidFill>
                          <a:srgbClr val="000000"/>
                        </a:solidFill>
                        <a:effectLst/>
                        <a:latin typeface="Calibri" panose="020F0502020204030204" pitchFamily="34" charset="0"/>
                      </a:endParaRPr>
                    </a:p>
                  </a:txBody>
                  <a:tcPr marL="3686" marR="3686" marT="3686" marB="0" anchor="ctr"/>
                </a:tc>
                <a:tc>
                  <a:txBody>
                    <a:bodyPr/>
                    <a:lstStyle/>
                    <a:p>
                      <a:pPr algn="ctr" fontAlgn="ctr"/>
                      <a:r>
                        <a:rPr lang="en-US" sz="500" u="none" strike="noStrike">
                          <a:effectLst/>
                        </a:rPr>
                        <a:t>0.1</a:t>
                      </a:r>
                      <a:endParaRPr lang="en-US" sz="500" b="0" i="0" u="none" strike="noStrike">
                        <a:solidFill>
                          <a:srgbClr val="000000"/>
                        </a:solidFill>
                        <a:effectLst/>
                        <a:latin typeface="Calibri" panose="020F0502020204030204" pitchFamily="34" charset="0"/>
                      </a:endParaRPr>
                    </a:p>
                  </a:txBody>
                  <a:tcPr marL="3686" marR="3686" marT="3686" marB="0" anchor="ctr"/>
                </a:tc>
                <a:tc>
                  <a:txBody>
                    <a:bodyPr/>
                    <a:lstStyle/>
                    <a:p>
                      <a:pPr algn="ctr" fontAlgn="ctr"/>
                      <a:r>
                        <a:rPr lang="en-US" sz="500" u="none" strike="noStrike">
                          <a:effectLst/>
                        </a:rPr>
                        <a:t>0.1</a:t>
                      </a:r>
                      <a:endParaRPr lang="en-US" sz="500" b="0" i="0" u="none" strike="noStrike">
                        <a:solidFill>
                          <a:srgbClr val="000000"/>
                        </a:solidFill>
                        <a:effectLst/>
                        <a:latin typeface="Calibri" panose="020F0502020204030204" pitchFamily="34" charset="0"/>
                      </a:endParaRPr>
                    </a:p>
                  </a:txBody>
                  <a:tcPr marL="3686" marR="3686" marT="3686" marB="0" anchor="ctr"/>
                </a:tc>
                <a:tc>
                  <a:txBody>
                    <a:bodyPr/>
                    <a:lstStyle/>
                    <a:p>
                      <a:pPr algn="ctr" fontAlgn="ctr"/>
                      <a:r>
                        <a:rPr lang="en-US" sz="500" u="none" strike="noStrike">
                          <a:effectLst/>
                        </a:rPr>
                        <a:t>0</a:t>
                      </a:r>
                      <a:endParaRPr lang="en-US" sz="500" b="0" i="0" u="none" strike="noStrike">
                        <a:solidFill>
                          <a:srgbClr val="000000"/>
                        </a:solidFill>
                        <a:effectLst/>
                        <a:latin typeface="Calibri" panose="020F0502020204030204" pitchFamily="34" charset="0"/>
                      </a:endParaRPr>
                    </a:p>
                  </a:txBody>
                  <a:tcPr marL="3686" marR="3686" marT="3686" marB="0" anchor="ctr"/>
                </a:tc>
                <a:tc>
                  <a:txBody>
                    <a:bodyPr/>
                    <a:lstStyle/>
                    <a:p>
                      <a:pPr algn="ctr" fontAlgn="ctr"/>
                      <a:r>
                        <a:rPr lang="en-US" sz="500" u="none" strike="noStrike">
                          <a:effectLst/>
                        </a:rPr>
                        <a:t>0</a:t>
                      </a:r>
                      <a:endParaRPr lang="en-US" sz="500" b="0" i="0" u="none" strike="noStrike">
                        <a:solidFill>
                          <a:srgbClr val="000000"/>
                        </a:solidFill>
                        <a:effectLst/>
                        <a:latin typeface="Calibri" panose="020F0502020204030204" pitchFamily="34" charset="0"/>
                      </a:endParaRPr>
                    </a:p>
                  </a:txBody>
                  <a:tcPr marL="3686" marR="3686" marT="3686" marB="0" anchor="ctr"/>
                </a:tc>
                <a:extLst>
                  <a:ext uri="{0D108BD9-81ED-4DB2-BD59-A6C34878D82A}">
                    <a16:rowId xmlns:a16="http://schemas.microsoft.com/office/drawing/2014/main" val="490455637"/>
                  </a:ext>
                </a:extLst>
              </a:tr>
              <a:tr h="163548">
                <a:tc>
                  <a:txBody>
                    <a:bodyPr/>
                    <a:lstStyle/>
                    <a:p>
                      <a:pPr algn="ctr" fontAlgn="ctr"/>
                      <a:r>
                        <a:rPr lang="en-US" sz="500" u="none" strike="noStrike">
                          <a:effectLst/>
                        </a:rPr>
                        <a:t>25%</a:t>
                      </a:r>
                      <a:endParaRPr lang="en-US" sz="500" b="1" i="0" u="none" strike="noStrike">
                        <a:solidFill>
                          <a:srgbClr val="000000"/>
                        </a:solidFill>
                        <a:effectLst/>
                        <a:latin typeface="Calibri" panose="020F0502020204030204" pitchFamily="34" charset="0"/>
                      </a:endParaRPr>
                    </a:p>
                  </a:txBody>
                  <a:tcPr marL="3686" marR="3686" marT="3686" marB="0" anchor="ctr"/>
                </a:tc>
                <a:tc>
                  <a:txBody>
                    <a:bodyPr/>
                    <a:lstStyle/>
                    <a:p>
                      <a:pPr algn="ctr" fontAlgn="ctr"/>
                      <a:r>
                        <a:rPr lang="en-US" sz="500" u="none" strike="noStrike">
                          <a:effectLst/>
                        </a:rPr>
                        <a:t>2004</a:t>
                      </a:r>
                      <a:endParaRPr lang="en-US" sz="500" b="0" i="0" u="none" strike="noStrike">
                        <a:solidFill>
                          <a:srgbClr val="000000"/>
                        </a:solidFill>
                        <a:effectLst/>
                        <a:latin typeface="Calibri" panose="020F0502020204030204" pitchFamily="34" charset="0"/>
                      </a:endParaRPr>
                    </a:p>
                  </a:txBody>
                  <a:tcPr marL="3686" marR="3686" marT="3686" marB="0" anchor="ctr"/>
                </a:tc>
                <a:tc>
                  <a:txBody>
                    <a:bodyPr/>
                    <a:lstStyle/>
                    <a:p>
                      <a:pPr algn="ctr" fontAlgn="ctr"/>
                      <a:r>
                        <a:rPr lang="en-US" sz="500" u="none" strike="noStrike">
                          <a:effectLst/>
                        </a:rPr>
                        <a:t>63.1</a:t>
                      </a:r>
                      <a:endParaRPr lang="en-US" sz="500" b="0" i="0" u="none" strike="noStrike">
                        <a:solidFill>
                          <a:srgbClr val="000000"/>
                        </a:solidFill>
                        <a:effectLst/>
                        <a:latin typeface="Calibri" panose="020F0502020204030204" pitchFamily="34" charset="0"/>
                      </a:endParaRPr>
                    </a:p>
                  </a:txBody>
                  <a:tcPr marL="3686" marR="3686" marT="3686" marB="0" anchor="ctr"/>
                </a:tc>
                <a:tc>
                  <a:txBody>
                    <a:bodyPr/>
                    <a:lstStyle/>
                    <a:p>
                      <a:pPr algn="ctr" fontAlgn="ctr"/>
                      <a:r>
                        <a:rPr lang="en-US" sz="500" u="none" strike="noStrike">
                          <a:effectLst/>
                        </a:rPr>
                        <a:t>74</a:t>
                      </a:r>
                      <a:endParaRPr lang="en-US" sz="500" b="0" i="0" u="none" strike="noStrike">
                        <a:solidFill>
                          <a:srgbClr val="000000"/>
                        </a:solidFill>
                        <a:effectLst/>
                        <a:latin typeface="Calibri" panose="020F0502020204030204" pitchFamily="34" charset="0"/>
                      </a:endParaRPr>
                    </a:p>
                  </a:txBody>
                  <a:tcPr marL="3686" marR="3686" marT="3686" marB="0" anchor="ctr"/>
                </a:tc>
                <a:tc>
                  <a:txBody>
                    <a:bodyPr/>
                    <a:lstStyle/>
                    <a:p>
                      <a:pPr algn="ctr" fontAlgn="ctr"/>
                      <a:r>
                        <a:rPr lang="en-US" sz="500" u="none" strike="noStrike">
                          <a:effectLst/>
                        </a:rPr>
                        <a:t>0</a:t>
                      </a:r>
                      <a:endParaRPr lang="en-US" sz="500" b="0" i="0" u="none" strike="noStrike">
                        <a:solidFill>
                          <a:srgbClr val="000000"/>
                        </a:solidFill>
                        <a:effectLst/>
                        <a:latin typeface="Calibri" panose="020F0502020204030204" pitchFamily="34" charset="0"/>
                      </a:endParaRPr>
                    </a:p>
                  </a:txBody>
                  <a:tcPr marL="3686" marR="3686" marT="3686" marB="0" anchor="ctr"/>
                </a:tc>
                <a:tc>
                  <a:txBody>
                    <a:bodyPr/>
                    <a:lstStyle/>
                    <a:p>
                      <a:pPr algn="ctr" fontAlgn="ctr"/>
                      <a:r>
                        <a:rPr lang="en-US" sz="500" u="none" strike="noStrike">
                          <a:effectLst/>
                        </a:rPr>
                        <a:t>0.8775</a:t>
                      </a:r>
                      <a:endParaRPr lang="en-US" sz="500" b="0" i="0" u="none" strike="noStrike">
                        <a:solidFill>
                          <a:srgbClr val="000000"/>
                        </a:solidFill>
                        <a:effectLst/>
                        <a:latin typeface="Calibri" panose="020F0502020204030204" pitchFamily="34" charset="0"/>
                      </a:endParaRPr>
                    </a:p>
                  </a:txBody>
                  <a:tcPr marL="3686" marR="3686" marT="3686" marB="0" anchor="ctr"/>
                </a:tc>
                <a:tc>
                  <a:txBody>
                    <a:bodyPr/>
                    <a:lstStyle/>
                    <a:p>
                      <a:pPr algn="ctr" fontAlgn="ctr"/>
                      <a:r>
                        <a:rPr lang="en-US" sz="500" u="none" strike="noStrike">
                          <a:effectLst/>
                        </a:rPr>
                        <a:t>4.685343</a:t>
                      </a:r>
                      <a:endParaRPr lang="en-US" sz="500" b="0" i="0" u="none" strike="noStrike">
                        <a:solidFill>
                          <a:srgbClr val="000000"/>
                        </a:solidFill>
                        <a:effectLst/>
                        <a:latin typeface="Calibri" panose="020F0502020204030204" pitchFamily="34" charset="0"/>
                      </a:endParaRPr>
                    </a:p>
                  </a:txBody>
                  <a:tcPr marL="3686" marR="3686" marT="3686" marB="0" anchor="ctr"/>
                </a:tc>
                <a:tc>
                  <a:txBody>
                    <a:bodyPr/>
                    <a:lstStyle/>
                    <a:p>
                      <a:pPr algn="ctr" fontAlgn="ctr"/>
                      <a:r>
                        <a:rPr lang="en-US" sz="500" u="none" strike="noStrike">
                          <a:effectLst/>
                        </a:rPr>
                        <a:t>77</a:t>
                      </a:r>
                      <a:endParaRPr lang="en-US" sz="500" b="0" i="0" u="none" strike="noStrike">
                        <a:solidFill>
                          <a:srgbClr val="000000"/>
                        </a:solidFill>
                        <a:effectLst/>
                        <a:latin typeface="Calibri" panose="020F0502020204030204" pitchFamily="34" charset="0"/>
                      </a:endParaRPr>
                    </a:p>
                  </a:txBody>
                  <a:tcPr marL="3686" marR="3686" marT="3686" marB="0" anchor="ctr"/>
                </a:tc>
                <a:tc>
                  <a:txBody>
                    <a:bodyPr/>
                    <a:lstStyle/>
                    <a:p>
                      <a:pPr algn="ctr" fontAlgn="ctr"/>
                      <a:r>
                        <a:rPr lang="en-US" sz="500" u="none" strike="noStrike">
                          <a:effectLst/>
                        </a:rPr>
                        <a:t>0</a:t>
                      </a:r>
                      <a:endParaRPr lang="en-US" sz="500" b="0" i="0" u="none" strike="noStrike">
                        <a:solidFill>
                          <a:srgbClr val="000000"/>
                        </a:solidFill>
                        <a:effectLst/>
                        <a:latin typeface="Calibri" panose="020F0502020204030204" pitchFamily="34" charset="0"/>
                      </a:endParaRPr>
                    </a:p>
                  </a:txBody>
                  <a:tcPr marL="3686" marR="3686" marT="3686" marB="0" anchor="ctr"/>
                </a:tc>
                <a:tc>
                  <a:txBody>
                    <a:bodyPr/>
                    <a:lstStyle/>
                    <a:p>
                      <a:pPr algn="ctr" fontAlgn="ctr"/>
                      <a:r>
                        <a:rPr lang="en-US" sz="500" u="none" strike="noStrike">
                          <a:effectLst/>
                        </a:rPr>
                        <a:t>19.3</a:t>
                      </a:r>
                      <a:endParaRPr lang="en-US" sz="500" b="0" i="0" u="none" strike="noStrike">
                        <a:solidFill>
                          <a:srgbClr val="000000"/>
                        </a:solidFill>
                        <a:effectLst/>
                        <a:latin typeface="Calibri" panose="020F0502020204030204" pitchFamily="34" charset="0"/>
                      </a:endParaRPr>
                    </a:p>
                  </a:txBody>
                  <a:tcPr marL="3686" marR="3686" marT="3686" marB="0" anchor="ctr"/>
                </a:tc>
                <a:tc>
                  <a:txBody>
                    <a:bodyPr/>
                    <a:lstStyle/>
                    <a:p>
                      <a:pPr algn="ctr" fontAlgn="ctr"/>
                      <a:r>
                        <a:rPr lang="en-US" sz="500" u="none" strike="noStrike">
                          <a:effectLst/>
                        </a:rPr>
                        <a:t>0</a:t>
                      </a:r>
                      <a:endParaRPr lang="en-US" sz="500" b="0" i="0" u="none" strike="noStrike">
                        <a:solidFill>
                          <a:srgbClr val="000000"/>
                        </a:solidFill>
                        <a:effectLst/>
                        <a:latin typeface="Calibri" panose="020F0502020204030204" pitchFamily="34" charset="0"/>
                      </a:endParaRPr>
                    </a:p>
                  </a:txBody>
                  <a:tcPr marL="3686" marR="3686" marT="3686" marB="0" anchor="ctr"/>
                </a:tc>
                <a:tc>
                  <a:txBody>
                    <a:bodyPr/>
                    <a:lstStyle/>
                    <a:p>
                      <a:pPr algn="ctr" fontAlgn="ctr"/>
                      <a:r>
                        <a:rPr lang="en-US" sz="500" u="none" strike="noStrike">
                          <a:effectLst/>
                        </a:rPr>
                        <a:t>78</a:t>
                      </a:r>
                      <a:endParaRPr lang="en-US" sz="500" b="0" i="0" u="none" strike="noStrike">
                        <a:solidFill>
                          <a:srgbClr val="000000"/>
                        </a:solidFill>
                        <a:effectLst/>
                        <a:latin typeface="Calibri" panose="020F0502020204030204" pitchFamily="34" charset="0"/>
                      </a:endParaRPr>
                    </a:p>
                  </a:txBody>
                  <a:tcPr marL="3686" marR="3686" marT="3686" marB="0" anchor="ctr"/>
                </a:tc>
                <a:tc>
                  <a:txBody>
                    <a:bodyPr/>
                    <a:lstStyle/>
                    <a:p>
                      <a:pPr algn="ctr" fontAlgn="ctr"/>
                      <a:r>
                        <a:rPr lang="en-US" sz="500" u="none" strike="noStrike">
                          <a:effectLst/>
                        </a:rPr>
                        <a:t>4.26</a:t>
                      </a:r>
                      <a:endParaRPr lang="en-US" sz="500" b="0" i="0" u="none" strike="noStrike">
                        <a:solidFill>
                          <a:srgbClr val="000000"/>
                        </a:solidFill>
                        <a:effectLst/>
                        <a:latin typeface="Calibri" panose="020F0502020204030204" pitchFamily="34" charset="0"/>
                      </a:endParaRPr>
                    </a:p>
                  </a:txBody>
                  <a:tcPr marL="3686" marR="3686" marT="3686" marB="0" anchor="ctr"/>
                </a:tc>
                <a:tc>
                  <a:txBody>
                    <a:bodyPr/>
                    <a:lstStyle/>
                    <a:p>
                      <a:pPr algn="ctr" fontAlgn="ctr"/>
                      <a:r>
                        <a:rPr lang="en-US" sz="500" u="none" strike="noStrike">
                          <a:effectLst/>
                        </a:rPr>
                        <a:t>78</a:t>
                      </a:r>
                      <a:endParaRPr lang="en-US" sz="500" b="0" i="0" u="none" strike="noStrike">
                        <a:solidFill>
                          <a:srgbClr val="000000"/>
                        </a:solidFill>
                        <a:effectLst/>
                        <a:latin typeface="Calibri" panose="020F0502020204030204" pitchFamily="34" charset="0"/>
                      </a:endParaRPr>
                    </a:p>
                  </a:txBody>
                  <a:tcPr marL="3686" marR="3686" marT="3686" marB="0" anchor="ctr"/>
                </a:tc>
                <a:tc>
                  <a:txBody>
                    <a:bodyPr/>
                    <a:lstStyle/>
                    <a:p>
                      <a:pPr algn="ctr" fontAlgn="ctr"/>
                      <a:r>
                        <a:rPr lang="en-US" sz="500" u="none" strike="noStrike">
                          <a:effectLst/>
                        </a:rPr>
                        <a:t>0.1</a:t>
                      </a:r>
                      <a:endParaRPr lang="en-US" sz="500" b="0" i="0" u="none" strike="noStrike">
                        <a:solidFill>
                          <a:srgbClr val="000000"/>
                        </a:solidFill>
                        <a:effectLst/>
                        <a:latin typeface="Calibri" panose="020F0502020204030204" pitchFamily="34" charset="0"/>
                      </a:endParaRPr>
                    </a:p>
                  </a:txBody>
                  <a:tcPr marL="3686" marR="3686" marT="3686" marB="0" anchor="ctr"/>
                </a:tc>
                <a:tc>
                  <a:txBody>
                    <a:bodyPr/>
                    <a:lstStyle/>
                    <a:p>
                      <a:pPr algn="ctr" fontAlgn="ctr"/>
                      <a:r>
                        <a:rPr lang="en-US" sz="500" u="none" strike="noStrike">
                          <a:effectLst/>
                        </a:rPr>
                        <a:t>463.935626</a:t>
                      </a:r>
                      <a:endParaRPr lang="en-US" sz="500" b="0" i="0" u="none" strike="noStrike">
                        <a:solidFill>
                          <a:srgbClr val="000000"/>
                        </a:solidFill>
                        <a:effectLst/>
                        <a:latin typeface="Calibri" panose="020F0502020204030204" pitchFamily="34" charset="0"/>
                      </a:endParaRPr>
                    </a:p>
                  </a:txBody>
                  <a:tcPr marL="3686" marR="3686" marT="3686" marB="0" anchor="ctr"/>
                </a:tc>
                <a:tc>
                  <a:txBody>
                    <a:bodyPr/>
                    <a:lstStyle/>
                    <a:p>
                      <a:pPr algn="ctr" fontAlgn="ctr"/>
                      <a:r>
                        <a:rPr lang="en-US" sz="500" u="none" strike="noStrike">
                          <a:effectLst/>
                        </a:rPr>
                        <a:t>1.96E+05</a:t>
                      </a:r>
                      <a:endParaRPr lang="en-US" sz="500" b="0" i="0" u="none" strike="noStrike">
                        <a:solidFill>
                          <a:srgbClr val="000000"/>
                        </a:solidFill>
                        <a:effectLst/>
                        <a:latin typeface="Calibri" panose="020F0502020204030204" pitchFamily="34" charset="0"/>
                      </a:endParaRPr>
                    </a:p>
                  </a:txBody>
                  <a:tcPr marL="3686" marR="3686" marT="3686" marB="0" anchor="ctr"/>
                </a:tc>
                <a:tc>
                  <a:txBody>
                    <a:bodyPr/>
                    <a:lstStyle/>
                    <a:p>
                      <a:pPr algn="ctr" fontAlgn="ctr"/>
                      <a:r>
                        <a:rPr lang="en-US" sz="500" u="none" strike="noStrike">
                          <a:effectLst/>
                        </a:rPr>
                        <a:t>1.6</a:t>
                      </a:r>
                      <a:endParaRPr lang="en-US" sz="500" b="0" i="0" u="none" strike="noStrike">
                        <a:solidFill>
                          <a:srgbClr val="000000"/>
                        </a:solidFill>
                        <a:effectLst/>
                        <a:latin typeface="Calibri" panose="020F0502020204030204" pitchFamily="34" charset="0"/>
                      </a:endParaRPr>
                    </a:p>
                  </a:txBody>
                  <a:tcPr marL="3686" marR="3686" marT="3686" marB="0" anchor="ctr"/>
                </a:tc>
                <a:tc>
                  <a:txBody>
                    <a:bodyPr/>
                    <a:lstStyle/>
                    <a:p>
                      <a:pPr algn="ctr" fontAlgn="ctr"/>
                      <a:r>
                        <a:rPr lang="en-US" sz="500" u="none" strike="noStrike">
                          <a:effectLst/>
                        </a:rPr>
                        <a:t>1.5</a:t>
                      </a:r>
                      <a:endParaRPr lang="en-US" sz="500" b="0" i="0" u="none" strike="noStrike">
                        <a:solidFill>
                          <a:srgbClr val="000000"/>
                        </a:solidFill>
                        <a:effectLst/>
                        <a:latin typeface="Calibri" panose="020F0502020204030204" pitchFamily="34" charset="0"/>
                      </a:endParaRPr>
                    </a:p>
                  </a:txBody>
                  <a:tcPr marL="3686" marR="3686" marT="3686" marB="0" anchor="ctr"/>
                </a:tc>
                <a:tc>
                  <a:txBody>
                    <a:bodyPr/>
                    <a:lstStyle/>
                    <a:p>
                      <a:pPr algn="ctr" fontAlgn="ctr"/>
                      <a:r>
                        <a:rPr lang="en-US" sz="500" u="none" strike="noStrike">
                          <a:effectLst/>
                        </a:rPr>
                        <a:t>0.493</a:t>
                      </a:r>
                      <a:endParaRPr lang="en-US" sz="500" b="0" i="0" u="none" strike="noStrike">
                        <a:solidFill>
                          <a:srgbClr val="000000"/>
                        </a:solidFill>
                        <a:effectLst/>
                        <a:latin typeface="Calibri" panose="020F0502020204030204" pitchFamily="34" charset="0"/>
                      </a:endParaRPr>
                    </a:p>
                  </a:txBody>
                  <a:tcPr marL="3686" marR="3686" marT="3686" marB="0" anchor="ctr"/>
                </a:tc>
                <a:tc>
                  <a:txBody>
                    <a:bodyPr/>
                    <a:lstStyle/>
                    <a:p>
                      <a:pPr algn="ctr" fontAlgn="ctr"/>
                      <a:r>
                        <a:rPr lang="en-US" sz="500" u="none" strike="noStrike">
                          <a:effectLst/>
                        </a:rPr>
                        <a:t>10.1</a:t>
                      </a:r>
                      <a:endParaRPr lang="en-US" sz="500" b="0" i="0" u="none" strike="noStrike">
                        <a:solidFill>
                          <a:srgbClr val="000000"/>
                        </a:solidFill>
                        <a:effectLst/>
                        <a:latin typeface="Calibri" panose="020F0502020204030204" pitchFamily="34" charset="0"/>
                      </a:endParaRPr>
                    </a:p>
                  </a:txBody>
                  <a:tcPr marL="3686" marR="3686" marT="3686" marB="0" anchor="ctr"/>
                </a:tc>
                <a:extLst>
                  <a:ext uri="{0D108BD9-81ED-4DB2-BD59-A6C34878D82A}">
                    <a16:rowId xmlns:a16="http://schemas.microsoft.com/office/drawing/2014/main" val="3503168745"/>
                  </a:ext>
                </a:extLst>
              </a:tr>
              <a:tr h="130115">
                <a:tc>
                  <a:txBody>
                    <a:bodyPr/>
                    <a:lstStyle/>
                    <a:p>
                      <a:pPr algn="ctr" fontAlgn="ctr"/>
                      <a:r>
                        <a:rPr lang="en-US" sz="500" u="none" strike="noStrike">
                          <a:effectLst/>
                        </a:rPr>
                        <a:t>50%</a:t>
                      </a:r>
                      <a:endParaRPr lang="en-US" sz="500" b="1" i="0" u="none" strike="noStrike">
                        <a:solidFill>
                          <a:srgbClr val="000000"/>
                        </a:solidFill>
                        <a:effectLst/>
                        <a:latin typeface="Calibri" panose="020F0502020204030204" pitchFamily="34" charset="0"/>
                      </a:endParaRPr>
                    </a:p>
                  </a:txBody>
                  <a:tcPr marL="3686" marR="3686" marT="3686" marB="0" anchor="ctr"/>
                </a:tc>
                <a:tc>
                  <a:txBody>
                    <a:bodyPr/>
                    <a:lstStyle/>
                    <a:p>
                      <a:pPr algn="ctr" fontAlgn="ctr"/>
                      <a:r>
                        <a:rPr lang="en-US" sz="500" u="none" strike="noStrike">
                          <a:effectLst/>
                        </a:rPr>
                        <a:t>2008</a:t>
                      </a:r>
                      <a:endParaRPr lang="en-US" sz="500" b="0" i="0" u="none" strike="noStrike">
                        <a:solidFill>
                          <a:srgbClr val="000000"/>
                        </a:solidFill>
                        <a:effectLst/>
                        <a:latin typeface="Calibri" panose="020F0502020204030204" pitchFamily="34" charset="0"/>
                      </a:endParaRPr>
                    </a:p>
                  </a:txBody>
                  <a:tcPr marL="3686" marR="3686" marT="3686" marB="0" anchor="ctr"/>
                </a:tc>
                <a:tc>
                  <a:txBody>
                    <a:bodyPr/>
                    <a:lstStyle/>
                    <a:p>
                      <a:pPr algn="ctr" fontAlgn="ctr"/>
                      <a:r>
                        <a:rPr lang="en-US" sz="500" u="none" strike="noStrike">
                          <a:effectLst/>
                        </a:rPr>
                        <a:t>72.1</a:t>
                      </a:r>
                      <a:endParaRPr lang="en-US" sz="500" b="0" i="0" u="none" strike="noStrike">
                        <a:solidFill>
                          <a:srgbClr val="000000"/>
                        </a:solidFill>
                        <a:effectLst/>
                        <a:latin typeface="Calibri" panose="020F0502020204030204" pitchFamily="34" charset="0"/>
                      </a:endParaRPr>
                    </a:p>
                  </a:txBody>
                  <a:tcPr marL="3686" marR="3686" marT="3686" marB="0" anchor="ctr"/>
                </a:tc>
                <a:tc>
                  <a:txBody>
                    <a:bodyPr/>
                    <a:lstStyle/>
                    <a:p>
                      <a:pPr algn="ctr" fontAlgn="ctr"/>
                      <a:r>
                        <a:rPr lang="en-US" sz="500" u="none" strike="noStrike">
                          <a:effectLst/>
                        </a:rPr>
                        <a:t>144</a:t>
                      </a:r>
                      <a:endParaRPr lang="en-US" sz="500" b="0" i="0" u="none" strike="noStrike">
                        <a:solidFill>
                          <a:srgbClr val="000000"/>
                        </a:solidFill>
                        <a:effectLst/>
                        <a:latin typeface="Calibri" panose="020F0502020204030204" pitchFamily="34" charset="0"/>
                      </a:endParaRPr>
                    </a:p>
                  </a:txBody>
                  <a:tcPr marL="3686" marR="3686" marT="3686" marB="0" anchor="ctr"/>
                </a:tc>
                <a:tc>
                  <a:txBody>
                    <a:bodyPr/>
                    <a:lstStyle/>
                    <a:p>
                      <a:pPr algn="ctr" fontAlgn="ctr"/>
                      <a:r>
                        <a:rPr lang="en-US" sz="500" u="none" strike="noStrike">
                          <a:effectLst/>
                        </a:rPr>
                        <a:t>3</a:t>
                      </a:r>
                      <a:endParaRPr lang="en-US" sz="500" b="0" i="0" u="none" strike="noStrike">
                        <a:solidFill>
                          <a:srgbClr val="000000"/>
                        </a:solidFill>
                        <a:effectLst/>
                        <a:latin typeface="Calibri" panose="020F0502020204030204" pitchFamily="34" charset="0"/>
                      </a:endParaRPr>
                    </a:p>
                  </a:txBody>
                  <a:tcPr marL="3686" marR="3686" marT="3686" marB="0" anchor="ctr"/>
                </a:tc>
                <a:tc>
                  <a:txBody>
                    <a:bodyPr/>
                    <a:lstStyle/>
                    <a:p>
                      <a:pPr algn="ctr" fontAlgn="ctr"/>
                      <a:r>
                        <a:rPr lang="en-US" sz="500" u="none" strike="noStrike">
                          <a:effectLst/>
                        </a:rPr>
                        <a:t>3.755</a:t>
                      </a:r>
                      <a:endParaRPr lang="en-US" sz="500" b="0" i="0" u="none" strike="noStrike">
                        <a:solidFill>
                          <a:srgbClr val="000000"/>
                        </a:solidFill>
                        <a:effectLst/>
                        <a:latin typeface="Calibri" panose="020F0502020204030204" pitchFamily="34" charset="0"/>
                      </a:endParaRPr>
                    </a:p>
                  </a:txBody>
                  <a:tcPr marL="3686" marR="3686" marT="3686" marB="0" anchor="ctr"/>
                </a:tc>
                <a:tc>
                  <a:txBody>
                    <a:bodyPr/>
                    <a:lstStyle/>
                    <a:p>
                      <a:pPr algn="ctr" fontAlgn="ctr"/>
                      <a:r>
                        <a:rPr lang="en-US" sz="500" u="none" strike="noStrike">
                          <a:effectLst/>
                        </a:rPr>
                        <a:t>64.912906</a:t>
                      </a:r>
                      <a:endParaRPr lang="en-US" sz="500" b="0" i="0" u="none" strike="noStrike">
                        <a:solidFill>
                          <a:srgbClr val="000000"/>
                        </a:solidFill>
                        <a:effectLst/>
                        <a:latin typeface="Calibri" panose="020F0502020204030204" pitchFamily="34" charset="0"/>
                      </a:endParaRPr>
                    </a:p>
                  </a:txBody>
                  <a:tcPr marL="3686" marR="3686" marT="3686" marB="0" anchor="ctr"/>
                </a:tc>
                <a:tc>
                  <a:txBody>
                    <a:bodyPr/>
                    <a:lstStyle/>
                    <a:p>
                      <a:pPr algn="ctr" fontAlgn="ctr"/>
                      <a:r>
                        <a:rPr lang="en-US" sz="500" u="none" strike="noStrike">
                          <a:effectLst/>
                        </a:rPr>
                        <a:t>92</a:t>
                      </a:r>
                      <a:endParaRPr lang="en-US" sz="500" b="0" i="0" u="none" strike="noStrike">
                        <a:solidFill>
                          <a:srgbClr val="000000"/>
                        </a:solidFill>
                        <a:effectLst/>
                        <a:latin typeface="Calibri" panose="020F0502020204030204" pitchFamily="34" charset="0"/>
                      </a:endParaRPr>
                    </a:p>
                  </a:txBody>
                  <a:tcPr marL="3686" marR="3686" marT="3686" marB="0" anchor="ctr"/>
                </a:tc>
                <a:tc>
                  <a:txBody>
                    <a:bodyPr/>
                    <a:lstStyle/>
                    <a:p>
                      <a:pPr algn="ctr" fontAlgn="ctr"/>
                      <a:r>
                        <a:rPr lang="en-US" sz="500" u="none" strike="noStrike">
                          <a:effectLst/>
                        </a:rPr>
                        <a:t>17</a:t>
                      </a:r>
                      <a:endParaRPr lang="en-US" sz="500" b="0" i="0" u="none" strike="noStrike">
                        <a:solidFill>
                          <a:srgbClr val="000000"/>
                        </a:solidFill>
                        <a:effectLst/>
                        <a:latin typeface="Calibri" panose="020F0502020204030204" pitchFamily="34" charset="0"/>
                      </a:endParaRPr>
                    </a:p>
                  </a:txBody>
                  <a:tcPr marL="3686" marR="3686" marT="3686" marB="0" anchor="ctr"/>
                </a:tc>
                <a:tc>
                  <a:txBody>
                    <a:bodyPr/>
                    <a:lstStyle/>
                    <a:p>
                      <a:pPr algn="ctr" fontAlgn="ctr"/>
                      <a:r>
                        <a:rPr lang="en-US" sz="500" u="none" strike="noStrike">
                          <a:effectLst/>
                        </a:rPr>
                        <a:t>43.5</a:t>
                      </a:r>
                      <a:endParaRPr lang="en-US" sz="500" b="0" i="0" u="none" strike="noStrike">
                        <a:solidFill>
                          <a:srgbClr val="000000"/>
                        </a:solidFill>
                        <a:effectLst/>
                        <a:latin typeface="Calibri" panose="020F0502020204030204" pitchFamily="34" charset="0"/>
                      </a:endParaRPr>
                    </a:p>
                  </a:txBody>
                  <a:tcPr marL="3686" marR="3686" marT="3686" marB="0" anchor="ctr"/>
                </a:tc>
                <a:tc>
                  <a:txBody>
                    <a:bodyPr/>
                    <a:lstStyle/>
                    <a:p>
                      <a:pPr algn="ctr" fontAlgn="ctr"/>
                      <a:r>
                        <a:rPr lang="en-US" sz="500" u="none" strike="noStrike">
                          <a:effectLst/>
                        </a:rPr>
                        <a:t>4</a:t>
                      </a:r>
                      <a:endParaRPr lang="en-US" sz="500" b="0" i="0" u="none" strike="noStrike">
                        <a:solidFill>
                          <a:srgbClr val="000000"/>
                        </a:solidFill>
                        <a:effectLst/>
                        <a:latin typeface="Calibri" panose="020F0502020204030204" pitchFamily="34" charset="0"/>
                      </a:endParaRPr>
                    </a:p>
                  </a:txBody>
                  <a:tcPr marL="3686" marR="3686" marT="3686" marB="0" anchor="ctr"/>
                </a:tc>
                <a:tc>
                  <a:txBody>
                    <a:bodyPr/>
                    <a:lstStyle/>
                    <a:p>
                      <a:pPr algn="ctr" fontAlgn="ctr"/>
                      <a:r>
                        <a:rPr lang="en-US" sz="500" u="none" strike="noStrike">
                          <a:effectLst/>
                        </a:rPr>
                        <a:t>93</a:t>
                      </a:r>
                      <a:endParaRPr lang="en-US" sz="500" b="0" i="0" u="none" strike="noStrike">
                        <a:solidFill>
                          <a:srgbClr val="000000"/>
                        </a:solidFill>
                        <a:effectLst/>
                        <a:latin typeface="Calibri" panose="020F0502020204030204" pitchFamily="34" charset="0"/>
                      </a:endParaRPr>
                    </a:p>
                  </a:txBody>
                  <a:tcPr marL="3686" marR="3686" marT="3686" marB="0" anchor="ctr"/>
                </a:tc>
                <a:tc>
                  <a:txBody>
                    <a:bodyPr/>
                    <a:lstStyle/>
                    <a:p>
                      <a:pPr algn="ctr" fontAlgn="ctr"/>
                      <a:r>
                        <a:rPr lang="en-US" sz="500" u="none" strike="noStrike">
                          <a:effectLst/>
                        </a:rPr>
                        <a:t>5.755</a:t>
                      </a:r>
                      <a:endParaRPr lang="en-US" sz="500" b="0" i="0" u="none" strike="noStrike">
                        <a:solidFill>
                          <a:srgbClr val="000000"/>
                        </a:solidFill>
                        <a:effectLst/>
                        <a:latin typeface="Calibri" panose="020F0502020204030204" pitchFamily="34" charset="0"/>
                      </a:endParaRPr>
                    </a:p>
                  </a:txBody>
                  <a:tcPr marL="3686" marR="3686" marT="3686" marB="0" anchor="ctr"/>
                </a:tc>
                <a:tc>
                  <a:txBody>
                    <a:bodyPr/>
                    <a:lstStyle/>
                    <a:p>
                      <a:pPr algn="ctr" fontAlgn="ctr"/>
                      <a:r>
                        <a:rPr lang="en-US" sz="500" u="none" strike="noStrike">
                          <a:effectLst/>
                        </a:rPr>
                        <a:t>93</a:t>
                      </a:r>
                      <a:endParaRPr lang="en-US" sz="500" b="0" i="0" u="none" strike="noStrike">
                        <a:solidFill>
                          <a:srgbClr val="000000"/>
                        </a:solidFill>
                        <a:effectLst/>
                        <a:latin typeface="Calibri" panose="020F0502020204030204" pitchFamily="34" charset="0"/>
                      </a:endParaRPr>
                    </a:p>
                  </a:txBody>
                  <a:tcPr marL="3686" marR="3686" marT="3686" marB="0" anchor="ctr"/>
                </a:tc>
                <a:tc>
                  <a:txBody>
                    <a:bodyPr/>
                    <a:lstStyle/>
                    <a:p>
                      <a:pPr algn="ctr" fontAlgn="ctr"/>
                      <a:r>
                        <a:rPr lang="en-US" sz="500" u="none" strike="noStrike">
                          <a:effectLst/>
                        </a:rPr>
                        <a:t>0.1</a:t>
                      </a:r>
                      <a:endParaRPr lang="en-US" sz="500" b="0" i="0" u="none" strike="noStrike">
                        <a:solidFill>
                          <a:srgbClr val="000000"/>
                        </a:solidFill>
                        <a:effectLst/>
                        <a:latin typeface="Calibri" panose="020F0502020204030204" pitchFamily="34" charset="0"/>
                      </a:endParaRPr>
                    </a:p>
                  </a:txBody>
                  <a:tcPr marL="3686" marR="3686" marT="3686" marB="0" anchor="ctr"/>
                </a:tc>
                <a:tc>
                  <a:txBody>
                    <a:bodyPr/>
                    <a:lstStyle/>
                    <a:p>
                      <a:pPr algn="ctr" fontAlgn="ctr"/>
                      <a:r>
                        <a:rPr lang="en-US" sz="500" u="none" strike="noStrike">
                          <a:effectLst/>
                        </a:rPr>
                        <a:t>1766.9476</a:t>
                      </a:r>
                      <a:endParaRPr lang="en-US" sz="500" b="0" i="0" u="none" strike="noStrike">
                        <a:solidFill>
                          <a:srgbClr val="000000"/>
                        </a:solidFill>
                        <a:effectLst/>
                        <a:latin typeface="Calibri" panose="020F0502020204030204" pitchFamily="34" charset="0"/>
                      </a:endParaRPr>
                    </a:p>
                  </a:txBody>
                  <a:tcPr marL="3686" marR="3686" marT="3686" marB="0" anchor="ctr"/>
                </a:tc>
                <a:tc>
                  <a:txBody>
                    <a:bodyPr/>
                    <a:lstStyle/>
                    <a:p>
                      <a:pPr algn="ctr" fontAlgn="ctr"/>
                      <a:r>
                        <a:rPr lang="en-US" sz="500" u="none" strike="noStrike">
                          <a:effectLst/>
                        </a:rPr>
                        <a:t>1.39E+06</a:t>
                      </a:r>
                      <a:endParaRPr lang="en-US" sz="500" b="0" i="0" u="none" strike="noStrike">
                        <a:solidFill>
                          <a:srgbClr val="000000"/>
                        </a:solidFill>
                        <a:effectLst/>
                        <a:latin typeface="Calibri" panose="020F0502020204030204" pitchFamily="34" charset="0"/>
                      </a:endParaRPr>
                    </a:p>
                  </a:txBody>
                  <a:tcPr marL="3686" marR="3686" marT="3686" marB="0" anchor="ctr"/>
                </a:tc>
                <a:tc>
                  <a:txBody>
                    <a:bodyPr/>
                    <a:lstStyle/>
                    <a:p>
                      <a:pPr algn="ctr" fontAlgn="ctr"/>
                      <a:r>
                        <a:rPr lang="en-US" sz="500" u="none" strike="noStrike">
                          <a:effectLst/>
                        </a:rPr>
                        <a:t>3.3</a:t>
                      </a:r>
                      <a:endParaRPr lang="en-US" sz="500" b="0" i="0" u="none" strike="noStrike">
                        <a:solidFill>
                          <a:srgbClr val="000000"/>
                        </a:solidFill>
                        <a:effectLst/>
                        <a:latin typeface="Calibri" panose="020F0502020204030204" pitchFamily="34" charset="0"/>
                      </a:endParaRPr>
                    </a:p>
                  </a:txBody>
                  <a:tcPr marL="3686" marR="3686" marT="3686" marB="0" anchor="ctr"/>
                </a:tc>
                <a:tc>
                  <a:txBody>
                    <a:bodyPr/>
                    <a:lstStyle/>
                    <a:p>
                      <a:pPr algn="ctr" fontAlgn="ctr"/>
                      <a:r>
                        <a:rPr lang="en-US" sz="500" u="none" strike="noStrike">
                          <a:effectLst/>
                        </a:rPr>
                        <a:t>3.3</a:t>
                      </a:r>
                      <a:endParaRPr lang="en-US" sz="500" b="0" i="0" u="none" strike="noStrike">
                        <a:solidFill>
                          <a:srgbClr val="000000"/>
                        </a:solidFill>
                        <a:effectLst/>
                        <a:latin typeface="Calibri" panose="020F0502020204030204" pitchFamily="34" charset="0"/>
                      </a:endParaRPr>
                    </a:p>
                  </a:txBody>
                  <a:tcPr marL="3686" marR="3686" marT="3686" marB="0" anchor="ctr"/>
                </a:tc>
                <a:tc>
                  <a:txBody>
                    <a:bodyPr/>
                    <a:lstStyle/>
                    <a:p>
                      <a:pPr algn="ctr" fontAlgn="ctr"/>
                      <a:r>
                        <a:rPr lang="en-US" sz="500" u="none" strike="noStrike">
                          <a:effectLst/>
                        </a:rPr>
                        <a:t>0.677</a:t>
                      </a:r>
                      <a:endParaRPr lang="en-US" sz="500" b="0" i="0" u="none" strike="noStrike">
                        <a:solidFill>
                          <a:srgbClr val="000000"/>
                        </a:solidFill>
                        <a:effectLst/>
                        <a:latin typeface="Calibri" panose="020F0502020204030204" pitchFamily="34" charset="0"/>
                      </a:endParaRPr>
                    </a:p>
                  </a:txBody>
                  <a:tcPr marL="3686" marR="3686" marT="3686" marB="0" anchor="ctr"/>
                </a:tc>
                <a:tc>
                  <a:txBody>
                    <a:bodyPr/>
                    <a:lstStyle/>
                    <a:p>
                      <a:pPr algn="ctr" fontAlgn="ctr"/>
                      <a:r>
                        <a:rPr lang="en-US" sz="500" u="none" strike="noStrike">
                          <a:effectLst/>
                        </a:rPr>
                        <a:t>12.3</a:t>
                      </a:r>
                      <a:endParaRPr lang="en-US" sz="500" b="0" i="0" u="none" strike="noStrike">
                        <a:solidFill>
                          <a:srgbClr val="000000"/>
                        </a:solidFill>
                        <a:effectLst/>
                        <a:latin typeface="Calibri" panose="020F0502020204030204" pitchFamily="34" charset="0"/>
                      </a:endParaRPr>
                    </a:p>
                  </a:txBody>
                  <a:tcPr marL="3686" marR="3686" marT="3686" marB="0" anchor="ctr"/>
                </a:tc>
                <a:extLst>
                  <a:ext uri="{0D108BD9-81ED-4DB2-BD59-A6C34878D82A}">
                    <a16:rowId xmlns:a16="http://schemas.microsoft.com/office/drawing/2014/main" val="1588599496"/>
                  </a:ext>
                </a:extLst>
              </a:tr>
              <a:tr h="163548">
                <a:tc>
                  <a:txBody>
                    <a:bodyPr/>
                    <a:lstStyle/>
                    <a:p>
                      <a:pPr algn="ctr" fontAlgn="ctr"/>
                      <a:r>
                        <a:rPr lang="en-US" sz="500" u="none" strike="noStrike">
                          <a:effectLst/>
                        </a:rPr>
                        <a:t>75%</a:t>
                      </a:r>
                      <a:endParaRPr lang="en-US" sz="500" b="1" i="0" u="none" strike="noStrike">
                        <a:solidFill>
                          <a:srgbClr val="000000"/>
                        </a:solidFill>
                        <a:effectLst/>
                        <a:latin typeface="Calibri" panose="020F0502020204030204" pitchFamily="34" charset="0"/>
                      </a:endParaRPr>
                    </a:p>
                  </a:txBody>
                  <a:tcPr marL="3686" marR="3686" marT="3686" marB="0" anchor="ctr"/>
                </a:tc>
                <a:tc>
                  <a:txBody>
                    <a:bodyPr/>
                    <a:lstStyle/>
                    <a:p>
                      <a:pPr algn="ctr" fontAlgn="ctr"/>
                      <a:r>
                        <a:rPr lang="en-US" sz="500" u="none" strike="noStrike">
                          <a:effectLst/>
                        </a:rPr>
                        <a:t>2012</a:t>
                      </a:r>
                      <a:endParaRPr lang="en-US" sz="500" b="0" i="0" u="none" strike="noStrike">
                        <a:solidFill>
                          <a:srgbClr val="000000"/>
                        </a:solidFill>
                        <a:effectLst/>
                        <a:latin typeface="Calibri" panose="020F0502020204030204" pitchFamily="34" charset="0"/>
                      </a:endParaRPr>
                    </a:p>
                  </a:txBody>
                  <a:tcPr marL="3686" marR="3686" marT="3686" marB="0" anchor="ctr"/>
                </a:tc>
                <a:tc>
                  <a:txBody>
                    <a:bodyPr/>
                    <a:lstStyle/>
                    <a:p>
                      <a:pPr algn="ctr" fontAlgn="ctr"/>
                      <a:r>
                        <a:rPr lang="en-US" sz="500" u="none" strike="noStrike">
                          <a:effectLst/>
                        </a:rPr>
                        <a:t>75.7</a:t>
                      </a:r>
                      <a:endParaRPr lang="en-US" sz="500" b="0" i="0" u="none" strike="noStrike">
                        <a:solidFill>
                          <a:srgbClr val="000000"/>
                        </a:solidFill>
                        <a:effectLst/>
                        <a:latin typeface="Calibri" panose="020F0502020204030204" pitchFamily="34" charset="0"/>
                      </a:endParaRPr>
                    </a:p>
                  </a:txBody>
                  <a:tcPr marL="3686" marR="3686" marT="3686" marB="0" anchor="ctr"/>
                </a:tc>
                <a:tc>
                  <a:txBody>
                    <a:bodyPr/>
                    <a:lstStyle/>
                    <a:p>
                      <a:pPr algn="ctr" fontAlgn="ctr"/>
                      <a:r>
                        <a:rPr lang="en-US" sz="500" u="none" strike="noStrike">
                          <a:effectLst/>
                        </a:rPr>
                        <a:t>228</a:t>
                      </a:r>
                      <a:endParaRPr lang="en-US" sz="500" b="0" i="0" u="none" strike="noStrike">
                        <a:solidFill>
                          <a:srgbClr val="000000"/>
                        </a:solidFill>
                        <a:effectLst/>
                        <a:latin typeface="Calibri" panose="020F0502020204030204" pitchFamily="34" charset="0"/>
                      </a:endParaRPr>
                    </a:p>
                  </a:txBody>
                  <a:tcPr marL="3686" marR="3686" marT="3686" marB="0" anchor="ctr"/>
                </a:tc>
                <a:tc>
                  <a:txBody>
                    <a:bodyPr/>
                    <a:lstStyle/>
                    <a:p>
                      <a:pPr algn="ctr" fontAlgn="ctr"/>
                      <a:r>
                        <a:rPr lang="en-US" sz="500" u="none" strike="noStrike">
                          <a:effectLst/>
                        </a:rPr>
                        <a:t>22</a:t>
                      </a:r>
                      <a:endParaRPr lang="en-US" sz="500" b="0" i="0" u="none" strike="noStrike">
                        <a:solidFill>
                          <a:srgbClr val="000000"/>
                        </a:solidFill>
                        <a:effectLst/>
                        <a:latin typeface="Calibri" panose="020F0502020204030204" pitchFamily="34" charset="0"/>
                      </a:endParaRPr>
                    </a:p>
                  </a:txBody>
                  <a:tcPr marL="3686" marR="3686" marT="3686" marB="0" anchor="ctr"/>
                </a:tc>
                <a:tc>
                  <a:txBody>
                    <a:bodyPr/>
                    <a:lstStyle/>
                    <a:p>
                      <a:pPr algn="ctr" fontAlgn="ctr"/>
                      <a:r>
                        <a:rPr lang="en-US" sz="500" u="none" strike="noStrike">
                          <a:effectLst/>
                        </a:rPr>
                        <a:t>7.7025</a:t>
                      </a:r>
                      <a:endParaRPr lang="en-US" sz="500" b="0" i="0" u="none" strike="noStrike">
                        <a:solidFill>
                          <a:srgbClr val="000000"/>
                        </a:solidFill>
                        <a:effectLst/>
                        <a:latin typeface="Calibri" panose="020F0502020204030204" pitchFamily="34" charset="0"/>
                      </a:endParaRPr>
                    </a:p>
                  </a:txBody>
                  <a:tcPr marL="3686" marR="3686" marT="3686" marB="0" anchor="ctr"/>
                </a:tc>
                <a:tc>
                  <a:txBody>
                    <a:bodyPr/>
                    <a:lstStyle/>
                    <a:p>
                      <a:pPr algn="ctr" fontAlgn="ctr"/>
                      <a:r>
                        <a:rPr lang="en-US" sz="500" u="none" strike="noStrike">
                          <a:effectLst/>
                        </a:rPr>
                        <a:t>441.534144</a:t>
                      </a:r>
                      <a:endParaRPr lang="en-US" sz="500" b="0" i="0" u="none" strike="noStrike">
                        <a:solidFill>
                          <a:srgbClr val="000000"/>
                        </a:solidFill>
                        <a:effectLst/>
                        <a:latin typeface="Calibri" panose="020F0502020204030204" pitchFamily="34" charset="0"/>
                      </a:endParaRPr>
                    </a:p>
                  </a:txBody>
                  <a:tcPr marL="3686" marR="3686" marT="3686" marB="0" anchor="ctr"/>
                </a:tc>
                <a:tc>
                  <a:txBody>
                    <a:bodyPr/>
                    <a:lstStyle/>
                    <a:p>
                      <a:pPr algn="ctr" fontAlgn="ctr"/>
                      <a:r>
                        <a:rPr lang="en-US" sz="500" u="none" strike="noStrike">
                          <a:effectLst/>
                        </a:rPr>
                        <a:t>97</a:t>
                      </a:r>
                      <a:endParaRPr lang="en-US" sz="500" b="0" i="0" u="none" strike="noStrike">
                        <a:solidFill>
                          <a:srgbClr val="000000"/>
                        </a:solidFill>
                        <a:effectLst/>
                        <a:latin typeface="Calibri" panose="020F0502020204030204" pitchFamily="34" charset="0"/>
                      </a:endParaRPr>
                    </a:p>
                  </a:txBody>
                  <a:tcPr marL="3686" marR="3686" marT="3686" marB="0" anchor="ctr"/>
                </a:tc>
                <a:tc>
                  <a:txBody>
                    <a:bodyPr/>
                    <a:lstStyle/>
                    <a:p>
                      <a:pPr algn="ctr" fontAlgn="ctr"/>
                      <a:r>
                        <a:rPr lang="en-US" sz="500" u="none" strike="noStrike">
                          <a:effectLst/>
                        </a:rPr>
                        <a:t>360.25</a:t>
                      </a:r>
                      <a:endParaRPr lang="en-US" sz="500" b="0" i="0" u="none" strike="noStrike">
                        <a:solidFill>
                          <a:srgbClr val="000000"/>
                        </a:solidFill>
                        <a:effectLst/>
                        <a:latin typeface="Calibri" panose="020F0502020204030204" pitchFamily="34" charset="0"/>
                      </a:endParaRPr>
                    </a:p>
                  </a:txBody>
                  <a:tcPr marL="3686" marR="3686" marT="3686" marB="0" anchor="ctr"/>
                </a:tc>
                <a:tc>
                  <a:txBody>
                    <a:bodyPr/>
                    <a:lstStyle/>
                    <a:p>
                      <a:pPr algn="ctr" fontAlgn="ctr"/>
                      <a:r>
                        <a:rPr lang="en-US" sz="500" u="none" strike="noStrike">
                          <a:effectLst/>
                        </a:rPr>
                        <a:t>56.2</a:t>
                      </a:r>
                      <a:endParaRPr lang="en-US" sz="500" b="0" i="0" u="none" strike="noStrike">
                        <a:solidFill>
                          <a:srgbClr val="000000"/>
                        </a:solidFill>
                        <a:effectLst/>
                        <a:latin typeface="Calibri" panose="020F0502020204030204" pitchFamily="34" charset="0"/>
                      </a:endParaRPr>
                    </a:p>
                  </a:txBody>
                  <a:tcPr marL="3686" marR="3686" marT="3686" marB="0" anchor="ctr"/>
                </a:tc>
                <a:tc>
                  <a:txBody>
                    <a:bodyPr/>
                    <a:lstStyle/>
                    <a:p>
                      <a:pPr algn="ctr" fontAlgn="ctr"/>
                      <a:r>
                        <a:rPr lang="en-US" sz="500" u="none" strike="noStrike">
                          <a:effectLst/>
                        </a:rPr>
                        <a:t>28</a:t>
                      </a:r>
                      <a:endParaRPr lang="en-US" sz="500" b="0" i="0" u="none" strike="noStrike">
                        <a:solidFill>
                          <a:srgbClr val="000000"/>
                        </a:solidFill>
                        <a:effectLst/>
                        <a:latin typeface="Calibri" panose="020F0502020204030204" pitchFamily="34" charset="0"/>
                      </a:endParaRPr>
                    </a:p>
                  </a:txBody>
                  <a:tcPr marL="3686" marR="3686" marT="3686" marB="0" anchor="ctr"/>
                </a:tc>
                <a:tc>
                  <a:txBody>
                    <a:bodyPr/>
                    <a:lstStyle/>
                    <a:p>
                      <a:pPr algn="ctr" fontAlgn="ctr"/>
                      <a:r>
                        <a:rPr lang="en-US" sz="500" u="none" strike="noStrike">
                          <a:effectLst/>
                        </a:rPr>
                        <a:t>97</a:t>
                      </a:r>
                      <a:endParaRPr lang="en-US" sz="500" b="0" i="0" u="none" strike="noStrike">
                        <a:solidFill>
                          <a:srgbClr val="000000"/>
                        </a:solidFill>
                        <a:effectLst/>
                        <a:latin typeface="Calibri" panose="020F0502020204030204" pitchFamily="34" charset="0"/>
                      </a:endParaRPr>
                    </a:p>
                  </a:txBody>
                  <a:tcPr marL="3686" marR="3686" marT="3686" marB="0" anchor="ctr"/>
                </a:tc>
                <a:tc>
                  <a:txBody>
                    <a:bodyPr/>
                    <a:lstStyle/>
                    <a:p>
                      <a:pPr algn="ctr" fontAlgn="ctr"/>
                      <a:r>
                        <a:rPr lang="en-US" sz="500" u="none" strike="noStrike">
                          <a:effectLst/>
                        </a:rPr>
                        <a:t>7.4925</a:t>
                      </a:r>
                      <a:endParaRPr lang="en-US" sz="500" b="0" i="0" u="none" strike="noStrike">
                        <a:solidFill>
                          <a:srgbClr val="000000"/>
                        </a:solidFill>
                        <a:effectLst/>
                        <a:latin typeface="Calibri" panose="020F0502020204030204" pitchFamily="34" charset="0"/>
                      </a:endParaRPr>
                    </a:p>
                  </a:txBody>
                  <a:tcPr marL="3686" marR="3686" marT="3686" marB="0" anchor="ctr"/>
                </a:tc>
                <a:tc>
                  <a:txBody>
                    <a:bodyPr/>
                    <a:lstStyle/>
                    <a:p>
                      <a:pPr algn="ctr" fontAlgn="ctr"/>
                      <a:r>
                        <a:rPr lang="en-US" sz="500" u="none" strike="noStrike">
                          <a:effectLst/>
                        </a:rPr>
                        <a:t>97</a:t>
                      </a:r>
                      <a:endParaRPr lang="en-US" sz="500" b="0" i="0" u="none" strike="noStrike">
                        <a:solidFill>
                          <a:srgbClr val="000000"/>
                        </a:solidFill>
                        <a:effectLst/>
                        <a:latin typeface="Calibri" panose="020F0502020204030204" pitchFamily="34" charset="0"/>
                      </a:endParaRPr>
                    </a:p>
                  </a:txBody>
                  <a:tcPr marL="3686" marR="3686" marT="3686" marB="0" anchor="ctr"/>
                </a:tc>
                <a:tc>
                  <a:txBody>
                    <a:bodyPr/>
                    <a:lstStyle/>
                    <a:p>
                      <a:pPr algn="ctr" fontAlgn="ctr"/>
                      <a:r>
                        <a:rPr lang="en-US" sz="500" u="none" strike="noStrike">
                          <a:effectLst/>
                        </a:rPr>
                        <a:t>0.8</a:t>
                      </a:r>
                      <a:endParaRPr lang="en-US" sz="500" b="0" i="0" u="none" strike="noStrike">
                        <a:solidFill>
                          <a:srgbClr val="000000"/>
                        </a:solidFill>
                        <a:effectLst/>
                        <a:latin typeface="Calibri" panose="020F0502020204030204" pitchFamily="34" charset="0"/>
                      </a:endParaRPr>
                    </a:p>
                  </a:txBody>
                  <a:tcPr marL="3686" marR="3686" marT="3686" marB="0" anchor="ctr"/>
                </a:tc>
                <a:tc>
                  <a:txBody>
                    <a:bodyPr/>
                    <a:lstStyle/>
                    <a:p>
                      <a:pPr algn="ctr" fontAlgn="ctr"/>
                      <a:r>
                        <a:rPr lang="en-US" sz="500" u="none" strike="noStrike">
                          <a:effectLst/>
                        </a:rPr>
                        <a:t>5910.80634</a:t>
                      </a:r>
                      <a:endParaRPr lang="en-US" sz="500" b="0" i="0" u="none" strike="noStrike">
                        <a:solidFill>
                          <a:srgbClr val="000000"/>
                        </a:solidFill>
                        <a:effectLst/>
                        <a:latin typeface="Calibri" panose="020F0502020204030204" pitchFamily="34" charset="0"/>
                      </a:endParaRPr>
                    </a:p>
                  </a:txBody>
                  <a:tcPr marL="3686" marR="3686" marT="3686" marB="0" anchor="ctr"/>
                </a:tc>
                <a:tc>
                  <a:txBody>
                    <a:bodyPr/>
                    <a:lstStyle/>
                    <a:p>
                      <a:pPr algn="ctr" fontAlgn="ctr"/>
                      <a:r>
                        <a:rPr lang="en-US" sz="500" u="none" strike="noStrike">
                          <a:effectLst/>
                        </a:rPr>
                        <a:t>7.42E+06</a:t>
                      </a:r>
                      <a:endParaRPr lang="en-US" sz="500" b="0" i="0" u="none" strike="noStrike">
                        <a:solidFill>
                          <a:srgbClr val="000000"/>
                        </a:solidFill>
                        <a:effectLst/>
                        <a:latin typeface="Calibri" panose="020F0502020204030204" pitchFamily="34" charset="0"/>
                      </a:endParaRPr>
                    </a:p>
                  </a:txBody>
                  <a:tcPr marL="3686" marR="3686" marT="3686" marB="0" anchor="ctr"/>
                </a:tc>
                <a:tc>
                  <a:txBody>
                    <a:bodyPr/>
                    <a:lstStyle/>
                    <a:p>
                      <a:pPr algn="ctr" fontAlgn="ctr"/>
                      <a:r>
                        <a:rPr lang="en-US" sz="500" u="none" strike="noStrike">
                          <a:effectLst/>
                        </a:rPr>
                        <a:t>7.2</a:t>
                      </a:r>
                      <a:endParaRPr lang="en-US" sz="500" b="0" i="0" u="none" strike="noStrike">
                        <a:solidFill>
                          <a:srgbClr val="000000"/>
                        </a:solidFill>
                        <a:effectLst/>
                        <a:latin typeface="Calibri" panose="020F0502020204030204" pitchFamily="34" charset="0"/>
                      </a:endParaRPr>
                    </a:p>
                  </a:txBody>
                  <a:tcPr marL="3686" marR="3686" marT="3686" marB="0" anchor="ctr"/>
                </a:tc>
                <a:tc>
                  <a:txBody>
                    <a:bodyPr/>
                    <a:lstStyle/>
                    <a:p>
                      <a:pPr algn="ctr" fontAlgn="ctr"/>
                      <a:r>
                        <a:rPr lang="en-US" sz="500" u="none" strike="noStrike">
                          <a:effectLst/>
                        </a:rPr>
                        <a:t>7.2</a:t>
                      </a:r>
                      <a:endParaRPr lang="en-US" sz="500" b="0" i="0" u="none" strike="noStrike">
                        <a:solidFill>
                          <a:srgbClr val="000000"/>
                        </a:solidFill>
                        <a:effectLst/>
                        <a:latin typeface="Calibri" panose="020F0502020204030204" pitchFamily="34" charset="0"/>
                      </a:endParaRPr>
                    </a:p>
                  </a:txBody>
                  <a:tcPr marL="3686" marR="3686" marT="3686" marB="0" anchor="ctr"/>
                </a:tc>
                <a:tc>
                  <a:txBody>
                    <a:bodyPr/>
                    <a:lstStyle/>
                    <a:p>
                      <a:pPr algn="ctr" fontAlgn="ctr"/>
                      <a:r>
                        <a:rPr lang="en-US" sz="500" u="none" strike="noStrike">
                          <a:effectLst/>
                        </a:rPr>
                        <a:t>0.779</a:t>
                      </a:r>
                      <a:endParaRPr lang="en-US" sz="500" b="0" i="0" u="none" strike="noStrike">
                        <a:solidFill>
                          <a:srgbClr val="000000"/>
                        </a:solidFill>
                        <a:effectLst/>
                        <a:latin typeface="Calibri" panose="020F0502020204030204" pitchFamily="34" charset="0"/>
                      </a:endParaRPr>
                    </a:p>
                  </a:txBody>
                  <a:tcPr marL="3686" marR="3686" marT="3686" marB="0" anchor="ctr"/>
                </a:tc>
                <a:tc>
                  <a:txBody>
                    <a:bodyPr/>
                    <a:lstStyle/>
                    <a:p>
                      <a:pPr algn="ctr" fontAlgn="ctr"/>
                      <a:r>
                        <a:rPr lang="en-US" sz="500" u="none" strike="noStrike">
                          <a:effectLst/>
                        </a:rPr>
                        <a:t>14.3</a:t>
                      </a:r>
                      <a:endParaRPr lang="en-US" sz="500" b="0" i="0" u="none" strike="noStrike">
                        <a:solidFill>
                          <a:srgbClr val="000000"/>
                        </a:solidFill>
                        <a:effectLst/>
                        <a:latin typeface="Calibri" panose="020F0502020204030204" pitchFamily="34" charset="0"/>
                      </a:endParaRPr>
                    </a:p>
                  </a:txBody>
                  <a:tcPr marL="3686" marR="3686" marT="3686" marB="0" anchor="ctr"/>
                </a:tc>
                <a:extLst>
                  <a:ext uri="{0D108BD9-81ED-4DB2-BD59-A6C34878D82A}">
                    <a16:rowId xmlns:a16="http://schemas.microsoft.com/office/drawing/2014/main" val="2908089944"/>
                  </a:ext>
                </a:extLst>
              </a:tr>
              <a:tr h="163548">
                <a:tc>
                  <a:txBody>
                    <a:bodyPr/>
                    <a:lstStyle/>
                    <a:p>
                      <a:pPr algn="ctr" fontAlgn="ctr"/>
                      <a:r>
                        <a:rPr lang="en-US" sz="500" u="none" strike="noStrike">
                          <a:effectLst/>
                        </a:rPr>
                        <a:t>max</a:t>
                      </a:r>
                      <a:endParaRPr lang="en-US" sz="500" b="1" i="0" u="none" strike="noStrike">
                        <a:solidFill>
                          <a:srgbClr val="000000"/>
                        </a:solidFill>
                        <a:effectLst/>
                        <a:latin typeface="Calibri" panose="020F0502020204030204" pitchFamily="34" charset="0"/>
                      </a:endParaRPr>
                    </a:p>
                  </a:txBody>
                  <a:tcPr marL="3686" marR="3686" marT="3686" marB="0" anchor="ctr"/>
                </a:tc>
                <a:tc>
                  <a:txBody>
                    <a:bodyPr/>
                    <a:lstStyle/>
                    <a:p>
                      <a:pPr algn="ctr" fontAlgn="ctr"/>
                      <a:r>
                        <a:rPr lang="en-US" sz="500" u="none" strike="noStrike">
                          <a:effectLst/>
                        </a:rPr>
                        <a:t>2015</a:t>
                      </a:r>
                      <a:endParaRPr lang="en-US" sz="500" b="0" i="0" u="none" strike="noStrike">
                        <a:solidFill>
                          <a:srgbClr val="000000"/>
                        </a:solidFill>
                        <a:effectLst/>
                        <a:latin typeface="Calibri" panose="020F0502020204030204" pitchFamily="34" charset="0"/>
                      </a:endParaRPr>
                    </a:p>
                  </a:txBody>
                  <a:tcPr marL="3686" marR="3686" marT="3686" marB="0" anchor="ctr"/>
                </a:tc>
                <a:tc>
                  <a:txBody>
                    <a:bodyPr/>
                    <a:lstStyle/>
                    <a:p>
                      <a:pPr algn="ctr" fontAlgn="ctr"/>
                      <a:r>
                        <a:rPr lang="en-US" sz="500" u="none" strike="noStrike">
                          <a:effectLst/>
                        </a:rPr>
                        <a:t>89</a:t>
                      </a:r>
                      <a:endParaRPr lang="en-US" sz="500" b="0" i="0" u="none" strike="noStrike">
                        <a:solidFill>
                          <a:srgbClr val="000000"/>
                        </a:solidFill>
                        <a:effectLst/>
                        <a:latin typeface="Calibri" panose="020F0502020204030204" pitchFamily="34" charset="0"/>
                      </a:endParaRPr>
                    </a:p>
                  </a:txBody>
                  <a:tcPr marL="3686" marR="3686" marT="3686" marB="0" anchor="ctr"/>
                </a:tc>
                <a:tc>
                  <a:txBody>
                    <a:bodyPr/>
                    <a:lstStyle/>
                    <a:p>
                      <a:pPr algn="ctr" fontAlgn="ctr"/>
                      <a:r>
                        <a:rPr lang="en-US" sz="500" u="none" strike="noStrike">
                          <a:effectLst/>
                        </a:rPr>
                        <a:t>723</a:t>
                      </a:r>
                      <a:endParaRPr lang="en-US" sz="500" b="0" i="0" u="none" strike="noStrike">
                        <a:solidFill>
                          <a:srgbClr val="000000"/>
                        </a:solidFill>
                        <a:effectLst/>
                        <a:latin typeface="Calibri" panose="020F0502020204030204" pitchFamily="34" charset="0"/>
                      </a:endParaRPr>
                    </a:p>
                  </a:txBody>
                  <a:tcPr marL="3686" marR="3686" marT="3686" marB="0" anchor="ctr"/>
                </a:tc>
                <a:tc>
                  <a:txBody>
                    <a:bodyPr/>
                    <a:lstStyle/>
                    <a:p>
                      <a:pPr algn="ctr" fontAlgn="ctr"/>
                      <a:r>
                        <a:rPr lang="en-US" sz="500" u="none" strike="noStrike">
                          <a:effectLst/>
                        </a:rPr>
                        <a:t>1800</a:t>
                      </a:r>
                      <a:endParaRPr lang="en-US" sz="500" b="0" i="0" u="none" strike="noStrike">
                        <a:solidFill>
                          <a:srgbClr val="000000"/>
                        </a:solidFill>
                        <a:effectLst/>
                        <a:latin typeface="Calibri" panose="020F0502020204030204" pitchFamily="34" charset="0"/>
                      </a:endParaRPr>
                    </a:p>
                  </a:txBody>
                  <a:tcPr marL="3686" marR="3686" marT="3686" marB="0" anchor="ctr"/>
                </a:tc>
                <a:tc>
                  <a:txBody>
                    <a:bodyPr/>
                    <a:lstStyle/>
                    <a:p>
                      <a:pPr algn="ctr" fontAlgn="ctr"/>
                      <a:r>
                        <a:rPr lang="en-US" sz="500" u="none" strike="noStrike">
                          <a:effectLst/>
                        </a:rPr>
                        <a:t>17.87</a:t>
                      </a:r>
                      <a:endParaRPr lang="en-US" sz="500" b="0" i="0" u="none" strike="noStrike">
                        <a:solidFill>
                          <a:srgbClr val="000000"/>
                        </a:solidFill>
                        <a:effectLst/>
                        <a:latin typeface="Calibri" panose="020F0502020204030204" pitchFamily="34" charset="0"/>
                      </a:endParaRPr>
                    </a:p>
                  </a:txBody>
                  <a:tcPr marL="3686" marR="3686" marT="3686" marB="0" anchor="ctr"/>
                </a:tc>
                <a:tc>
                  <a:txBody>
                    <a:bodyPr/>
                    <a:lstStyle/>
                    <a:p>
                      <a:pPr algn="ctr" fontAlgn="ctr"/>
                      <a:r>
                        <a:rPr lang="en-US" sz="500" u="none" strike="noStrike">
                          <a:effectLst/>
                        </a:rPr>
                        <a:t>19479.91161</a:t>
                      </a:r>
                      <a:endParaRPr lang="en-US" sz="500" b="0" i="0" u="none" strike="noStrike">
                        <a:solidFill>
                          <a:srgbClr val="000000"/>
                        </a:solidFill>
                        <a:effectLst/>
                        <a:latin typeface="Calibri" panose="020F0502020204030204" pitchFamily="34" charset="0"/>
                      </a:endParaRPr>
                    </a:p>
                  </a:txBody>
                  <a:tcPr marL="3686" marR="3686" marT="3686" marB="0" anchor="ctr"/>
                </a:tc>
                <a:tc>
                  <a:txBody>
                    <a:bodyPr/>
                    <a:lstStyle/>
                    <a:p>
                      <a:pPr algn="ctr" fontAlgn="ctr"/>
                      <a:r>
                        <a:rPr lang="en-US" sz="500" u="none" strike="noStrike">
                          <a:effectLst/>
                        </a:rPr>
                        <a:t>99</a:t>
                      </a:r>
                      <a:endParaRPr lang="en-US" sz="500" b="0" i="0" u="none" strike="noStrike">
                        <a:solidFill>
                          <a:srgbClr val="000000"/>
                        </a:solidFill>
                        <a:effectLst/>
                        <a:latin typeface="Calibri" panose="020F0502020204030204" pitchFamily="34" charset="0"/>
                      </a:endParaRPr>
                    </a:p>
                  </a:txBody>
                  <a:tcPr marL="3686" marR="3686" marT="3686" marB="0" anchor="ctr"/>
                </a:tc>
                <a:tc>
                  <a:txBody>
                    <a:bodyPr/>
                    <a:lstStyle/>
                    <a:p>
                      <a:pPr algn="ctr" fontAlgn="ctr"/>
                      <a:r>
                        <a:rPr lang="en-US" sz="500" u="none" strike="noStrike">
                          <a:effectLst/>
                        </a:rPr>
                        <a:t>212183</a:t>
                      </a:r>
                      <a:endParaRPr lang="en-US" sz="500" b="0" i="0" u="none" strike="noStrike">
                        <a:solidFill>
                          <a:srgbClr val="000000"/>
                        </a:solidFill>
                        <a:effectLst/>
                        <a:latin typeface="Calibri" panose="020F0502020204030204" pitchFamily="34" charset="0"/>
                      </a:endParaRPr>
                    </a:p>
                  </a:txBody>
                  <a:tcPr marL="3686" marR="3686" marT="3686" marB="0" anchor="ctr"/>
                </a:tc>
                <a:tc>
                  <a:txBody>
                    <a:bodyPr/>
                    <a:lstStyle/>
                    <a:p>
                      <a:pPr algn="ctr" fontAlgn="ctr"/>
                      <a:r>
                        <a:rPr lang="en-US" sz="500" u="none" strike="noStrike">
                          <a:effectLst/>
                        </a:rPr>
                        <a:t>87.3</a:t>
                      </a:r>
                      <a:endParaRPr lang="en-US" sz="500" b="0" i="0" u="none" strike="noStrike">
                        <a:solidFill>
                          <a:srgbClr val="000000"/>
                        </a:solidFill>
                        <a:effectLst/>
                        <a:latin typeface="Calibri" panose="020F0502020204030204" pitchFamily="34" charset="0"/>
                      </a:endParaRPr>
                    </a:p>
                  </a:txBody>
                  <a:tcPr marL="3686" marR="3686" marT="3686" marB="0" anchor="ctr"/>
                </a:tc>
                <a:tc>
                  <a:txBody>
                    <a:bodyPr/>
                    <a:lstStyle/>
                    <a:p>
                      <a:pPr algn="ctr" fontAlgn="ctr"/>
                      <a:r>
                        <a:rPr lang="en-US" sz="500" u="none" strike="noStrike">
                          <a:effectLst/>
                        </a:rPr>
                        <a:t>2500</a:t>
                      </a:r>
                      <a:endParaRPr lang="en-US" sz="500" b="0" i="0" u="none" strike="noStrike">
                        <a:solidFill>
                          <a:srgbClr val="000000"/>
                        </a:solidFill>
                        <a:effectLst/>
                        <a:latin typeface="Calibri" panose="020F0502020204030204" pitchFamily="34" charset="0"/>
                      </a:endParaRPr>
                    </a:p>
                  </a:txBody>
                  <a:tcPr marL="3686" marR="3686" marT="3686" marB="0" anchor="ctr"/>
                </a:tc>
                <a:tc>
                  <a:txBody>
                    <a:bodyPr/>
                    <a:lstStyle/>
                    <a:p>
                      <a:pPr algn="ctr" fontAlgn="ctr"/>
                      <a:r>
                        <a:rPr lang="en-US" sz="500" u="none" strike="noStrike">
                          <a:effectLst/>
                        </a:rPr>
                        <a:t>99</a:t>
                      </a:r>
                      <a:endParaRPr lang="en-US" sz="500" b="0" i="0" u="none" strike="noStrike">
                        <a:solidFill>
                          <a:srgbClr val="000000"/>
                        </a:solidFill>
                        <a:effectLst/>
                        <a:latin typeface="Calibri" panose="020F0502020204030204" pitchFamily="34" charset="0"/>
                      </a:endParaRPr>
                    </a:p>
                  </a:txBody>
                  <a:tcPr marL="3686" marR="3686" marT="3686" marB="0" anchor="ctr"/>
                </a:tc>
                <a:tc>
                  <a:txBody>
                    <a:bodyPr/>
                    <a:lstStyle/>
                    <a:p>
                      <a:pPr algn="ctr" fontAlgn="ctr"/>
                      <a:r>
                        <a:rPr lang="en-US" sz="500" u="none" strike="noStrike">
                          <a:effectLst/>
                        </a:rPr>
                        <a:t>17.6</a:t>
                      </a:r>
                      <a:endParaRPr lang="en-US" sz="500" b="0" i="0" u="none" strike="noStrike">
                        <a:solidFill>
                          <a:srgbClr val="000000"/>
                        </a:solidFill>
                        <a:effectLst/>
                        <a:latin typeface="Calibri" panose="020F0502020204030204" pitchFamily="34" charset="0"/>
                      </a:endParaRPr>
                    </a:p>
                  </a:txBody>
                  <a:tcPr marL="3686" marR="3686" marT="3686" marB="0" anchor="ctr"/>
                </a:tc>
                <a:tc>
                  <a:txBody>
                    <a:bodyPr/>
                    <a:lstStyle/>
                    <a:p>
                      <a:pPr algn="ctr" fontAlgn="ctr"/>
                      <a:r>
                        <a:rPr lang="en-US" sz="500" u="none" strike="noStrike">
                          <a:effectLst/>
                        </a:rPr>
                        <a:t>99</a:t>
                      </a:r>
                      <a:endParaRPr lang="en-US" sz="500" b="0" i="0" u="none" strike="noStrike">
                        <a:solidFill>
                          <a:srgbClr val="000000"/>
                        </a:solidFill>
                        <a:effectLst/>
                        <a:latin typeface="Calibri" panose="020F0502020204030204" pitchFamily="34" charset="0"/>
                      </a:endParaRPr>
                    </a:p>
                  </a:txBody>
                  <a:tcPr marL="3686" marR="3686" marT="3686" marB="0" anchor="ctr"/>
                </a:tc>
                <a:tc>
                  <a:txBody>
                    <a:bodyPr/>
                    <a:lstStyle/>
                    <a:p>
                      <a:pPr algn="ctr" fontAlgn="ctr"/>
                      <a:r>
                        <a:rPr lang="en-US" sz="500" u="none" strike="noStrike">
                          <a:effectLst/>
                        </a:rPr>
                        <a:t>50.6</a:t>
                      </a:r>
                      <a:endParaRPr lang="en-US" sz="500" b="0" i="0" u="none" strike="noStrike">
                        <a:solidFill>
                          <a:srgbClr val="000000"/>
                        </a:solidFill>
                        <a:effectLst/>
                        <a:latin typeface="Calibri" panose="020F0502020204030204" pitchFamily="34" charset="0"/>
                      </a:endParaRPr>
                    </a:p>
                  </a:txBody>
                  <a:tcPr marL="3686" marR="3686" marT="3686" marB="0" anchor="ctr"/>
                </a:tc>
                <a:tc>
                  <a:txBody>
                    <a:bodyPr/>
                    <a:lstStyle/>
                    <a:p>
                      <a:pPr algn="ctr" fontAlgn="ctr"/>
                      <a:r>
                        <a:rPr lang="en-US" sz="500" u="none" strike="noStrike">
                          <a:effectLst/>
                        </a:rPr>
                        <a:t>119172.742</a:t>
                      </a:r>
                      <a:endParaRPr lang="en-US" sz="500" b="0" i="0" u="none" strike="noStrike">
                        <a:solidFill>
                          <a:srgbClr val="000000"/>
                        </a:solidFill>
                        <a:effectLst/>
                        <a:latin typeface="Calibri" panose="020F0502020204030204" pitchFamily="34" charset="0"/>
                      </a:endParaRPr>
                    </a:p>
                  </a:txBody>
                  <a:tcPr marL="3686" marR="3686" marT="3686" marB="0" anchor="ctr"/>
                </a:tc>
                <a:tc>
                  <a:txBody>
                    <a:bodyPr/>
                    <a:lstStyle/>
                    <a:p>
                      <a:pPr algn="ctr" fontAlgn="ctr"/>
                      <a:r>
                        <a:rPr lang="en-US" sz="500" u="none" strike="noStrike">
                          <a:effectLst/>
                        </a:rPr>
                        <a:t>1.29E+09</a:t>
                      </a:r>
                      <a:endParaRPr lang="en-US" sz="500" b="0" i="0" u="none" strike="noStrike">
                        <a:solidFill>
                          <a:srgbClr val="000000"/>
                        </a:solidFill>
                        <a:effectLst/>
                        <a:latin typeface="Calibri" panose="020F0502020204030204" pitchFamily="34" charset="0"/>
                      </a:endParaRPr>
                    </a:p>
                  </a:txBody>
                  <a:tcPr marL="3686" marR="3686" marT="3686" marB="0" anchor="ctr"/>
                </a:tc>
                <a:tc>
                  <a:txBody>
                    <a:bodyPr/>
                    <a:lstStyle/>
                    <a:p>
                      <a:pPr algn="ctr" fontAlgn="ctr"/>
                      <a:r>
                        <a:rPr lang="en-US" sz="500" u="none" strike="noStrike">
                          <a:effectLst/>
                        </a:rPr>
                        <a:t>27.7</a:t>
                      </a:r>
                      <a:endParaRPr lang="en-US" sz="500" b="0" i="0" u="none" strike="noStrike">
                        <a:solidFill>
                          <a:srgbClr val="000000"/>
                        </a:solidFill>
                        <a:effectLst/>
                        <a:latin typeface="Calibri" panose="020F0502020204030204" pitchFamily="34" charset="0"/>
                      </a:endParaRPr>
                    </a:p>
                  </a:txBody>
                  <a:tcPr marL="3686" marR="3686" marT="3686" marB="0" anchor="ctr"/>
                </a:tc>
                <a:tc>
                  <a:txBody>
                    <a:bodyPr/>
                    <a:lstStyle/>
                    <a:p>
                      <a:pPr algn="ctr" fontAlgn="ctr"/>
                      <a:r>
                        <a:rPr lang="en-US" sz="500" u="none" strike="noStrike">
                          <a:effectLst/>
                        </a:rPr>
                        <a:t>28.6</a:t>
                      </a:r>
                      <a:endParaRPr lang="en-US" sz="500" b="0" i="0" u="none" strike="noStrike">
                        <a:solidFill>
                          <a:srgbClr val="000000"/>
                        </a:solidFill>
                        <a:effectLst/>
                        <a:latin typeface="Calibri" panose="020F0502020204030204" pitchFamily="34" charset="0"/>
                      </a:endParaRPr>
                    </a:p>
                  </a:txBody>
                  <a:tcPr marL="3686" marR="3686" marT="3686" marB="0" anchor="ctr"/>
                </a:tc>
                <a:tc>
                  <a:txBody>
                    <a:bodyPr/>
                    <a:lstStyle/>
                    <a:p>
                      <a:pPr algn="ctr" fontAlgn="ctr"/>
                      <a:r>
                        <a:rPr lang="en-US" sz="500" u="none" strike="noStrike">
                          <a:effectLst/>
                        </a:rPr>
                        <a:t>0.948</a:t>
                      </a:r>
                      <a:endParaRPr lang="en-US" sz="500" b="0" i="0" u="none" strike="noStrike">
                        <a:solidFill>
                          <a:srgbClr val="000000"/>
                        </a:solidFill>
                        <a:effectLst/>
                        <a:latin typeface="Calibri" panose="020F0502020204030204" pitchFamily="34" charset="0"/>
                      </a:endParaRPr>
                    </a:p>
                  </a:txBody>
                  <a:tcPr marL="3686" marR="3686" marT="3686" marB="0" anchor="ctr"/>
                </a:tc>
                <a:tc>
                  <a:txBody>
                    <a:bodyPr/>
                    <a:lstStyle/>
                    <a:p>
                      <a:pPr algn="ctr" fontAlgn="ctr"/>
                      <a:r>
                        <a:rPr lang="en-US" sz="500" u="none" strike="noStrike" dirty="0">
                          <a:effectLst/>
                        </a:rPr>
                        <a:t>20.7 </a:t>
                      </a:r>
                      <a:endParaRPr lang="en-US" sz="500" b="0" i="0" u="none" strike="noStrike" dirty="0">
                        <a:solidFill>
                          <a:srgbClr val="000000"/>
                        </a:solidFill>
                        <a:effectLst/>
                        <a:latin typeface="Calibri" panose="020F0502020204030204" pitchFamily="34" charset="0"/>
                      </a:endParaRPr>
                    </a:p>
                  </a:txBody>
                  <a:tcPr marL="3686" marR="3686" marT="3686" marB="0" anchor="ctr"/>
                </a:tc>
                <a:extLst>
                  <a:ext uri="{0D108BD9-81ED-4DB2-BD59-A6C34878D82A}">
                    <a16:rowId xmlns:a16="http://schemas.microsoft.com/office/drawing/2014/main" val="3904000496"/>
                  </a:ext>
                </a:extLst>
              </a:tr>
            </a:tbl>
          </a:graphicData>
        </a:graphic>
      </p:graphicFrame>
    </p:spTree>
    <p:extLst>
      <p:ext uri="{BB962C8B-B14F-4D97-AF65-F5344CB8AC3E}">
        <p14:creationId xmlns:p14="http://schemas.microsoft.com/office/powerpoint/2010/main" val="29925332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bg>
      <p:bgPr>
        <a:solidFill>
          <a:schemeClr val="accent2">
            <a:lumMod val="40000"/>
            <a:lumOff val="6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A64679-E6CA-CD49-AEAE-9A10263968F9}"/>
              </a:ext>
            </a:extLst>
          </p:cNvPr>
          <p:cNvSpPr>
            <a:spLocks noGrp="1"/>
          </p:cNvSpPr>
          <p:nvPr>
            <p:ph type="title"/>
          </p:nvPr>
        </p:nvSpPr>
        <p:spPr>
          <a:xfrm>
            <a:off x="3634930" y="428625"/>
            <a:ext cx="3637407" cy="428625"/>
          </a:xfrm>
        </p:spPr>
        <p:txBody>
          <a:bodyPr>
            <a:normAutofit fontScale="90000"/>
          </a:bodyPr>
          <a:lstStyle/>
          <a:p>
            <a:r>
              <a:rPr lang="en-US" dirty="0"/>
              <a:t>3 Sigma </a:t>
            </a:r>
            <a:r>
              <a:rPr lang="en-US" dirty="0" err="1"/>
              <a:t>OUtliers</a:t>
            </a:r>
            <a:endParaRPr lang="en-US" dirty="0"/>
          </a:p>
        </p:txBody>
      </p:sp>
      <p:sp>
        <p:nvSpPr>
          <p:cNvPr id="4" name="Content Placeholder 3">
            <a:extLst>
              <a:ext uri="{FF2B5EF4-FFF2-40B4-BE49-F238E27FC236}">
                <a16:creationId xmlns:a16="http://schemas.microsoft.com/office/drawing/2014/main" id="{A4CD50D4-E05E-EE40-82C2-815D4A0D77F2}"/>
              </a:ext>
            </a:extLst>
          </p:cNvPr>
          <p:cNvSpPr>
            <a:spLocks noGrp="1"/>
          </p:cNvSpPr>
          <p:nvPr>
            <p:ph idx="1"/>
          </p:nvPr>
        </p:nvSpPr>
        <p:spPr>
          <a:xfrm>
            <a:off x="1721546" y="1137766"/>
            <a:ext cx="8622603" cy="4277197"/>
          </a:xfrm>
          <a:ln>
            <a:solidFill>
              <a:schemeClr val="tx1"/>
            </a:solidFill>
          </a:ln>
        </p:spPr>
        <p:txBody>
          <a:bodyPr>
            <a:normAutofit fontScale="25000" lnSpcReduction="20000"/>
          </a:bodyPr>
          <a:lstStyle/>
          <a:p>
            <a:r>
              <a:rPr lang="en-US" sz="7200" dirty="0"/>
              <a:t>Adult Mortality 99 Percentile 675.2 Max 723.0 </a:t>
            </a:r>
          </a:p>
          <a:p>
            <a:r>
              <a:rPr lang="en-US" sz="7200" dirty="0"/>
              <a:t>Infant Deaths 99th Percentile 1307.0 Max 1800 </a:t>
            </a:r>
          </a:p>
          <a:p>
            <a:r>
              <a:rPr lang="en-US" sz="7200" dirty="0"/>
              <a:t>Alcohol 99th Percentile 15.07 Max 17.87 </a:t>
            </a:r>
          </a:p>
          <a:p>
            <a:r>
              <a:rPr lang="en-US" sz="7200" dirty="0"/>
              <a:t>Percent Expenditure 99th Percentile 15357.4 Max 19479.9</a:t>
            </a:r>
          </a:p>
          <a:p>
            <a:r>
              <a:rPr lang="en-US" sz="7200" dirty="0"/>
              <a:t>Percent Expenditure Measles 99th Percentile 111472.7 Max 212183 </a:t>
            </a:r>
          </a:p>
          <a:p>
            <a:r>
              <a:rPr lang="en-US" sz="7200" dirty="0"/>
              <a:t>BMI 99th Percentile 76.7 Max 87.3 </a:t>
            </a:r>
          </a:p>
          <a:p>
            <a:r>
              <a:rPr lang="en-US" sz="7200" dirty="0"/>
              <a:t>U-5 Deaths 99th Percentile 1807.0 Max 2500 </a:t>
            </a:r>
          </a:p>
          <a:p>
            <a:r>
              <a:rPr lang="en-US" sz="7200" dirty="0"/>
              <a:t>Total Expenditure 99th Percentile 16.2 Max 17.6 </a:t>
            </a:r>
          </a:p>
          <a:p>
            <a:r>
              <a:rPr lang="en-US" sz="7200" dirty="0"/>
              <a:t>HIV/AIDS 99th Percentile 42.1 Max 50.6 </a:t>
            </a:r>
          </a:p>
          <a:p>
            <a:r>
              <a:rPr lang="en-US" sz="7200" dirty="0"/>
              <a:t>Thinness 10-19 99th Percentile 27.0 Max 27.7 </a:t>
            </a:r>
          </a:p>
          <a:p>
            <a:r>
              <a:rPr lang="en-US" sz="7200" dirty="0"/>
              <a:t>Thinness 5-9 99th Percentile 27.9 Max 28.6 </a:t>
            </a:r>
          </a:p>
          <a:p>
            <a:r>
              <a:rPr lang="en-US" sz="7200" dirty="0"/>
              <a:t>Schooling 99th Percentile 20.3 Max 20.7</a:t>
            </a:r>
          </a:p>
          <a:p>
            <a:endParaRPr lang="en-US" dirty="0"/>
          </a:p>
        </p:txBody>
      </p:sp>
    </p:spTree>
    <p:extLst>
      <p:ext uri="{BB962C8B-B14F-4D97-AF65-F5344CB8AC3E}">
        <p14:creationId xmlns:p14="http://schemas.microsoft.com/office/powerpoint/2010/main" val="27481600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2">
            <a:lumMod val="60000"/>
            <a:lumOff val="4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AEFE51-09D1-1048-B17E-E8EE816E2620}"/>
              </a:ext>
            </a:extLst>
          </p:cNvPr>
          <p:cNvSpPr>
            <a:spLocks noGrp="1"/>
          </p:cNvSpPr>
          <p:nvPr>
            <p:ph type="title"/>
          </p:nvPr>
        </p:nvSpPr>
        <p:spPr/>
        <p:txBody>
          <a:bodyPr/>
          <a:lstStyle/>
          <a:p>
            <a:r>
              <a:rPr lang="en-US" dirty="0"/>
              <a:t>Exploratory data analysis</a:t>
            </a:r>
          </a:p>
        </p:txBody>
      </p:sp>
      <p:sp>
        <p:nvSpPr>
          <p:cNvPr id="3" name="Text Placeholder 2">
            <a:extLst>
              <a:ext uri="{FF2B5EF4-FFF2-40B4-BE49-F238E27FC236}">
                <a16:creationId xmlns:a16="http://schemas.microsoft.com/office/drawing/2014/main" id="{D9F5C48F-9333-FF40-9825-AF71BC364DAB}"/>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041659652"/>
      </p:ext>
    </p:extLst>
  </p:cSld>
  <p:clrMapOvr>
    <a:masterClrMapping/>
  </p:clrMapOvr>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Parcel</Template>
  <TotalTime>8245</TotalTime>
  <Words>4531</Words>
  <Application>Microsoft Macintosh PowerPoint</Application>
  <PresentationFormat>Widescreen</PresentationFormat>
  <Paragraphs>2770</Paragraphs>
  <Slides>44</Slides>
  <Notes>8</Notes>
  <HiddenSlides>5</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44</vt:i4>
      </vt:variant>
    </vt:vector>
  </HeadingPairs>
  <TitlesOfParts>
    <vt:vector size="49" baseType="lpstr">
      <vt:lpstr>Arial</vt:lpstr>
      <vt:lpstr>Calibri</vt:lpstr>
      <vt:lpstr>Gill Sans MT</vt:lpstr>
      <vt:lpstr>Helvetica Neue</vt:lpstr>
      <vt:lpstr>Parcel</vt:lpstr>
      <vt:lpstr>Life expectancy prediction </vt:lpstr>
      <vt:lpstr>outline</vt:lpstr>
      <vt:lpstr>Motivation and purpose</vt:lpstr>
      <vt:lpstr>Data set</vt:lpstr>
      <vt:lpstr>Dataset</vt:lpstr>
      <vt:lpstr>Feature list</vt:lpstr>
      <vt:lpstr>Dataset</vt:lpstr>
      <vt:lpstr>3 Sigma OUtliers</vt:lpstr>
      <vt:lpstr>Exploratory data analysis</vt:lpstr>
      <vt:lpstr>Life expectancy</vt:lpstr>
      <vt:lpstr>Country breakdown</vt:lpstr>
      <vt:lpstr>Status vs world feature</vt:lpstr>
      <vt:lpstr>LIFE EXPECTANCY VERSus year</vt:lpstr>
      <vt:lpstr>Life expectancy correlation and heat map</vt:lpstr>
      <vt:lpstr>Feature Histograms</vt:lpstr>
      <vt:lpstr>Life expectancy trends</vt:lpstr>
      <vt:lpstr>Life expectancy trends</vt:lpstr>
      <vt:lpstr>Regression </vt:lpstr>
      <vt:lpstr>Preparation and regression methods</vt:lpstr>
      <vt:lpstr>Compiled mean results by method and status</vt:lpstr>
      <vt:lpstr>Thiel and Ridge results</vt:lpstr>
      <vt:lpstr>Gradient boosting results</vt:lpstr>
      <vt:lpstr>Gradient boosting feature importance</vt:lpstr>
      <vt:lpstr>clustering </vt:lpstr>
      <vt:lpstr>clustering methods and evaluation</vt:lpstr>
      <vt:lpstr>clustering evaluation scores</vt:lpstr>
      <vt:lpstr>K-cluster determination</vt:lpstr>
      <vt:lpstr>Comparison of K-means and mean shift</vt:lpstr>
      <vt:lpstr>Applied k-means clustering</vt:lpstr>
      <vt:lpstr>Applied k-means clustering</vt:lpstr>
      <vt:lpstr>Applied k-means clustering</vt:lpstr>
      <vt:lpstr>Applied k-means clustering</vt:lpstr>
      <vt:lpstr>Mixed effect models </vt:lpstr>
      <vt:lpstr>Mixed effect model Assumptions</vt:lpstr>
      <vt:lpstr>Mixed effect models</vt:lpstr>
      <vt:lpstr>iCC and group feature selection</vt:lpstr>
      <vt:lpstr>Ri Model results</vt:lpstr>
      <vt:lpstr>RS Model results </vt:lpstr>
      <vt:lpstr>Ris model results</vt:lpstr>
      <vt:lpstr>Model results</vt:lpstr>
      <vt:lpstr>Model results</vt:lpstr>
      <vt:lpstr>findings</vt:lpstr>
      <vt:lpstr>Takeaways</vt:lpstr>
      <vt:lpstr>Future work</vt:lpstr>
    </vt:vector>
  </TitlesOfParts>
  <Company/>
  <LinksUpToDate>false</LinksUpToDate>
  <SharedDoc>false</SharedDoc>
  <HyperlinksChanged>false</HyperlinksChanged>
  <AppVersion>16.0011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96</cp:revision>
  <dcterms:created xsi:type="dcterms:W3CDTF">2019-04-04T18:46:41Z</dcterms:created>
  <dcterms:modified xsi:type="dcterms:W3CDTF">2019-04-12T06:13:35Z</dcterms:modified>
</cp:coreProperties>
</file>